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46" r:id="rId4"/>
    <p:sldId id="347" r:id="rId5"/>
    <p:sldId id="348" r:id="rId6"/>
    <p:sldId id="262" r:id="rId7"/>
    <p:sldId id="306" r:id="rId8"/>
    <p:sldId id="335" r:id="rId9"/>
    <p:sldId id="314" r:id="rId10"/>
    <p:sldId id="303" r:id="rId11"/>
    <p:sldId id="304" r:id="rId12"/>
    <p:sldId id="305" r:id="rId13"/>
    <p:sldId id="350" r:id="rId14"/>
    <p:sldId id="344" r:id="rId15"/>
    <p:sldId id="341" r:id="rId16"/>
    <p:sldId id="349" r:id="rId17"/>
    <p:sldId id="316" r:id="rId18"/>
    <p:sldId id="332" r:id="rId19"/>
    <p:sldId id="331" r:id="rId20"/>
    <p:sldId id="325" r:id="rId21"/>
    <p:sldId id="327" r:id="rId22"/>
    <p:sldId id="328" r:id="rId23"/>
    <p:sldId id="329" r:id="rId24"/>
    <p:sldId id="312" r:id="rId25"/>
    <p:sldId id="264" r:id="rId26"/>
    <p:sldId id="330" r:id="rId27"/>
  </p:sldIdLst>
  <p:sldSz cx="12192000" cy="6858000"/>
  <p:notesSz cx="6858000" cy="9144000"/>
  <p:embeddedFontLst>
    <p:embeddedFont>
      <p:font typeface="Century Schoolbook" panose="02040604050505020304" pitchFamily="18" charset="0"/>
      <p:regular r:id="rId29"/>
      <p:bold r:id="rId30"/>
      <p:italic r:id="rId31"/>
      <p:boldItalic r:id="rId32"/>
    </p:embeddedFont>
    <p:embeddedFont>
      <p:font typeface="Curlz MT" panose="04040404050702020202" pitchFamily="82" charset="0"/>
      <p:regular r:id="rId33"/>
    </p:embeddedFont>
    <p:embeddedFont>
      <p:font typeface="Fira Sans" panose="020B0503050000020004" pitchFamily="34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hCvbqLLlJM8Bd8aCyDT1nFv6Nr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E2A509-0EEC-2833-305A-C7190AF7D32F}" name="PANTELEIMON IOSIF" initials="" userId="S::dece00104@ms.uowm.gr::ea5cb76f-29ce-4f4b-be7a-43cf53815ac4" providerId="AD"/>
  <p188:author id="{B56EA7AB-3F7F-7BC6-B3BA-C265D444F59C}" name="PANTELEIMON IOSIF" initials="" userId="S::ece01334@ms.uowm.gr::ddfda410-1a2e-47db-87eb-78d59b8bd2e7" providerId="AD"/>
  <p188:author id="{553090D5-E4CF-CF93-BFD5-D423D2490D60}" name="NIKOLAOS PLOSKAS" initials="" userId="S::nploskas@ms.uowm.gr::c6be469d-2347-4c3b-aa7a-4bc89e5c2f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FC1E9"/>
    <a:srgbClr val="FFCC00"/>
    <a:srgbClr val="00589A"/>
    <a:srgbClr val="6A4A57"/>
    <a:srgbClr val="F2F2F2"/>
    <a:srgbClr val="FFDD95"/>
    <a:srgbClr val="C8A200"/>
    <a:srgbClr val="E6BA00"/>
    <a:srgbClr val="49C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66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Average objective values on MDPLIB/MDGs</a:t>
            </a:r>
          </a:p>
        </c:rich>
      </c:tx>
      <c:layout>
        <c:manualLayout>
          <c:xMode val="edge"/>
          <c:yMode val="edge"/>
          <c:x val="0.12055250925516994"/>
          <c:y val="4.0705062972655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CP_G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588454471401319E-2"/>
                  <c:y val="0.14805470596086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17-44C1-A847-79939531CE7A}"/>
                </c:ext>
              </c:extLst>
            </c:dLbl>
            <c:dLbl>
              <c:idx val="1"/>
              <c:layout>
                <c:manualLayout>
                  <c:x val="1.1714162761135504E-2"/>
                  <c:y val="-1.755289547331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17-44C1-A847-79939531CE7A}"/>
                </c:ext>
              </c:extLst>
            </c:dLbl>
            <c:dLbl>
              <c:idx val="2"/>
              <c:layout>
                <c:manualLayout>
                  <c:x val="-5.9530465087653014E-2"/>
                  <c:y val="0.2729269473238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17-44C1-A847-79939531CE7A}"/>
                </c:ext>
              </c:extLst>
            </c:dLbl>
            <c:dLbl>
              <c:idx val="3"/>
              <c:layout>
                <c:manualLayout>
                  <c:x val="-8.3300648148670303E-2"/>
                  <c:y val="0.10027393403211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17-44C1-A847-79939531CE7A}"/>
                </c:ext>
              </c:extLst>
            </c:dLbl>
            <c:dLbl>
              <c:idx val="4"/>
              <c:layout>
                <c:manualLayout>
                  <c:x val="-8.0262238567947577E-2"/>
                  <c:y val="0.16282017194317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17-44C1-A847-79939531CE7A}"/>
                </c:ext>
              </c:extLst>
            </c:dLbl>
            <c:dLbl>
              <c:idx val="5"/>
              <c:layout>
                <c:manualLayout>
                  <c:x val="1.091882866928541E-2"/>
                  <c:y val="-5.0907264914524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17-44C1-A847-79939531CE7A}"/>
                </c:ext>
              </c:extLst>
            </c:dLbl>
            <c:dLbl>
              <c:idx val="6"/>
              <c:layout>
                <c:manualLayout>
                  <c:x val="0"/>
                  <c:y val="0.1524318658353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17-44C1-A847-79939531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b1(100,10)</c:v>
                </c:pt>
                <c:pt idx="1">
                  <c:v>b1(100,20)</c:v>
                </c:pt>
                <c:pt idx="2">
                  <c:v>b1(500,10)</c:v>
                </c:pt>
                <c:pt idx="3">
                  <c:v>b1(500,20)</c:v>
                </c:pt>
                <c:pt idx="4">
                  <c:v>b2(100,10)</c:v>
                </c:pt>
                <c:pt idx="5">
                  <c:v>b2(100,20)</c:v>
                </c:pt>
                <c:pt idx="6">
                  <c:v>b2(500,20)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428.18</c:v>
                </c:pt>
                <c:pt idx="1">
                  <c:v>181.2</c:v>
                </c:pt>
                <c:pt idx="2">
                  <c:v>576.45000000000005</c:v>
                </c:pt>
                <c:pt idx="3">
                  <c:v>290.64</c:v>
                </c:pt>
                <c:pt idx="4">
                  <c:v>428.17</c:v>
                </c:pt>
                <c:pt idx="5">
                  <c:v>159.93</c:v>
                </c:pt>
                <c:pt idx="6">
                  <c:v>574.54999999999995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7-44C1-A847-79939531C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CP_LS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330525748203E-2"/>
                  <c:y val="-7.1233860202147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17-44C1-A847-79939531CE7A}"/>
                </c:ext>
              </c:extLst>
            </c:dLbl>
            <c:dLbl>
              <c:idx val="1"/>
              <c:layout>
                <c:manualLayout>
                  <c:x val="-8.3073132039265821E-2"/>
                  <c:y val="-0.22791827210734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17-44C1-A847-79939531CE7A}"/>
                </c:ext>
              </c:extLst>
            </c:dLbl>
            <c:dLbl>
              <c:idx val="2"/>
              <c:layout>
                <c:manualLayout>
                  <c:x val="-2.3607843054977127E-2"/>
                  <c:y val="-3.630042259547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17-44C1-A847-79939531CE7A}"/>
                </c:ext>
              </c:extLst>
            </c:dLbl>
            <c:dLbl>
              <c:idx val="3"/>
              <c:layout>
                <c:manualLayout>
                  <c:x val="-5.5371003908026711E-2"/>
                  <c:y val="-0.1694718101634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17-44C1-A847-79939531CE7A}"/>
                </c:ext>
              </c:extLst>
            </c:dLbl>
            <c:dLbl>
              <c:idx val="4"/>
              <c:layout>
                <c:manualLayout>
                  <c:x val="-2.3981092073336402E-2"/>
                  <c:y val="-6.614572733056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17-44C1-A847-79939531CE7A}"/>
                </c:ext>
              </c:extLst>
            </c:dLbl>
            <c:dLbl>
              <c:idx val="5"/>
              <c:layout>
                <c:manualLayout>
                  <c:x val="-7.1553427491296631E-2"/>
                  <c:y val="-0.24160626190686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17-44C1-A847-79939531CE7A}"/>
                </c:ext>
              </c:extLst>
            </c:dLbl>
            <c:dLbl>
              <c:idx val="6"/>
              <c:layout>
                <c:manualLayout>
                  <c:x val="-2.4696193072115024E-2"/>
                  <c:y val="-4.070504298579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17-44C1-A847-79939531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b1(100,10)</c:v>
                </c:pt>
                <c:pt idx="1">
                  <c:v>b1(100,20)</c:v>
                </c:pt>
                <c:pt idx="2">
                  <c:v>b1(500,10)</c:v>
                </c:pt>
                <c:pt idx="3">
                  <c:v>b1(500,20)</c:v>
                </c:pt>
                <c:pt idx="4">
                  <c:v>b2(100,10)</c:v>
                </c:pt>
                <c:pt idx="5">
                  <c:v>b2(100,20)</c:v>
                </c:pt>
                <c:pt idx="6">
                  <c:v>b2(500,20)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455.94</c:v>
                </c:pt>
                <c:pt idx="1">
                  <c:v>200.49</c:v>
                </c:pt>
                <c:pt idx="2">
                  <c:v>591.55999999999995</c:v>
                </c:pt>
                <c:pt idx="3">
                  <c:v>302.75</c:v>
                </c:pt>
                <c:pt idx="4">
                  <c:v>459.99</c:v>
                </c:pt>
                <c:pt idx="5">
                  <c:v>170.4</c:v>
                </c:pt>
                <c:pt idx="6">
                  <c:v>608.61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17-44C1-A847-79939531C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042696"/>
        <c:axId val="755043056"/>
      </c:line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  <c:max val="609"/>
          <c:min val="15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</a:rPr>
              <a:t>Average objective values on MDPLIB/GKDs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CP_G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475556505375896E-2"/>
                  <c:y val="0.13787861945053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F-4168-AAB2-F7C24AF51A88}"/>
                </c:ext>
              </c:extLst>
            </c:dLbl>
            <c:dLbl>
              <c:idx val="1"/>
              <c:layout>
                <c:manualLayout>
                  <c:x val="-8.0068169271207565E-2"/>
                  <c:y val="0.12194681686285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F-4168-AAB2-F7C24AF51A88}"/>
                </c:ext>
              </c:extLst>
            </c:dLbl>
            <c:dLbl>
              <c:idx val="2"/>
              <c:layout>
                <c:manualLayout>
                  <c:x val="0"/>
                  <c:y val="3.574626664624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F-4168-AAB2-F7C24AF51A88}"/>
                </c:ext>
              </c:extLst>
            </c:dLbl>
            <c:dLbl>
              <c:idx val="3"/>
              <c:layout>
                <c:manualLayout>
                  <c:x val="-6.3489828765931233E-2"/>
                  <c:y val="0.15672608931552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F-4168-AAB2-F7C24AF51A88}"/>
                </c:ext>
              </c:extLst>
            </c:dLbl>
            <c:dLbl>
              <c:idx val="4"/>
              <c:layout>
                <c:manualLayout>
                  <c:x val="-0.1111328688245177"/>
                  <c:y val="3.699102579426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F-4168-AAB2-F7C24AF51A88}"/>
                </c:ext>
              </c:extLst>
            </c:dLbl>
            <c:dLbl>
              <c:idx val="6"/>
              <c:layout>
                <c:manualLayout>
                  <c:x val="-1.0504714595362049E-16"/>
                  <c:y val="8.48138973098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d1(100,10)</c:v>
                </c:pt>
                <c:pt idx="1">
                  <c:v>d1(250,10)</c:v>
                </c:pt>
                <c:pt idx="2">
                  <c:v>d1(250,20)</c:v>
                </c:pt>
                <c:pt idx="3">
                  <c:v>d1(500,10)</c:v>
                </c:pt>
                <c:pt idx="4">
                  <c:v>d1(1000,20)</c:v>
                </c:pt>
                <c:pt idx="5">
                  <c:v>d2(250,20)</c:v>
                </c:pt>
                <c:pt idx="6">
                  <c:v>d2(1000,10)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33.42</c:v>
                </c:pt>
                <c:pt idx="1">
                  <c:v>34.25</c:v>
                </c:pt>
                <c:pt idx="2">
                  <c:v>18.829999999999998</c:v>
                </c:pt>
                <c:pt idx="3">
                  <c:v>36.01</c:v>
                </c:pt>
                <c:pt idx="4">
                  <c:v>16.989999999999998</c:v>
                </c:pt>
                <c:pt idx="5">
                  <c:v>14.93</c:v>
                </c:pt>
                <c:pt idx="6">
                  <c:v>36.47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BF-4168-AAB2-F7C24AF51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CP_LS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24776290983832E-2"/>
                  <c:y val="-6.596636457435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F-4168-AAB2-F7C24AF51A88}"/>
                </c:ext>
              </c:extLst>
            </c:dLbl>
            <c:dLbl>
              <c:idx val="1"/>
              <c:layout>
                <c:manualLayout>
                  <c:x val="3.4283240030730739E-3"/>
                  <c:y val="-7.6599142813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F-4168-AAB2-F7C24AF51A88}"/>
                </c:ext>
              </c:extLst>
            </c:dLbl>
            <c:dLbl>
              <c:idx val="2"/>
              <c:layout>
                <c:manualLayout>
                  <c:x val="-5.4738042424170581E-2"/>
                  <c:y val="-0.18894443923672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F-4168-AAB2-F7C24AF51A88}"/>
                </c:ext>
              </c:extLst>
            </c:dLbl>
            <c:dLbl>
              <c:idx val="4"/>
              <c:layout>
                <c:manualLayout>
                  <c:x val="-4.1983528222595629E-2"/>
                  <c:y val="-0.1157931454812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F-4168-AAB2-F7C24AF51A88}"/>
                </c:ext>
              </c:extLst>
            </c:dLbl>
            <c:dLbl>
              <c:idx val="5"/>
              <c:layout>
                <c:manualLayout>
                  <c:x val="-7.6855914047914115E-2"/>
                  <c:y val="-0.2058913414752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BF-4168-AAB2-F7C24AF51A88}"/>
                </c:ext>
              </c:extLst>
            </c:dLbl>
            <c:dLbl>
              <c:idx val="6"/>
              <c:layout>
                <c:manualLayout>
                  <c:x val="-1.0504714595362049E-16"/>
                  <c:y val="-5.1830715022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d1(100,10)</c:v>
                </c:pt>
                <c:pt idx="1">
                  <c:v>d1(250,10)</c:v>
                </c:pt>
                <c:pt idx="2">
                  <c:v>d1(250,20)</c:v>
                </c:pt>
                <c:pt idx="3">
                  <c:v>d1(500,10)</c:v>
                </c:pt>
                <c:pt idx="4">
                  <c:v>d1(1000,20)</c:v>
                </c:pt>
                <c:pt idx="5">
                  <c:v>d2(250,20)</c:v>
                </c:pt>
                <c:pt idx="6">
                  <c:v>d2(1000,10)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33.85</c:v>
                </c:pt>
                <c:pt idx="1">
                  <c:v>36.06</c:v>
                </c:pt>
                <c:pt idx="2">
                  <c:v>19.239999999999998</c:v>
                </c:pt>
                <c:pt idx="3">
                  <c:v>38.21</c:v>
                </c:pt>
                <c:pt idx="4">
                  <c:v>17.95</c:v>
                </c:pt>
                <c:pt idx="5">
                  <c:v>15.39</c:v>
                </c:pt>
                <c:pt idx="6">
                  <c:v>39.25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BBF-4168-AAB2-F7C24AF51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042696"/>
        <c:axId val="755043056"/>
      </c:line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  <c:max val="40"/>
          <c:min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Total runtimes (s) on MDPLIB/MDGs</a:t>
            </a:r>
          </a:p>
        </c:rich>
      </c:tx>
      <c:layout>
        <c:manualLayout>
          <c:xMode val="edge"/>
          <c:yMode val="edge"/>
          <c:x val="0.18450208811740035"/>
          <c:y val="3.5616930101073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CP_G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0890667830399E-2"/>
                  <c:y val="-5.038253143825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17-44C1-A847-79939531CE7A}"/>
                </c:ext>
              </c:extLst>
            </c:dLbl>
            <c:dLbl>
              <c:idx val="1"/>
              <c:layout>
                <c:manualLayout>
                  <c:x val="-3.5793510838173788E-2"/>
                  <c:y val="7.162168009346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17-44C1-A847-79939531CE7A}"/>
                </c:ext>
              </c:extLst>
            </c:dLbl>
            <c:dLbl>
              <c:idx val="2"/>
              <c:layout>
                <c:manualLayout>
                  <c:x val="-3.4639355217041472E-2"/>
                  <c:y val="6.118700130288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17-44C1-A847-79939531CE7A}"/>
                </c:ext>
              </c:extLst>
            </c:dLbl>
            <c:dLbl>
              <c:idx val="3"/>
              <c:layout>
                <c:manualLayout>
                  <c:x val="-4.8725886466418601E-2"/>
                  <c:y val="0.14805465055344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17-44C1-A847-79939531CE7A}"/>
                </c:ext>
              </c:extLst>
            </c:dLbl>
            <c:dLbl>
              <c:idx val="4"/>
              <c:layout>
                <c:manualLayout>
                  <c:x val="2.6645657859262671E-2"/>
                  <c:y val="-2.035253148632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17-44C1-A847-79939531CE7A}"/>
                </c:ext>
              </c:extLst>
            </c:dLbl>
            <c:dLbl>
              <c:idx val="5"/>
              <c:layout>
                <c:manualLayout>
                  <c:x val="-3.99684867888941E-2"/>
                  <c:y val="0.15264398614745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17-44C1-A847-79939531CE7A}"/>
                </c:ext>
              </c:extLst>
            </c:dLbl>
            <c:dLbl>
              <c:idx val="6"/>
              <c:layout>
                <c:manualLayout>
                  <c:x val="0"/>
                  <c:y val="0.11702705604638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17-44C1-A847-79939531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b1(100,10)</c:v>
                </c:pt>
                <c:pt idx="1">
                  <c:v>b1(100,20)</c:v>
                </c:pt>
                <c:pt idx="2">
                  <c:v>b1(500,10)</c:v>
                </c:pt>
                <c:pt idx="3">
                  <c:v>b1(500,20)</c:v>
                </c:pt>
                <c:pt idx="4">
                  <c:v>b2(100,10)</c:v>
                </c:pt>
                <c:pt idx="5">
                  <c:v>b2(100,20)</c:v>
                </c:pt>
                <c:pt idx="6">
                  <c:v>b2(500,10)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63</c:v>
                </c:pt>
                <c:pt idx="2">
                  <c:v>45</c:v>
                </c:pt>
                <c:pt idx="3">
                  <c:v>107</c:v>
                </c:pt>
                <c:pt idx="4">
                  <c:v>1</c:v>
                </c:pt>
                <c:pt idx="5">
                  <c:v>109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7-44C1-A847-79939531C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CP_LS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330525748203E-2"/>
                  <c:y val="-7.1233860202147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17-44C1-A847-79939531CE7A}"/>
                </c:ext>
              </c:extLst>
            </c:dLbl>
            <c:dLbl>
              <c:idx val="1"/>
              <c:layout>
                <c:manualLayout>
                  <c:x val="1.4086531249377131E-2"/>
                  <c:y val="-3.042863713359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17-44C1-A847-79939531CE7A}"/>
                </c:ext>
              </c:extLst>
            </c:dLbl>
            <c:dLbl>
              <c:idx val="2"/>
              <c:layout>
                <c:manualLayout>
                  <c:x val="-3.1601540412755973E-2"/>
                  <c:y val="-0.1380630800271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17-44C1-A847-79939531CE7A}"/>
                </c:ext>
              </c:extLst>
            </c:dLbl>
            <c:dLbl>
              <c:idx val="3"/>
              <c:layout>
                <c:manualLayout>
                  <c:x val="7.9936973577788006E-3"/>
                  <c:y val="-2.544066435790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17-44C1-A847-79939531CE7A}"/>
                </c:ext>
              </c:extLst>
            </c:dLbl>
            <c:dLbl>
              <c:idx val="4"/>
              <c:layout>
                <c:manualLayout>
                  <c:x val="-3.4639355217041569E-2"/>
                  <c:y val="-0.20352531486327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17-44C1-A847-79939531CE7A}"/>
                </c:ext>
              </c:extLst>
            </c:dLbl>
            <c:dLbl>
              <c:idx val="5"/>
              <c:layout>
                <c:manualLayout>
                  <c:x val="1.86519605014837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17-44C1-A847-79939531CE7A}"/>
                </c:ext>
              </c:extLst>
            </c:dLbl>
            <c:dLbl>
              <c:idx val="6"/>
              <c:layout>
                <c:manualLayout>
                  <c:x val="0"/>
                  <c:y val="-4.0705062972655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17-44C1-A847-79939531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b1(100,10)</c:v>
                </c:pt>
                <c:pt idx="1">
                  <c:v>b1(100,20)</c:v>
                </c:pt>
                <c:pt idx="2">
                  <c:v>b1(500,10)</c:v>
                </c:pt>
                <c:pt idx="3">
                  <c:v>b1(500,20)</c:v>
                </c:pt>
                <c:pt idx="4">
                  <c:v>b2(100,10)</c:v>
                </c:pt>
                <c:pt idx="5">
                  <c:v>b2(100,20)</c:v>
                </c:pt>
                <c:pt idx="6">
                  <c:v>b2(500,10)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133</c:v>
                </c:pt>
                <c:pt idx="2">
                  <c:v>53</c:v>
                </c:pt>
                <c:pt idx="3">
                  <c:v>128</c:v>
                </c:pt>
                <c:pt idx="4">
                  <c:v>1</c:v>
                </c:pt>
                <c:pt idx="5">
                  <c:v>140</c:v>
                </c:pt>
                <c:pt idx="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17-44C1-A847-79939531C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042696"/>
        <c:axId val="755043056"/>
      </c:line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</a:rPr>
              <a:t>Total runtimes (s) on MDPLIB/GKDs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CP_G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3111740769220278E-2"/>
                  <c:y val="-0.10635199302565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F-4168-AAB2-F7C24AF51A88}"/>
                </c:ext>
              </c:extLst>
            </c:dLbl>
            <c:dLbl>
              <c:idx val="1"/>
              <c:layout>
                <c:manualLayout>
                  <c:x val="3.5736652780852052E-3"/>
                  <c:y val="-0.11343210988443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F-4168-AAB2-F7C24AF51A88}"/>
                </c:ext>
              </c:extLst>
            </c:dLbl>
            <c:dLbl>
              <c:idx val="2"/>
              <c:layout>
                <c:manualLayout>
                  <c:x val="1.3322828929631336E-2"/>
                  <c:y val="-0.2390128381204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F-4168-AAB2-F7C24AF51A88}"/>
                </c:ext>
              </c:extLst>
            </c:dLbl>
            <c:dLbl>
              <c:idx val="3"/>
              <c:layout>
                <c:manualLayout>
                  <c:x val="3.880405055961117E-2"/>
                  <c:y val="-3.662293810426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F-4168-AAB2-F7C24AF51A88}"/>
                </c:ext>
              </c:extLst>
            </c:dLbl>
            <c:dLbl>
              <c:idx val="4"/>
              <c:layout>
                <c:manualLayout>
                  <c:x val="0"/>
                  <c:y val="9.89495468615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F-4168-AAB2-F7C24AF51A88}"/>
                </c:ext>
              </c:extLst>
            </c:dLbl>
            <c:dLbl>
              <c:idx val="6"/>
              <c:layout>
                <c:manualLayout>
                  <c:x val="-1.0504714595362049E-16"/>
                  <c:y val="8.48138973098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d1(100,10)</c:v>
                </c:pt>
                <c:pt idx="1">
                  <c:v>d1(250,10)</c:v>
                </c:pt>
                <c:pt idx="2">
                  <c:v>d1(500,10)</c:v>
                </c:pt>
                <c:pt idx="3">
                  <c:v>d2(250,20)</c:v>
                </c:pt>
                <c:pt idx="4">
                  <c:v>d2(1000,10)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108</c:v>
                </c:pt>
                <c:pt idx="3">
                  <c:v>10</c:v>
                </c:pt>
                <c:pt idx="4">
                  <c:v>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BF-4168-AAB2-F7C24AF51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CP_LS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647702441434652E-2"/>
                  <c:y val="-6.596624043871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F-4168-AAB2-F7C24AF51A88}"/>
                </c:ext>
              </c:extLst>
            </c:dLbl>
            <c:dLbl>
              <c:idx val="1"/>
              <c:layout>
                <c:manualLayout>
                  <c:x val="6.0928338915982811E-3"/>
                  <c:y val="-0.23941948810979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F-4168-AAB2-F7C24AF51A88}"/>
                </c:ext>
              </c:extLst>
            </c:dLbl>
            <c:dLbl>
              <c:idx val="2"/>
              <c:layout>
                <c:manualLayout>
                  <c:x val="2.1689775305769415E-2"/>
                  <c:y val="-0.1329749471555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F-4168-AAB2-F7C24AF51A88}"/>
                </c:ext>
              </c:extLst>
            </c:dLbl>
            <c:dLbl>
              <c:idx val="3"/>
              <c:layout>
                <c:manualLayout>
                  <c:x val="-3.7303921002967741E-2"/>
                  <c:y val="-0.20861344773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90-4B53-B0AF-AD6592364BC2}"/>
                </c:ext>
              </c:extLst>
            </c:dLbl>
            <c:dLbl>
              <c:idx val="4"/>
              <c:layout>
                <c:manualLayout>
                  <c:x val="-5.3291315718527292E-3"/>
                  <c:y val="9.8358816732665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F-4168-AAB2-F7C24AF51A88}"/>
                </c:ext>
              </c:extLst>
            </c:dLbl>
            <c:dLbl>
              <c:idx val="5"/>
              <c:layout>
                <c:manualLayout>
                  <c:x val="-2.0054686807377327E-2"/>
                  <c:y val="-0.1837634441714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BF-4168-AAB2-F7C24AF51A88}"/>
                </c:ext>
              </c:extLst>
            </c:dLbl>
            <c:dLbl>
              <c:idx val="6"/>
              <c:layout>
                <c:manualLayout>
                  <c:x val="-1.0504714595362049E-16"/>
                  <c:y val="-5.1830715022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d1(100,10)</c:v>
                </c:pt>
                <c:pt idx="1">
                  <c:v>d1(250,10)</c:v>
                </c:pt>
                <c:pt idx="2">
                  <c:v>d1(500,10)</c:v>
                </c:pt>
                <c:pt idx="3">
                  <c:v>d2(250,20)</c:v>
                </c:pt>
                <c:pt idx="4">
                  <c:v>d2(1000,10)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21</c:v>
                </c:pt>
                <c:pt idx="2">
                  <c:v>99</c:v>
                </c:pt>
                <c:pt idx="3">
                  <c:v>22</c:v>
                </c:pt>
                <c:pt idx="4">
                  <c:v>1830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BBF-4168-AAB2-F7C24AF51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042696"/>
        <c:axId val="755043056"/>
      </c:line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</a:rPr>
              <a:t>Average objective values on p-median based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727151654195137E-2"/>
          <c:y val="0.17190276938658755"/>
          <c:w val="0.87822747627385611"/>
          <c:h val="0.5720399486539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Gurobi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185877591526261E-2"/>
                  <c:y val="1.067506302073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F-4168-AAB2-F7C24AF51A88}"/>
                </c:ext>
              </c:extLst>
            </c:dLbl>
            <c:dLbl>
              <c:idx val="1"/>
              <c:layout>
                <c:manualLayout>
                  <c:x val="-1.8087759329352242E-2"/>
                  <c:y val="8.68307903352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F-4168-AAB2-F7C24AF51A88}"/>
                </c:ext>
              </c:extLst>
            </c:dLbl>
            <c:dLbl>
              <c:idx val="2"/>
              <c:layout>
                <c:manualLayout>
                  <c:x val="-2.2946213513412594E-2"/>
                  <c:y val="2.557007120180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F-4168-AAB2-F7C24AF51A88}"/>
                </c:ext>
              </c:extLst>
            </c:dLbl>
            <c:dLbl>
              <c:idx val="3"/>
              <c:layout>
                <c:manualLayout>
                  <c:x val="-2.1906105620035598E-2"/>
                  <c:y val="1.42583906115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F-4168-AAB2-F7C24AF51A88}"/>
                </c:ext>
              </c:extLst>
            </c:dLbl>
            <c:dLbl>
              <c:idx val="4"/>
              <c:layout>
                <c:manualLayout>
                  <c:x val="-1.0198317117072357E-2"/>
                  <c:y val="1.245110184118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F-4168-AAB2-F7C24AF51A88}"/>
                </c:ext>
              </c:extLst>
            </c:dLbl>
            <c:dLbl>
              <c:idx val="5"/>
              <c:layout>
                <c:manualLayout>
                  <c:x val="-2.5495792792681595E-3"/>
                  <c:y val="-5.0881328715819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6D-4CE1-BF50-A929D007867D}"/>
                </c:ext>
              </c:extLst>
            </c:dLbl>
            <c:dLbl>
              <c:idx val="6"/>
              <c:layout>
                <c:manualLayout>
                  <c:x val="-1.0504714595362049E-16"/>
                  <c:y val="8.48138973098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pmed10</c:v>
                </c:pt>
                <c:pt idx="1">
                  <c:v>pmed26</c:v>
                </c:pt>
                <c:pt idx="2">
                  <c:v>pmed38</c:v>
                </c:pt>
                <c:pt idx="3">
                  <c:v>pmed10</c:v>
                </c:pt>
                <c:pt idx="4">
                  <c:v>pmed26</c:v>
                </c:pt>
                <c:pt idx="5">
                  <c:v>pmed38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63.4</c:v>
                </c:pt>
                <c:pt idx="1">
                  <c:v>43.2</c:v>
                </c:pt>
                <c:pt idx="2">
                  <c:v>37.200000000000003</c:v>
                </c:pt>
                <c:pt idx="3">
                  <c:v>25.3</c:v>
                </c:pt>
                <c:pt idx="4">
                  <c:v>24.7</c:v>
                </c:pt>
                <c:pt idx="5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F-4168-AAB2-F7C24AF51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OR-Tools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671295792551776E-3"/>
                  <c:y val="-7.105437331029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F-4168-AAB2-F7C24AF51A88}"/>
                </c:ext>
              </c:extLst>
            </c:dLbl>
            <c:dLbl>
              <c:idx val="1"/>
              <c:layout>
                <c:manualLayout>
                  <c:x val="3.4283240030730739E-3"/>
                  <c:y val="-7.6599142813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F-4168-AAB2-F7C24AF51A88}"/>
                </c:ext>
              </c:extLst>
            </c:dLbl>
            <c:dLbl>
              <c:idx val="2"/>
              <c:layout>
                <c:manualLayout>
                  <c:x val="-2.636305125617972E-3"/>
                  <c:y val="-8.2093618439714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F-4168-AAB2-F7C24AF51A88}"/>
                </c:ext>
              </c:extLst>
            </c:dLbl>
            <c:dLbl>
              <c:idx val="3"/>
              <c:layout>
                <c:manualLayout>
                  <c:x val="5.0991585585361317E-3"/>
                  <c:y val="-6.10575944589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6D-4CE1-BF50-A929D007867D}"/>
                </c:ext>
              </c:extLst>
            </c:dLbl>
            <c:dLbl>
              <c:idx val="4"/>
              <c:layout>
                <c:manualLayout>
                  <c:x val="0"/>
                  <c:y val="-8.48138973098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F-4168-AAB2-F7C24AF51A88}"/>
                </c:ext>
              </c:extLst>
            </c:dLbl>
            <c:dLbl>
              <c:idx val="5"/>
              <c:layout>
                <c:manualLayout>
                  <c:x val="3.4188452855048364E-4"/>
                  <c:y val="-0.11252946710021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BF-4168-AAB2-F7C24AF51A88}"/>
                </c:ext>
              </c:extLst>
            </c:dLbl>
            <c:dLbl>
              <c:idx val="6"/>
              <c:layout>
                <c:manualLayout>
                  <c:x val="-1.0504714595362049E-16"/>
                  <c:y val="-5.1830715022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pmed10</c:v>
                </c:pt>
                <c:pt idx="1">
                  <c:v>pmed26</c:v>
                </c:pt>
                <c:pt idx="2">
                  <c:v>pmed38</c:v>
                </c:pt>
                <c:pt idx="3">
                  <c:v>pmed10</c:v>
                </c:pt>
                <c:pt idx="4">
                  <c:v>pmed26</c:v>
                </c:pt>
                <c:pt idx="5">
                  <c:v>pmed38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63.4</c:v>
                </c:pt>
                <c:pt idx="1">
                  <c:v>43.2</c:v>
                </c:pt>
                <c:pt idx="2">
                  <c:v>37.200000000000003</c:v>
                </c:pt>
                <c:pt idx="3">
                  <c:v>25.3</c:v>
                </c:pt>
                <c:pt idx="4">
                  <c:v>24.7</c:v>
                </c:pt>
                <c:pt idx="5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BF-4168-AAB2-F7C24AF51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CP_LS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645657859262671E-2"/>
                  <c:y val="-4.664067919239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6D-4CE1-BF50-A929D007867D}"/>
                </c:ext>
              </c:extLst>
            </c:dLbl>
            <c:dLbl>
              <c:idx val="3"/>
              <c:layout>
                <c:manualLayout>
                  <c:x val="7.6487378378041976E-3"/>
                  <c:y val="1.52643986147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6D-4CE1-BF50-A929D007867D}"/>
                </c:ext>
              </c:extLst>
            </c:dLbl>
            <c:dLbl>
              <c:idx val="4"/>
              <c:layout>
                <c:manualLayout>
                  <c:x val="1.0198317117072357E-2"/>
                  <c:y val="-9.328135838479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6D-4CE1-BF50-A929D007867D}"/>
                </c:ext>
              </c:extLst>
            </c:dLbl>
            <c:dLbl>
              <c:idx val="5"/>
              <c:layout>
                <c:manualLayout>
                  <c:x val="1.784705495487646E-2"/>
                  <c:y val="-9.328135838479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6D-4CE1-BF50-A929D0078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D637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pmed10</c:v>
                </c:pt>
                <c:pt idx="1">
                  <c:v>pmed26</c:v>
                </c:pt>
                <c:pt idx="2">
                  <c:v>pmed38</c:v>
                </c:pt>
                <c:pt idx="3">
                  <c:v>pmed10</c:v>
                </c:pt>
                <c:pt idx="4">
                  <c:v>pmed26</c:v>
                </c:pt>
                <c:pt idx="5">
                  <c:v>pmed38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63.4</c:v>
                </c:pt>
                <c:pt idx="1">
                  <c:v>44</c:v>
                </c:pt>
                <c:pt idx="2">
                  <c:v>37.299999999999997</c:v>
                </c:pt>
                <c:pt idx="3">
                  <c:v>26.3</c:v>
                </c:pt>
                <c:pt idx="4">
                  <c:v>25.6</c:v>
                </c:pt>
                <c:pt idx="5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D-4CE1-BF50-A929D007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042696"/>
        <c:axId val="755043056"/>
      </c:bar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</a:rPr>
              <a:t>Average objective values on grid based</a:t>
            </a:r>
          </a:p>
        </c:rich>
      </c:tx>
      <c:layout>
        <c:manualLayout>
          <c:xMode val="edge"/>
          <c:yMode val="edge"/>
          <c:x val="0.15381812546098203"/>
          <c:y val="3.052879722949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Gurobi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185877591526261E-2"/>
                  <c:y val="1.067506302073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F-4168-AAB2-F7C24AF51A88}"/>
                </c:ext>
              </c:extLst>
            </c:dLbl>
            <c:dLbl>
              <c:idx val="1"/>
              <c:layout>
                <c:manualLayout>
                  <c:x val="-1.5538180050084199E-2"/>
                  <c:y val="3.5949461619451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F-4168-AAB2-F7C24AF51A88}"/>
                </c:ext>
              </c:extLst>
            </c:dLbl>
            <c:dLbl>
              <c:idx val="2"/>
              <c:layout>
                <c:manualLayout>
                  <c:x val="-4.6741746821933292E-17"/>
                  <c:y val="-4.9587260276827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BF-4168-AAB2-F7C24AF51A88}"/>
                </c:ext>
              </c:extLst>
            </c:dLbl>
            <c:dLbl>
              <c:idx val="3"/>
              <c:layout>
                <c:manualLayout>
                  <c:x val="-6.6086299444272018E-3"/>
                  <c:y val="-1.00600800319239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BF-4168-AAB2-F7C24AF51A88}"/>
                </c:ext>
              </c:extLst>
            </c:dLbl>
            <c:dLbl>
              <c:idx val="4"/>
              <c:layout>
                <c:manualLayout>
                  <c:x val="-3.0594951351216884E-2"/>
                  <c:y val="-7.9014296451448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F-4168-AAB2-F7C24AF51A8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2F-4AC8-9443-E32CF9B65A47}"/>
                </c:ext>
              </c:extLst>
            </c:dLbl>
            <c:dLbl>
              <c:idx val="6"/>
              <c:layout>
                <c:manualLayout>
                  <c:x val="-1.0198317117072263E-2"/>
                  <c:y val="-0.123799481090575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g6</c:v>
                </c:pt>
                <c:pt idx="5">
                  <c:v>g8</c:v>
                </c:pt>
                <c:pt idx="6">
                  <c:v>g9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2.1</c:v>
                </c:pt>
                <c:pt idx="1">
                  <c:v>4.0999999999999996</c:v>
                </c:pt>
                <c:pt idx="2">
                  <c:v>0</c:v>
                </c:pt>
                <c:pt idx="3">
                  <c:v>0</c:v>
                </c:pt>
                <c:pt idx="4">
                  <c:v>7.6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F-4168-AAB2-F7C24AF51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OR-Tools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311761540245154E-3"/>
                  <c:y val="-7.105437331029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F-4168-AAB2-F7C24AF51A88}"/>
                </c:ext>
              </c:extLst>
            </c:dLbl>
            <c:dLbl>
              <c:idx val="1"/>
              <c:layout>
                <c:manualLayout>
                  <c:x val="-4.220457101421461E-3"/>
                  <c:y val="-7.659923621917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F-4168-AAB2-F7C24AF51A88}"/>
                </c:ext>
              </c:extLst>
            </c:dLbl>
            <c:dLbl>
              <c:idx val="2"/>
              <c:layout>
                <c:manualLayout>
                  <c:x val="-1.0284972009219347E-2"/>
                  <c:y val="-0.18894455227298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F-4168-AAB2-F7C24AF51A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2F-4AC8-9443-E32CF9B65A47}"/>
                </c:ext>
              </c:extLst>
            </c:dLbl>
            <c:dLbl>
              <c:idx val="4"/>
              <c:layout>
                <c:manualLayout>
                  <c:x val="0"/>
                  <c:y val="-8.48138973098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F-4168-AAB2-F7C24AF51A88}"/>
                </c:ext>
              </c:extLst>
            </c:dLbl>
            <c:dLbl>
              <c:idx val="5"/>
              <c:layout>
                <c:manualLayout>
                  <c:x val="-4.7572740299853681E-3"/>
                  <c:y val="-5.905439254103759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BBF-4168-AAB2-F7C24AF51A88}"/>
                </c:ext>
              </c:extLst>
            </c:dLbl>
            <c:dLbl>
              <c:idx val="6"/>
              <c:layout>
                <c:manualLayout>
                  <c:x val="-3.8243689189020991E-2"/>
                  <c:y val="-4.16545806817617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BBF-4168-AAB2-F7C24AF51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g6</c:v>
                </c:pt>
                <c:pt idx="5">
                  <c:v>g8</c:v>
                </c:pt>
                <c:pt idx="6">
                  <c:v>g9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2.1</c:v>
                </c:pt>
                <c:pt idx="1">
                  <c:v>4.0999999999999996</c:v>
                </c:pt>
                <c:pt idx="2">
                  <c:v>4.2</c:v>
                </c:pt>
                <c:pt idx="3">
                  <c:v>0</c:v>
                </c:pt>
                <c:pt idx="4">
                  <c:v>7.4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BF-4168-AAB2-F7C24AF51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CP_LS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986583190362826E-3"/>
                  <c:y val="5.0881328715819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6D-4CE1-BF50-A929D007867D}"/>
                </c:ext>
              </c:extLst>
            </c:dLbl>
            <c:dLbl>
              <c:idx val="1"/>
              <c:layout>
                <c:manualLayout>
                  <c:x val="3.5694109909752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F-4AC8-9443-E32CF9B65A47}"/>
                </c:ext>
              </c:extLst>
            </c:dLbl>
            <c:dLbl>
              <c:idx val="4"/>
              <c:layout>
                <c:manualLayout>
                  <c:x val="5.0991585585361224E-2"/>
                  <c:y val="1.52643986147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F-4AC8-9443-E32CF9B65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D637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g6</c:v>
                </c:pt>
                <c:pt idx="5">
                  <c:v>g8</c:v>
                </c:pt>
                <c:pt idx="6">
                  <c:v>g9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2.8</c:v>
                </c:pt>
                <c:pt idx="1">
                  <c:v>6.1</c:v>
                </c:pt>
                <c:pt idx="2">
                  <c:v>5.3</c:v>
                </c:pt>
                <c:pt idx="3">
                  <c:v>5.4</c:v>
                </c:pt>
                <c:pt idx="4">
                  <c:v>9.9</c:v>
                </c:pt>
                <c:pt idx="5">
                  <c:v>9</c:v>
                </c:pt>
                <c:pt idx="6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D-4CE1-BF50-A929D007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042696"/>
        <c:axId val="755043056"/>
      </c:barChart>
      <c:catAx>
        <c:axId val="7550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3056"/>
        <c:crosses val="autoZero"/>
        <c:auto val="1"/>
        <c:lblAlgn val="ctr"/>
        <c:lblOffset val="100"/>
        <c:noMultiLvlLbl val="0"/>
      </c:catAx>
      <c:valAx>
        <c:axId val="75504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9242D-9052-4206-872B-FB9173495FC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631B0F6-1C24-45CE-806A-E7EA5147AE0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Safety Regulations</a:t>
          </a:r>
        </a:p>
      </dgm:t>
    </dgm:pt>
    <dgm:pt modelId="{8E498D64-F369-4098-A6EC-8D07B7B862B5}" type="parTrans" cxnId="{2D2B80FC-17CE-42D2-B268-350D4805E915}">
      <dgm:prSet/>
      <dgm:spPr/>
      <dgm:t>
        <a:bodyPr/>
        <a:lstStyle/>
        <a:p>
          <a:endParaRPr lang="en-US"/>
        </a:p>
      </dgm:t>
    </dgm:pt>
    <dgm:pt modelId="{5699688D-ACB2-4709-967D-65AE78DA8407}" type="sibTrans" cxnId="{2D2B80FC-17CE-42D2-B268-350D4805E915}">
      <dgm:prSet/>
      <dgm:spPr/>
      <dgm:t>
        <a:bodyPr/>
        <a:lstStyle/>
        <a:p>
          <a:endParaRPr lang="en-US"/>
        </a:p>
      </dgm:t>
    </dgm:pt>
    <dgm:pt modelId="{EFB0C750-E9FD-4E31-AAFB-9FF7C3528CB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dirty="0"/>
            <a:t>Mutual Competition</a:t>
          </a:r>
        </a:p>
      </dgm:t>
    </dgm:pt>
    <dgm:pt modelId="{0CA3EDE0-4573-4E4B-BA7F-0AA24358A80E}" type="parTrans" cxnId="{46ABB26A-C654-4580-993E-EF97FE5B5C30}">
      <dgm:prSet/>
      <dgm:spPr/>
      <dgm:t>
        <a:bodyPr/>
        <a:lstStyle/>
        <a:p>
          <a:endParaRPr lang="en-US"/>
        </a:p>
      </dgm:t>
    </dgm:pt>
    <dgm:pt modelId="{A0EC1B6C-0793-4010-9A46-384770821803}" type="sibTrans" cxnId="{46ABB26A-C654-4580-993E-EF97FE5B5C30}">
      <dgm:prSet/>
      <dgm:spPr/>
      <dgm:t>
        <a:bodyPr/>
        <a:lstStyle/>
        <a:p>
          <a:endParaRPr lang="en-US"/>
        </a:p>
      </dgm:t>
    </dgm:pt>
    <dgm:pt modelId="{B7BF2789-F19C-46D0-B410-AD1F79B5B5C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dirty="0"/>
            <a:t>Clearance Distances</a:t>
          </a:r>
        </a:p>
      </dgm:t>
    </dgm:pt>
    <dgm:pt modelId="{F73E489D-624B-4742-AD67-ECD6624D44DE}" type="parTrans" cxnId="{65D03E23-05E8-459E-9A50-E370F3359779}">
      <dgm:prSet/>
      <dgm:spPr/>
      <dgm:t>
        <a:bodyPr/>
        <a:lstStyle/>
        <a:p>
          <a:endParaRPr lang="en-US"/>
        </a:p>
      </dgm:t>
    </dgm:pt>
    <dgm:pt modelId="{F5E5F840-EFE4-4F29-8294-6C62DED1F05B}" type="sibTrans" cxnId="{65D03E23-05E8-459E-9A50-E370F3359779}">
      <dgm:prSet/>
      <dgm:spPr/>
      <dgm:t>
        <a:bodyPr/>
        <a:lstStyle/>
        <a:p>
          <a:endParaRPr lang="en-US"/>
        </a:p>
      </dgm:t>
    </dgm:pt>
    <dgm:pt modelId="{F5901A20-FB97-4C2C-8494-644E3699A5B5}" type="pres">
      <dgm:prSet presAssocID="{8C19242D-9052-4206-872B-FB9173495FC8}" presName="compositeShape" presStyleCnt="0">
        <dgm:presLayoutVars>
          <dgm:chMax val="7"/>
          <dgm:dir/>
          <dgm:resizeHandles val="exact"/>
        </dgm:presLayoutVars>
      </dgm:prSet>
      <dgm:spPr/>
    </dgm:pt>
    <dgm:pt modelId="{D96EDADD-1F30-4160-9626-701F4FEE344F}" type="pres">
      <dgm:prSet presAssocID="{8C19242D-9052-4206-872B-FB9173495FC8}" presName="wedge1" presStyleLbl="node1" presStyleIdx="0" presStyleCnt="3" custLinFactNeighborX="-4952" custLinFactNeighborY="3173"/>
      <dgm:spPr/>
    </dgm:pt>
    <dgm:pt modelId="{BAF68EB8-B385-437B-9A15-DBBB9C925714}" type="pres">
      <dgm:prSet presAssocID="{8C19242D-9052-4206-872B-FB9173495F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3F9CAD-D099-49F0-8B61-10252D1C4B75}" type="pres">
      <dgm:prSet presAssocID="{8C19242D-9052-4206-872B-FB9173495FC8}" presName="wedge2" presStyleLbl="node1" presStyleIdx="1" presStyleCnt="3"/>
      <dgm:spPr/>
    </dgm:pt>
    <dgm:pt modelId="{CD374343-E75D-4A3B-B83C-A8C8C9D62B90}" type="pres">
      <dgm:prSet presAssocID="{8C19242D-9052-4206-872B-FB9173495F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F9DD8FA-1DAA-4634-8574-F9799D12C3B5}" type="pres">
      <dgm:prSet presAssocID="{8C19242D-9052-4206-872B-FB9173495FC8}" presName="wedge3" presStyleLbl="node1" presStyleIdx="2" presStyleCnt="3" custLinFactNeighborX="215" custLinFactNeighborY="484"/>
      <dgm:spPr/>
    </dgm:pt>
    <dgm:pt modelId="{E86B4578-802A-4AB5-B09A-0DB1A85B6A64}" type="pres">
      <dgm:prSet presAssocID="{8C19242D-9052-4206-872B-FB9173495F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74A50A-391C-44D3-80EE-A406E8020037}" type="presOf" srcId="{EFB0C750-E9FD-4E31-AAFB-9FF7C3528CBD}" destId="{CD374343-E75D-4A3B-B83C-A8C8C9D62B90}" srcOrd="1" destOrd="0" presId="urn:microsoft.com/office/officeart/2005/8/layout/chart3"/>
    <dgm:cxn modelId="{65D03E23-05E8-459E-9A50-E370F3359779}" srcId="{8C19242D-9052-4206-872B-FB9173495FC8}" destId="{B7BF2789-F19C-46D0-B410-AD1F79B5B5C8}" srcOrd="2" destOrd="0" parTransId="{F73E489D-624B-4742-AD67-ECD6624D44DE}" sibTransId="{F5E5F840-EFE4-4F29-8294-6C62DED1F05B}"/>
    <dgm:cxn modelId="{0DD6094A-B865-4BBC-B002-BCE2C9FAB4D0}" type="presOf" srcId="{8C19242D-9052-4206-872B-FB9173495FC8}" destId="{F5901A20-FB97-4C2C-8494-644E3699A5B5}" srcOrd="0" destOrd="0" presId="urn:microsoft.com/office/officeart/2005/8/layout/chart3"/>
    <dgm:cxn modelId="{46ABB26A-C654-4580-993E-EF97FE5B5C30}" srcId="{8C19242D-9052-4206-872B-FB9173495FC8}" destId="{EFB0C750-E9FD-4E31-AAFB-9FF7C3528CBD}" srcOrd="1" destOrd="0" parTransId="{0CA3EDE0-4573-4E4B-BA7F-0AA24358A80E}" sibTransId="{A0EC1B6C-0793-4010-9A46-384770821803}"/>
    <dgm:cxn modelId="{D692694C-28EA-4422-8708-CD57308E24E8}" type="presOf" srcId="{B7BF2789-F19C-46D0-B410-AD1F79B5B5C8}" destId="{9F9DD8FA-1DAA-4634-8574-F9799D12C3B5}" srcOrd="0" destOrd="0" presId="urn:microsoft.com/office/officeart/2005/8/layout/chart3"/>
    <dgm:cxn modelId="{4C5C3F4E-69D5-4416-845C-CBE466CAD95B}" type="presOf" srcId="{EFB0C750-E9FD-4E31-AAFB-9FF7C3528CBD}" destId="{CF3F9CAD-D099-49F0-8B61-10252D1C4B75}" srcOrd="0" destOrd="0" presId="urn:microsoft.com/office/officeart/2005/8/layout/chart3"/>
    <dgm:cxn modelId="{34A2AF89-B287-46F4-8DB2-D16165DDC155}" type="presOf" srcId="{5631B0F6-1C24-45CE-806A-E7EA5147AE0F}" destId="{BAF68EB8-B385-437B-9A15-DBBB9C925714}" srcOrd="1" destOrd="0" presId="urn:microsoft.com/office/officeart/2005/8/layout/chart3"/>
    <dgm:cxn modelId="{A4B6CE8C-9F52-4BF6-BC55-ABB209F79CA9}" type="presOf" srcId="{5631B0F6-1C24-45CE-806A-E7EA5147AE0F}" destId="{D96EDADD-1F30-4160-9626-701F4FEE344F}" srcOrd="0" destOrd="0" presId="urn:microsoft.com/office/officeart/2005/8/layout/chart3"/>
    <dgm:cxn modelId="{150C0EE2-88E1-4E97-B7DC-EBB19BA7ED4B}" type="presOf" srcId="{B7BF2789-F19C-46D0-B410-AD1F79B5B5C8}" destId="{E86B4578-802A-4AB5-B09A-0DB1A85B6A64}" srcOrd="1" destOrd="0" presId="urn:microsoft.com/office/officeart/2005/8/layout/chart3"/>
    <dgm:cxn modelId="{2D2B80FC-17CE-42D2-B268-350D4805E915}" srcId="{8C19242D-9052-4206-872B-FB9173495FC8}" destId="{5631B0F6-1C24-45CE-806A-E7EA5147AE0F}" srcOrd="0" destOrd="0" parTransId="{8E498D64-F369-4098-A6EC-8D07B7B862B5}" sibTransId="{5699688D-ACB2-4709-967D-65AE78DA8407}"/>
    <dgm:cxn modelId="{2F1F54C7-5249-484E-A558-64F1A0F36799}" type="presParOf" srcId="{F5901A20-FB97-4C2C-8494-644E3699A5B5}" destId="{D96EDADD-1F30-4160-9626-701F4FEE344F}" srcOrd="0" destOrd="0" presId="urn:microsoft.com/office/officeart/2005/8/layout/chart3"/>
    <dgm:cxn modelId="{F95AEC5F-D524-46CA-B397-EF5579E8F876}" type="presParOf" srcId="{F5901A20-FB97-4C2C-8494-644E3699A5B5}" destId="{BAF68EB8-B385-437B-9A15-DBBB9C925714}" srcOrd="1" destOrd="0" presId="urn:microsoft.com/office/officeart/2005/8/layout/chart3"/>
    <dgm:cxn modelId="{D0C173FF-1267-4F70-BB74-10513950E96D}" type="presParOf" srcId="{F5901A20-FB97-4C2C-8494-644E3699A5B5}" destId="{CF3F9CAD-D099-49F0-8B61-10252D1C4B75}" srcOrd="2" destOrd="0" presId="urn:microsoft.com/office/officeart/2005/8/layout/chart3"/>
    <dgm:cxn modelId="{C04A5406-B8CE-45FB-97A7-2B6767FB0F5A}" type="presParOf" srcId="{F5901A20-FB97-4C2C-8494-644E3699A5B5}" destId="{CD374343-E75D-4A3B-B83C-A8C8C9D62B90}" srcOrd="3" destOrd="0" presId="urn:microsoft.com/office/officeart/2005/8/layout/chart3"/>
    <dgm:cxn modelId="{ACFAF529-3C64-499F-AC22-3CF99FBB0E29}" type="presParOf" srcId="{F5901A20-FB97-4C2C-8494-644E3699A5B5}" destId="{9F9DD8FA-1DAA-4634-8574-F9799D12C3B5}" srcOrd="4" destOrd="0" presId="urn:microsoft.com/office/officeart/2005/8/layout/chart3"/>
    <dgm:cxn modelId="{F9966E97-D3E2-4F11-8181-705F87C5EE45}" type="presParOf" srcId="{F5901A20-FB97-4C2C-8494-644E3699A5B5}" destId="{E86B4578-802A-4AB5-B09A-0DB1A85B6A6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5DDAE-A6A6-4809-B2BA-163BF2A3716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B29B6-94D5-4355-9206-CD1AFD1ABE7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600" dirty="0"/>
            <a:t>4</a:t>
          </a:r>
        </a:p>
      </dgm:t>
    </dgm:pt>
    <dgm:pt modelId="{948DDAEC-9184-4FE6-B333-BEE3D8829E80}" type="sibTrans" cxnId="{9495B0CA-6182-48F4-A774-FD53458C0974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76FB4E82-154F-4DAE-8B09-ECDDF80971FA}" type="parTrans" cxnId="{9495B0CA-6182-48F4-A774-FD53458C0974}">
      <dgm:prSet/>
      <dgm:spPr/>
      <dgm:t>
        <a:bodyPr/>
        <a:lstStyle/>
        <a:p>
          <a:endParaRPr lang="en-US"/>
        </a:p>
      </dgm:t>
    </dgm:pt>
    <dgm:pt modelId="{25AADDF9-A1F3-42E9-B2C7-125D6F3255E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/>
            <a:t>3</a:t>
          </a:r>
        </a:p>
      </dgm:t>
    </dgm:pt>
    <dgm:pt modelId="{AC161412-DB02-4859-84A5-2BC318557A8A}" type="sibTrans" cxnId="{DADD52CD-1530-48EB-95EC-538050B6C178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067244E6-3F4C-49E9-AF2A-D21910565863}" type="parTrans" cxnId="{DADD52CD-1530-48EB-95EC-538050B6C178}">
      <dgm:prSet/>
      <dgm:spPr/>
      <dgm:t>
        <a:bodyPr/>
        <a:lstStyle/>
        <a:p>
          <a:endParaRPr lang="en-US"/>
        </a:p>
      </dgm:t>
    </dgm:pt>
    <dgm:pt modelId="{538D4AE9-FC5C-4301-9A4B-6BA62A47D84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600" dirty="0"/>
            <a:t>2</a:t>
          </a:r>
        </a:p>
      </dgm:t>
    </dgm:pt>
    <dgm:pt modelId="{EAC9C956-5B47-4461-A13F-7F6FA366FE73}" type="sibTrans" cxnId="{0B0417D7-3B23-44DE-AB98-7FCD5B06EBCC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1FC759F-8B35-4F6C-B830-4912D739E6EF}" type="parTrans" cxnId="{0B0417D7-3B23-44DE-AB98-7FCD5B06EBCC}">
      <dgm:prSet/>
      <dgm:spPr/>
      <dgm:t>
        <a:bodyPr/>
        <a:lstStyle/>
        <a:p>
          <a:endParaRPr lang="en-US"/>
        </a:p>
      </dgm:t>
    </dgm:pt>
    <dgm:pt modelId="{3AA0365D-B87C-45DC-AC7A-896B56663AC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dirty="0"/>
            <a:t>1</a:t>
          </a:r>
        </a:p>
      </dgm:t>
    </dgm:pt>
    <dgm:pt modelId="{30FE4246-7E53-487F-AFEC-F4E365FC2DB7}" type="sibTrans" cxnId="{7D07612C-D0E3-4318-89F4-6D64D01C5A8B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C74B145-2B6A-4EFD-B866-2FDEB37BAC71}" type="parTrans" cxnId="{7D07612C-D0E3-4318-89F4-6D64D01C5A8B}">
      <dgm:prSet/>
      <dgm:spPr/>
      <dgm:t>
        <a:bodyPr/>
        <a:lstStyle/>
        <a:p>
          <a:endParaRPr lang="en-US"/>
        </a:p>
      </dgm:t>
    </dgm:pt>
    <dgm:pt modelId="{EBE67CD9-A19E-4868-BF88-183CD0EEB1BB}">
      <dgm:prSet phldrT="[Text]" custT="1"/>
      <dgm:spPr>
        <a:gradFill flip="none" rotWithShape="0">
          <a:gsLst>
            <a:gs pos="0">
              <a:srgbClr val="00E572"/>
            </a:gs>
            <a:gs pos="50000">
              <a:srgbClr val="00B6A3"/>
            </a:gs>
            <a:gs pos="100000">
              <a:srgbClr val="018CCD"/>
            </a:gs>
          </a:gsLst>
          <a:lin ang="1890000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>
              <a:latin typeface="LMRoman10-Regular"/>
            </a:rPr>
            <a:t>Contributions</a:t>
          </a:r>
          <a:endParaRPr lang="en-US" sz="1500" b="1" dirty="0">
            <a:latin typeface="LMRoman10-Regular"/>
          </a:endParaRPr>
        </a:p>
      </dgm:t>
    </dgm:pt>
    <dgm:pt modelId="{A0DF4C91-80DD-4327-AB80-AC6A2A21B024}" type="sibTrans" cxnId="{00013A57-782C-4A5E-9BDA-909B4C2056C7}">
      <dgm:prSet/>
      <dgm:spPr/>
      <dgm:t>
        <a:bodyPr/>
        <a:lstStyle/>
        <a:p>
          <a:endParaRPr lang="en-US"/>
        </a:p>
      </dgm:t>
    </dgm:pt>
    <dgm:pt modelId="{EDCF21E1-BCB7-42C0-9B11-01BAC4C24120}" type="parTrans" cxnId="{00013A57-782C-4A5E-9BDA-909B4C2056C7}">
      <dgm:prSet/>
      <dgm:spPr/>
      <dgm:t>
        <a:bodyPr/>
        <a:lstStyle/>
        <a:p>
          <a:endParaRPr lang="en-US"/>
        </a:p>
      </dgm:t>
    </dgm:pt>
    <dgm:pt modelId="{B8A7FFAA-328E-4302-A996-FAEECD046823}" type="pres">
      <dgm:prSet presAssocID="{51F5DDAE-A6A6-4809-B2BA-163BF2A371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24829A-C01A-4F8C-B5CA-6647DB0CBF36}" type="pres">
      <dgm:prSet presAssocID="{EBE67CD9-A19E-4868-BF88-183CD0EEB1BB}" presName="centerShape" presStyleLbl="node0" presStyleIdx="0" presStyleCnt="1" custScaleX="120692" custScaleY="111358"/>
      <dgm:spPr/>
    </dgm:pt>
    <dgm:pt modelId="{69A46F2C-4107-41C1-912A-C80DC654513B}" type="pres">
      <dgm:prSet presAssocID="{3AA0365D-B87C-45DC-AC7A-896B56663AC0}" presName="node" presStyleLbl="node1" presStyleIdx="0" presStyleCnt="4">
        <dgm:presLayoutVars>
          <dgm:bulletEnabled val="1"/>
        </dgm:presLayoutVars>
      </dgm:prSet>
      <dgm:spPr/>
    </dgm:pt>
    <dgm:pt modelId="{9A9719B9-E3C5-494F-81A5-5DA0AF47B85D}" type="pres">
      <dgm:prSet presAssocID="{3AA0365D-B87C-45DC-AC7A-896B56663AC0}" presName="dummy" presStyleCnt="0"/>
      <dgm:spPr/>
    </dgm:pt>
    <dgm:pt modelId="{D5AEDD8C-0DB0-4CEF-837C-0B8FBDA8B099}" type="pres">
      <dgm:prSet presAssocID="{30FE4246-7E53-487F-AFEC-F4E365FC2DB7}" presName="sibTrans" presStyleLbl="sibTrans2D1" presStyleIdx="0" presStyleCnt="4"/>
      <dgm:spPr/>
    </dgm:pt>
    <dgm:pt modelId="{8B43AC18-B188-4276-AB94-A587BF200F25}" type="pres">
      <dgm:prSet presAssocID="{538D4AE9-FC5C-4301-9A4B-6BA62A47D84D}" presName="node" presStyleLbl="node1" presStyleIdx="1" presStyleCnt="4">
        <dgm:presLayoutVars>
          <dgm:bulletEnabled val="1"/>
        </dgm:presLayoutVars>
      </dgm:prSet>
      <dgm:spPr/>
    </dgm:pt>
    <dgm:pt modelId="{ADB56A36-BC0F-49A4-8AA8-F966FEAED4C5}" type="pres">
      <dgm:prSet presAssocID="{538D4AE9-FC5C-4301-9A4B-6BA62A47D84D}" presName="dummy" presStyleCnt="0"/>
      <dgm:spPr/>
    </dgm:pt>
    <dgm:pt modelId="{D57D7FF8-9D2C-4045-8371-2E1FF9847221}" type="pres">
      <dgm:prSet presAssocID="{EAC9C956-5B47-4461-A13F-7F6FA366FE73}" presName="sibTrans" presStyleLbl="sibTrans2D1" presStyleIdx="1" presStyleCnt="4"/>
      <dgm:spPr/>
    </dgm:pt>
    <dgm:pt modelId="{412CC003-74DD-4D82-85F9-B92596C01103}" type="pres">
      <dgm:prSet presAssocID="{25AADDF9-A1F3-42E9-B2C7-125D6F3255E7}" presName="node" presStyleLbl="node1" presStyleIdx="2" presStyleCnt="4">
        <dgm:presLayoutVars>
          <dgm:bulletEnabled val="1"/>
        </dgm:presLayoutVars>
      </dgm:prSet>
      <dgm:spPr/>
    </dgm:pt>
    <dgm:pt modelId="{2604C093-462A-4019-B381-655D2CD6A55A}" type="pres">
      <dgm:prSet presAssocID="{25AADDF9-A1F3-42E9-B2C7-125D6F3255E7}" presName="dummy" presStyleCnt="0"/>
      <dgm:spPr/>
    </dgm:pt>
    <dgm:pt modelId="{D83A5849-8D77-4654-8091-D4CC1D2CF2ED}" type="pres">
      <dgm:prSet presAssocID="{AC161412-DB02-4859-84A5-2BC318557A8A}" presName="sibTrans" presStyleLbl="sibTrans2D1" presStyleIdx="2" presStyleCnt="4"/>
      <dgm:spPr/>
    </dgm:pt>
    <dgm:pt modelId="{F7B0AB4A-C8C6-48F1-9E17-826A716BD440}" type="pres">
      <dgm:prSet presAssocID="{4D7B29B6-94D5-4355-9206-CD1AFD1ABE7E}" presName="node" presStyleLbl="node1" presStyleIdx="3" presStyleCnt="4" custScaleY="97554">
        <dgm:presLayoutVars>
          <dgm:bulletEnabled val="1"/>
        </dgm:presLayoutVars>
      </dgm:prSet>
      <dgm:spPr/>
    </dgm:pt>
    <dgm:pt modelId="{B3D5A05C-F566-4B7E-93CF-4A8D9F3A637E}" type="pres">
      <dgm:prSet presAssocID="{4D7B29B6-94D5-4355-9206-CD1AFD1ABE7E}" presName="dummy" presStyleCnt="0"/>
      <dgm:spPr/>
    </dgm:pt>
    <dgm:pt modelId="{F28956FE-2E57-42B8-9517-7333D9C1F029}" type="pres">
      <dgm:prSet presAssocID="{948DDAEC-9184-4FE6-B333-BEE3D8829E80}" presName="sibTrans" presStyleLbl="sibTrans2D1" presStyleIdx="3" presStyleCnt="4"/>
      <dgm:spPr/>
    </dgm:pt>
  </dgm:ptLst>
  <dgm:cxnLst>
    <dgm:cxn modelId="{30524A1E-7BCB-4C8E-872E-85FA67D8BCA9}" type="presOf" srcId="{948DDAEC-9184-4FE6-B333-BEE3D8829E80}" destId="{F28956FE-2E57-42B8-9517-7333D9C1F029}" srcOrd="0" destOrd="0" presId="urn:microsoft.com/office/officeart/2005/8/layout/radial6"/>
    <dgm:cxn modelId="{7D07612C-D0E3-4318-89F4-6D64D01C5A8B}" srcId="{EBE67CD9-A19E-4868-BF88-183CD0EEB1BB}" destId="{3AA0365D-B87C-45DC-AC7A-896B56663AC0}" srcOrd="0" destOrd="0" parTransId="{6C74B145-2B6A-4EFD-B866-2FDEB37BAC71}" sibTransId="{30FE4246-7E53-487F-AFEC-F4E365FC2DB7}"/>
    <dgm:cxn modelId="{AF7F346A-7E69-4443-AB39-38382C8B935B}" type="presOf" srcId="{51F5DDAE-A6A6-4809-B2BA-163BF2A37162}" destId="{B8A7FFAA-328E-4302-A996-FAEECD046823}" srcOrd="0" destOrd="0" presId="urn:microsoft.com/office/officeart/2005/8/layout/radial6"/>
    <dgm:cxn modelId="{00013A57-782C-4A5E-9BDA-909B4C2056C7}" srcId="{51F5DDAE-A6A6-4809-B2BA-163BF2A37162}" destId="{EBE67CD9-A19E-4868-BF88-183CD0EEB1BB}" srcOrd="0" destOrd="0" parTransId="{EDCF21E1-BCB7-42C0-9B11-01BAC4C24120}" sibTransId="{A0DF4C91-80DD-4327-AB80-AC6A2A21B024}"/>
    <dgm:cxn modelId="{0700B558-28E1-4D64-BC93-F3892E69866A}" type="presOf" srcId="{25AADDF9-A1F3-42E9-B2C7-125D6F3255E7}" destId="{412CC003-74DD-4D82-85F9-B92596C01103}" srcOrd="0" destOrd="0" presId="urn:microsoft.com/office/officeart/2005/8/layout/radial6"/>
    <dgm:cxn modelId="{94F90B93-9C9D-4EF4-BB9F-D96461C1F86D}" type="presOf" srcId="{4D7B29B6-94D5-4355-9206-CD1AFD1ABE7E}" destId="{F7B0AB4A-C8C6-48F1-9E17-826A716BD440}" srcOrd="0" destOrd="0" presId="urn:microsoft.com/office/officeart/2005/8/layout/radial6"/>
    <dgm:cxn modelId="{2EFE96A0-42DF-45AE-B311-D03B21FCAA94}" type="presOf" srcId="{30FE4246-7E53-487F-AFEC-F4E365FC2DB7}" destId="{D5AEDD8C-0DB0-4CEF-837C-0B8FBDA8B099}" srcOrd="0" destOrd="0" presId="urn:microsoft.com/office/officeart/2005/8/layout/radial6"/>
    <dgm:cxn modelId="{042DFDBF-3BF6-4695-A622-5A56D550B6DE}" type="presOf" srcId="{EBE67CD9-A19E-4868-BF88-183CD0EEB1BB}" destId="{FA24829A-C01A-4F8C-B5CA-6647DB0CBF36}" srcOrd="0" destOrd="0" presId="urn:microsoft.com/office/officeart/2005/8/layout/radial6"/>
    <dgm:cxn modelId="{5621FFBF-9CA0-41EB-832A-55B27EEED72D}" type="presOf" srcId="{AC161412-DB02-4859-84A5-2BC318557A8A}" destId="{D83A5849-8D77-4654-8091-D4CC1D2CF2ED}" srcOrd="0" destOrd="0" presId="urn:microsoft.com/office/officeart/2005/8/layout/radial6"/>
    <dgm:cxn modelId="{9495B0CA-6182-48F4-A774-FD53458C0974}" srcId="{EBE67CD9-A19E-4868-BF88-183CD0EEB1BB}" destId="{4D7B29B6-94D5-4355-9206-CD1AFD1ABE7E}" srcOrd="3" destOrd="0" parTransId="{76FB4E82-154F-4DAE-8B09-ECDDF80971FA}" sibTransId="{948DDAEC-9184-4FE6-B333-BEE3D8829E80}"/>
    <dgm:cxn modelId="{DADD52CD-1530-48EB-95EC-538050B6C178}" srcId="{EBE67CD9-A19E-4868-BF88-183CD0EEB1BB}" destId="{25AADDF9-A1F3-42E9-B2C7-125D6F3255E7}" srcOrd="2" destOrd="0" parTransId="{067244E6-3F4C-49E9-AF2A-D21910565863}" sibTransId="{AC161412-DB02-4859-84A5-2BC318557A8A}"/>
    <dgm:cxn modelId="{734FB2CD-43FD-4A03-B5E2-84A53783E1BE}" type="presOf" srcId="{3AA0365D-B87C-45DC-AC7A-896B56663AC0}" destId="{69A46F2C-4107-41C1-912A-C80DC654513B}" srcOrd="0" destOrd="0" presId="urn:microsoft.com/office/officeart/2005/8/layout/radial6"/>
    <dgm:cxn modelId="{A7FB2BD0-CEB3-4966-99DA-990076588ACA}" type="presOf" srcId="{538D4AE9-FC5C-4301-9A4B-6BA62A47D84D}" destId="{8B43AC18-B188-4276-AB94-A587BF200F25}" srcOrd="0" destOrd="0" presId="urn:microsoft.com/office/officeart/2005/8/layout/radial6"/>
    <dgm:cxn modelId="{7CDC11D1-FB0D-4E5E-8026-5363A0652410}" type="presOf" srcId="{EAC9C956-5B47-4461-A13F-7F6FA366FE73}" destId="{D57D7FF8-9D2C-4045-8371-2E1FF9847221}" srcOrd="0" destOrd="0" presId="urn:microsoft.com/office/officeart/2005/8/layout/radial6"/>
    <dgm:cxn modelId="{0B0417D7-3B23-44DE-AB98-7FCD5B06EBCC}" srcId="{EBE67CD9-A19E-4868-BF88-183CD0EEB1BB}" destId="{538D4AE9-FC5C-4301-9A4B-6BA62A47D84D}" srcOrd="1" destOrd="0" parTransId="{E1FC759F-8B35-4F6C-B830-4912D739E6EF}" sibTransId="{EAC9C956-5B47-4461-A13F-7F6FA366FE73}"/>
    <dgm:cxn modelId="{745F4484-12BE-4B96-9B5F-33CCAC99F77C}" type="presParOf" srcId="{B8A7FFAA-328E-4302-A996-FAEECD046823}" destId="{FA24829A-C01A-4F8C-B5CA-6647DB0CBF36}" srcOrd="0" destOrd="0" presId="urn:microsoft.com/office/officeart/2005/8/layout/radial6"/>
    <dgm:cxn modelId="{4FF978A1-F82D-4CDA-A3CB-FE8387D679D3}" type="presParOf" srcId="{B8A7FFAA-328E-4302-A996-FAEECD046823}" destId="{69A46F2C-4107-41C1-912A-C80DC654513B}" srcOrd="1" destOrd="0" presId="urn:microsoft.com/office/officeart/2005/8/layout/radial6"/>
    <dgm:cxn modelId="{71DF676B-DE71-4D02-860D-5CB1B43F2E3D}" type="presParOf" srcId="{B8A7FFAA-328E-4302-A996-FAEECD046823}" destId="{9A9719B9-E3C5-494F-81A5-5DA0AF47B85D}" srcOrd="2" destOrd="0" presId="urn:microsoft.com/office/officeart/2005/8/layout/radial6"/>
    <dgm:cxn modelId="{97B11EBA-BDE6-43C2-939E-5FBE8F70614E}" type="presParOf" srcId="{B8A7FFAA-328E-4302-A996-FAEECD046823}" destId="{D5AEDD8C-0DB0-4CEF-837C-0B8FBDA8B099}" srcOrd="3" destOrd="0" presId="urn:microsoft.com/office/officeart/2005/8/layout/radial6"/>
    <dgm:cxn modelId="{75010BF8-0529-4146-816E-15396B98DFAC}" type="presParOf" srcId="{B8A7FFAA-328E-4302-A996-FAEECD046823}" destId="{8B43AC18-B188-4276-AB94-A587BF200F25}" srcOrd="4" destOrd="0" presId="urn:microsoft.com/office/officeart/2005/8/layout/radial6"/>
    <dgm:cxn modelId="{130D8D76-9BBB-4B8C-8006-FD3903F0D164}" type="presParOf" srcId="{B8A7FFAA-328E-4302-A996-FAEECD046823}" destId="{ADB56A36-BC0F-49A4-8AA8-F966FEAED4C5}" srcOrd="5" destOrd="0" presId="urn:microsoft.com/office/officeart/2005/8/layout/radial6"/>
    <dgm:cxn modelId="{3FD21B35-3C4D-44F7-9B8C-B144F761670B}" type="presParOf" srcId="{B8A7FFAA-328E-4302-A996-FAEECD046823}" destId="{D57D7FF8-9D2C-4045-8371-2E1FF9847221}" srcOrd="6" destOrd="0" presId="urn:microsoft.com/office/officeart/2005/8/layout/radial6"/>
    <dgm:cxn modelId="{AB96FC8B-A0BC-45EA-9851-225BC3C03806}" type="presParOf" srcId="{B8A7FFAA-328E-4302-A996-FAEECD046823}" destId="{412CC003-74DD-4D82-85F9-B92596C01103}" srcOrd="7" destOrd="0" presId="urn:microsoft.com/office/officeart/2005/8/layout/radial6"/>
    <dgm:cxn modelId="{6C1F9327-2F47-4155-BC4D-29E9498CABE8}" type="presParOf" srcId="{B8A7FFAA-328E-4302-A996-FAEECD046823}" destId="{2604C093-462A-4019-B381-655D2CD6A55A}" srcOrd="8" destOrd="0" presId="urn:microsoft.com/office/officeart/2005/8/layout/radial6"/>
    <dgm:cxn modelId="{F44F40B4-2D0E-445E-8957-79B89E78F46E}" type="presParOf" srcId="{B8A7FFAA-328E-4302-A996-FAEECD046823}" destId="{D83A5849-8D77-4654-8091-D4CC1D2CF2ED}" srcOrd="9" destOrd="0" presId="urn:microsoft.com/office/officeart/2005/8/layout/radial6"/>
    <dgm:cxn modelId="{4D8BC37E-D5E2-417A-93C3-D7E019F4DED8}" type="presParOf" srcId="{B8A7FFAA-328E-4302-A996-FAEECD046823}" destId="{F7B0AB4A-C8C6-48F1-9E17-826A716BD440}" srcOrd="10" destOrd="0" presId="urn:microsoft.com/office/officeart/2005/8/layout/radial6"/>
    <dgm:cxn modelId="{BBC584D5-BF86-4497-93D9-59D4F72EBC90}" type="presParOf" srcId="{B8A7FFAA-328E-4302-A996-FAEECD046823}" destId="{B3D5A05C-F566-4B7E-93CF-4A8D9F3A637E}" srcOrd="11" destOrd="0" presId="urn:microsoft.com/office/officeart/2005/8/layout/radial6"/>
    <dgm:cxn modelId="{66EF12A5-3809-4FF7-BF1A-6F5B860476E8}" type="presParOf" srcId="{B8A7FFAA-328E-4302-A996-FAEECD046823}" destId="{F28956FE-2E57-42B8-9517-7333D9C1F0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F60A7-02AB-4FFD-8928-72C382C5F59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26E687-DFA5-444A-BA6B-7D5EB0EF4CD5}">
      <dgm:prSet phldrT="[Text]" custT="1"/>
      <dgm:spPr/>
      <dgm:t>
        <a:bodyPr/>
        <a:lstStyle/>
        <a:p>
          <a:r>
            <a:rPr lang="en-US" sz="2800" dirty="0"/>
            <a:t>Change Objective</a:t>
          </a:r>
        </a:p>
      </dgm:t>
    </dgm:pt>
    <dgm:pt modelId="{E02016EB-62DB-40A9-9901-53C2A49E58FE}" type="parTrans" cxnId="{56433932-948E-4859-8AB2-3018C00B67E2}">
      <dgm:prSet/>
      <dgm:spPr/>
      <dgm:t>
        <a:bodyPr/>
        <a:lstStyle/>
        <a:p>
          <a:endParaRPr lang="en-US"/>
        </a:p>
      </dgm:t>
    </dgm:pt>
    <dgm:pt modelId="{FFBFA250-3236-4384-AC2F-6E403C3C84D4}" type="sibTrans" cxnId="{56433932-948E-4859-8AB2-3018C00B67E2}">
      <dgm:prSet/>
      <dgm:spPr/>
      <dgm:t>
        <a:bodyPr/>
        <a:lstStyle/>
        <a:p>
          <a:endParaRPr lang="en-US"/>
        </a:p>
      </dgm:t>
    </dgm:pt>
    <dgm:pt modelId="{51F304A0-9CED-4DED-BEC9-F88A84598275}">
      <dgm:prSet phldrT="[Text]" custT="1"/>
      <dgm:spPr/>
      <dgm:t>
        <a:bodyPr/>
        <a:lstStyle/>
        <a:p>
          <a:r>
            <a:rPr lang="en-US" sz="2800" dirty="0"/>
            <a:t>No “culprit” pairs</a:t>
          </a:r>
        </a:p>
      </dgm:t>
    </dgm:pt>
    <dgm:pt modelId="{5F5DA2D0-6DA7-4AAA-BB9D-68ECE66A5E85}" type="parTrans" cxnId="{1864F622-5E10-411E-9805-11069F06E2B9}">
      <dgm:prSet/>
      <dgm:spPr/>
      <dgm:t>
        <a:bodyPr/>
        <a:lstStyle/>
        <a:p>
          <a:endParaRPr lang="en-US"/>
        </a:p>
      </dgm:t>
    </dgm:pt>
    <dgm:pt modelId="{2FB06DC1-F5DC-4023-BD30-25425D2519E1}" type="sibTrans" cxnId="{1864F622-5E10-411E-9805-11069F06E2B9}">
      <dgm:prSet/>
      <dgm:spPr/>
      <dgm:t>
        <a:bodyPr/>
        <a:lstStyle/>
        <a:p>
          <a:endParaRPr lang="en-US"/>
        </a:p>
      </dgm:t>
    </dgm:pt>
    <dgm:pt modelId="{881CAA48-51D1-44EC-9727-D491E20432E2}">
      <dgm:prSet custT="1"/>
      <dgm:spPr/>
      <dgm:t>
        <a:bodyPr/>
        <a:lstStyle/>
        <a:p>
          <a:r>
            <a:rPr lang="en-US" sz="2400" b="1" dirty="0"/>
            <a:t>Any relocation </a:t>
          </a:r>
          <a:r>
            <a:rPr lang="en-US" sz="2400" dirty="0"/>
            <a:t>of a facility can be an </a:t>
          </a:r>
          <a:r>
            <a:rPr lang="en-US" sz="2400" b="1" dirty="0"/>
            <a:t>improvement</a:t>
          </a:r>
          <a:r>
            <a:rPr lang="en-US" sz="2400" dirty="0"/>
            <a:t> (move </a:t>
          </a:r>
          <a:r>
            <a:rPr lang="en-US" sz="2400" u="sng" dirty="0"/>
            <a:t>closer</a:t>
          </a:r>
          <a:r>
            <a:rPr lang="en-US" sz="2400" dirty="0"/>
            <a:t> to clients).</a:t>
          </a:r>
        </a:p>
      </dgm:t>
    </dgm:pt>
    <dgm:pt modelId="{05309E3C-2D6E-44B9-ABD1-DADA716F69FF}" type="parTrans" cxnId="{EFBFFC05-71FA-4453-B61A-6A52C409A365}">
      <dgm:prSet/>
      <dgm:spPr/>
      <dgm:t>
        <a:bodyPr/>
        <a:lstStyle/>
        <a:p>
          <a:endParaRPr lang="en-US"/>
        </a:p>
      </dgm:t>
    </dgm:pt>
    <dgm:pt modelId="{2A868B86-3D0F-4FC7-81E9-DBA551FE2406}" type="sibTrans" cxnId="{EFBFFC05-71FA-4453-B61A-6A52C409A365}">
      <dgm:prSet/>
      <dgm:spPr/>
      <dgm:t>
        <a:bodyPr/>
        <a:lstStyle/>
        <a:p>
          <a:endParaRPr lang="en-US"/>
        </a:p>
      </dgm:t>
    </dgm:pt>
    <dgm:pt modelId="{168620A2-2F3C-4469-9AA8-AF032D147858}">
      <dgm:prSet custT="1"/>
      <dgm:spPr/>
      <dgm:t>
        <a:bodyPr/>
        <a:lstStyle/>
        <a:p>
          <a:r>
            <a:rPr lang="en-US" sz="2400" dirty="0"/>
            <a:t>Modify objective function (</a:t>
          </a:r>
          <a:r>
            <a:rPr lang="en-US" sz="2400" b="1" dirty="0"/>
            <a:t>minmax</a:t>
          </a:r>
          <a:r>
            <a:rPr lang="en-US" sz="2400" dirty="0"/>
            <a:t>).</a:t>
          </a:r>
        </a:p>
      </dgm:t>
    </dgm:pt>
    <dgm:pt modelId="{5EA06572-62C5-420E-B85F-8E3A8E127365}" type="parTrans" cxnId="{2A2A2470-7FD8-4417-A115-4C5D7CE24002}">
      <dgm:prSet/>
      <dgm:spPr/>
      <dgm:t>
        <a:bodyPr/>
        <a:lstStyle/>
        <a:p>
          <a:endParaRPr lang="en-US"/>
        </a:p>
      </dgm:t>
    </dgm:pt>
    <dgm:pt modelId="{A8EF28F5-A65B-4EC7-9CA9-0AAE04FDF378}" type="sibTrans" cxnId="{2A2A2470-7FD8-4417-A115-4C5D7CE24002}">
      <dgm:prSet/>
      <dgm:spPr/>
      <dgm:t>
        <a:bodyPr/>
        <a:lstStyle/>
        <a:p>
          <a:endParaRPr lang="en-US"/>
        </a:p>
      </dgm:t>
    </dgm:pt>
    <dgm:pt modelId="{15344D65-7D22-46B4-932E-B6B7F3E731D5}" type="pres">
      <dgm:prSet presAssocID="{AC5F60A7-02AB-4FFD-8928-72C382C5F593}" presName="linear" presStyleCnt="0">
        <dgm:presLayoutVars>
          <dgm:dir/>
          <dgm:animLvl val="lvl"/>
          <dgm:resizeHandles val="exact"/>
        </dgm:presLayoutVars>
      </dgm:prSet>
      <dgm:spPr/>
    </dgm:pt>
    <dgm:pt modelId="{2310BE6C-8C23-4CB8-BE44-57A6DB911154}" type="pres">
      <dgm:prSet presAssocID="{1826E687-DFA5-444A-BA6B-7D5EB0EF4CD5}" presName="parentLin" presStyleCnt="0"/>
      <dgm:spPr/>
    </dgm:pt>
    <dgm:pt modelId="{52995E7E-3961-4B51-A983-FFB7F97820BB}" type="pres">
      <dgm:prSet presAssocID="{1826E687-DFA5-444A-BA6B-7D5EB0EF4CD5}" presName="parentLeftMargin" presStyleLbl="node1" presStyleIdx="0" presStyleCnt="2"/>
      <dgm:spPr/>
    </dgm:pt>
    <dgm:pt modelId="{14C3EDA5-ADD6-41D9-824F-9A9043A43CE8}" type="pres">
      <dgm:prSet presAssocID="{1826E687-DFA5-444A-BA6B-7D5EB0EF4CD5}" presName="parentText" presStyleLbl="node1" presStyleIdx="0" presStyleCnt="2" custScaleX="113414">
        <dgm:presLayoutVars>
          <dgm:chMax val="0"/>
          <dgm:bulletEnabled val="1"/>
        </dgm:presLayoutVars>
      </dgm:prSet>
      <dgm:spPr/>
    </dgm:pt>
    <dgm:pt modelId="{8B2FD404-C908-4F44-A4F0-B5A7DFD7DD2E}" type="pres">
      <dgm:prSet presAssocID="{1826E687-DFA5-444A-BA6B-7D5EB0EF4CD5}" presName="negativeSpace" presStyleCnt="0"/>
      <dgm:spPr/>
    </dgm:pt>
    <dgm:pt modelId="{6C05B8D3-96DB-4A91-B129-DED4EB309C43}" type="pres">
      <dgm:prSet presAssocID="{1826E687-DFA5-444A-BA6B-7D5EB0EF4CD5}" presName="childText" presStyleLbl="conFgAcc1" presStyleIdx="0" presStyleCnt="2">
        <dgm:presLayoutVars>
          <dgm:bulletEnabled val="1"/>
        </dgm:presLayoutVars>
      </dgm:prSet>
      <dgm:spPr/>
    </dgm:pt>
    <dgm:pt modelId="{520FD122-3034-4F42-B4F2-615FC6DB6768}" type="pres">
      <dgm:prSet presAssocID="{FFBFA250-3236-4384-AC2F-6E403C3C84D4}" presName="spaceBetweenRectangles" presStyleCnt="0"/>
      <dgm:spPr/>
    </dgm:pt>
    <dgm:pt modelId="{4318FABC-2081-4104-BBB8-B18C4CBBFF2D}" type="pres">
      <dgm:prSet presAssocID="{51F304A0-9CED-4DED-BEC9-F88A84598275}" presName="parentLin" presStyleCnt="0"/>
      <dgm:spPr/>
    </dgm:pt>
    <dgm:pt modelId="{08961F68-77F3-439D-8D52-2DCEACBE203A}" type="pres">
      <dgm:prSet presAssocID="{51F304A0-9CED-4DED-BEC9-F88A84598275}" presName="parentLeftMargin" presStyleLbl="node1" presStyleIdx="0" presStyleCnt="2"/>
      <dgm:spPr/>
    </dgm:pt>
    <dgm:pt modelId="{3F67D39E-C9AA-4FA6-9ACE-8DE7CC677C4F}" type="pres">
      <dgm:prSet presAssocID="{51F304A0-9CED-4DED-BEC9-F88A84598275}" presName="parentText" presStyleLbl="node1" presStyleIdx="1" presStyleCnt="2" custScaleX="113983">
        <dgm:presLayoutVars>
          <dgm:chMax val="0"/>
          <dgm:bulletEnabled val="1"/>
        </dgm:presLayoutVars>
      </dgm:prSet>
      <dgm:spPr/>
    </dgm:pt>
    <dgm:pt modelId="{5C6503F6-AFAC-4BBE-8B39-1910DF97E268}" type="pres">
      <dgm:prSet presAssocID="{51F304A0-9CED-4DED-BEC9-F88A84598275}" presName="negativeSpace" presStyleCnt="0"/>
      <dgm:spPr/>
    </dgm:pt>
    <dgm:pt modelId="{DC548295-E33C-4447-80A0-E94BBFA3F977}" type="pres">
      <dgm:prSet presAssocID="{51F304A0-9CED-4DED-BEC9-F88A845982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D24FA00-3701-43C6-864B-E5FCA426E1EF}" type="presOf" srcId="{51F304A0-9CED-4DED-BEC9-F88A84598275}" destId="{3F67D39E-C9AA-4FA6-9ACE-8DE7CC677C4F}" srcOrd="1" destOrd="0" presId="urn:microsoft.com/office/officeart/2005/8/layout/list1"/>
    <dgm:cxn modelId="{EFBFFC05-71FA-4453-B61A-6A52C409A365}" srcId="{51F304A0-9CED-4DED-BEC9-F88A84598275}" destId="{881CAA48-51D1-44EC-9727-D491E20432E2}" srcOrd="0" destOrd="0" parTransId="{05309E3C-2D6E-44B9-ABD1-DADA716F69FF}" sibTransId="{2A868B86-3D0F-4FC7-81E9-DBA551FE2406}"/>
    <dgm:cxn modelId="{97CDC11B-45E4-4483-961A-32E706A44D2F}" type="presOf" srcId="{881CAA48-51D1-44EC-9727-D491E20432E2}" destId="{DC548295-E33C-4447-80A0-E94BBFA3F977}" srcOrd="0" destOrd="0" presId="urn:microsoft.com/office/officeart/2005/8/layout/list1"/>
    <dgm:cxn modelId="{1864F622-5E10-411E-9805-11069F06E2B9}" srcId="{AC5F60A7-02AB-4FFD-8928-72C382C5F593}" destId="{51F304A0-9CED-4DED-BEC9-F88A84598275}" srcOrd="1" destOrd="0" parTransId="{5F5DA2D0-6DA7-4AAA-BB9D-68ECE66A5E85}" sibTransId="{2FB06DC1-F5DC-4023-BD30-25425D2519E1}"/>
    <dgm:cxn modelId="{56433932-948E-4859-8AB2-3018C00B67E2}" srcId="{AC5F60A7-02AB-4FFD-8928-72C382C5F593}" destId="{1826E687-DFA5-444A-BA6B-7D5EB0EF4CD5}" srcOrd="0" destOrd="0" parTransId="{E02016EB-62DB-40A9-9901-53C2A49E58FE}" sibTransId="{FFBFA250-3236-4384-AC2F-6E403C3C84D4}"/>
    <dgm:cxn modelId="{2A2A2470-7FD8-4417-A115-4C5D7CE24002}" srcId="{1826E687-DFA5-444A-BA6B-7D5EB0EF4CD5}" destId="{168620A2-2F3C-4469-9AA8-AF032D147858}" srcOrd="0" destOrd="0" parTransId="{5EA06572-62C5-420E-B85F-8E3A8E127365}" sibTransId="{A8EF28F5-A65B-4EC7-9CA9-0AAE04FDF378}"/>
    <dgm:cxn modelId="{95E0E553-5E3B-4E15-833D-1534E30583D9}" type="presOf" srcId="{1826E687-DFA5-444A-BA6B-7D5EB0EF4CD5}" destId="{14C3EDA5-ADD6-41D9-824F-9A9043A43CE8}" srcOrd="1" destOrd="0" presId="urn:microsoft.com/office/officeart/2005/8/layout/list1"/>
    <dgm:cxn modelId="{19992AA3-BF56-4BB3-9CFC-4CEDCE2B1627}" type="presOf" srcId="{168620A2-2F3C-4469-9AA8-AF032D147858}" destId="{6C05B8D3-96DB-4A91-B129-DED4EB309C43}" srcOrd="0" destOrd="0" presId="urn:microsoft.com/office/officeart/2005/8/layout/list1"/>
    <dgm:cxn modelId="{3B000FBD-2932-4290-A8BC-84D2C20C7FC5}" type="presOf" srcId="{51F304A0-9CED-4DED-BEC9-F88A84598275}" destId="{08961F68-77F3-439D-8D52-2DCEACBE203A}" srcOrd="0" destOrd="0" presId="urn:microsoft.com/office/officeart/2005/8/layout/list1"/>
    <dgm:cxn modelId="{B3D5F2EA-EC5F-4DB9-BE54-5330F0C46677}" type="presOf" srcId="{AC5F60A7-02AB-4FFD-8928-72C382C5F593}" destId="{15344D65-7D22-46B4-932E-B6B7F3E731D5}" srcOrd="0" destOrd="0" presId="urn:microsoft.com/office/officeart/2005/8/layout/list1"/>
    <dgm:cxn modelId="{24C7DCEC-8D35-4D62-8A00-0208FAB057BE}" type="presOf" srcId="{1826E687-DFA5-444A-BA6B-7D5EB0EF4CD5}" destId="{52995E7E-3961-4B51-A983-FFB7F97820BB}" srcOrd="0" destOrd="0" presId="urn:microsoft.com/office/officeart/2005/8/layout/list1"/>
    <dgm:cxn modelId="{531B85FA-661C-445C-8FBF-055B17C9D4C5}" type="presParOf" srcId="{15344D65-7D22-46B4-932E-B6B7F3E731D5}" destId="{2310BE6C-8C23-4CB8-BE44-57A6DB911154}" srcOrd="0" destOrd="0" presId="urn:microsoft.com/office/officeart/2005/8/layout/list1"/>
    <dgm:cxn modelId="{28DC144D-9E08-43BF-9DA4-22AB2330CA75}" type="presParOf" srcId="{2310BE6C-8C23-4CB8-BE44-57A6DB911154}" destId="{52995E7E-3961-4B51-A983-FFB7F97820BB}" srcOrd="0" destOrd="0" presId="urn:microsoft.com/office/officeart/2005/8/layout/list1"/>
    <dgm:cxn modelId="{2A7D2DF9-2486-420E-9B61-8FF5B4473EE7}" type="presParOf" srcId="{2310BE6C-8C23-4CB8-BE44-57A6DB911154}" destId="{14C3EDA5-ADD6-41D9-824F-9A9043A43CE8}" srcOrd="1" destOrd="0" presId="urn:microsoft.com/office/officeart/2005/8/layout/list1"/>
    <dgm:cxn modelId="{271D6C76-0BD4-4200-B561-B90FFED43DB3}" type="presParOf" srcId="{15344D65-7D22-46B4-932E-B6B7F3E731D5}" destId="{8B2FD404-C908-4F44-A4F0-B5A7DFD7DD2E}" srcOrd="1" destOrd="0" presId="urn:microsoft.com/office/officeart/2005/8/layout/list1"/>
    <dgm:cxn modelId="{9EE12F25-6BC5-4162-985E-EACF30753471}" type="presParOf" srcId="{15344D65-7D22-46B4-932E-B6B7F3E731D5}" destId="{6C05B8D3-96DB-4A91-B129-DED4EB309C43}" srcOrd="2" destOrd="0" presId="urn:microsoft.com/office/officeart/2005/8/layout/list1"/>
    <dgm:cxn modelId="{C3ADDAF6-D6B2-4058-BA6C-007F258A881D}" type="presParOf" srcId="{15344D65-7D22-46B4-932E-B6B7F3E731D5}" destId="{520FD122-3034-4F42-B4F2-615FC6DB6768}" srcOrd="3" destOrd="0" presId="urn:microsoft.com/office/officeart/2005/8/layout/list1"/>
    <dgm:cxn modelId="{0E858F0B-23F6-4B93-87E0-8C0FB83DE87A}" type="presParOf" srcId="{15344D65-7D22-46B4-932E-B6B7F3E731D5}" destId="{4318FABC-2081-4104-BBB8-B18C4CBBFF2D}" srcOrd="4" destOrd="0" presId="urn:microsoft.com/office/officeart/2005/8/layout/list1"/>
    <dgm:cxn modelId="{8F520A13-C889-4B02-AF94-1369408D276C}" type="presParOf" srcId="{4318FABC-2081-4104-BBB8-B18C4CBBFF2D}" destId="{08961F68-77F3-439D-8D52-2DCEACBE203A}" srcOrd="0" destOrd="0" presId="urn:microsoft.com/office/officeart/2005/8/layout/list1"/>
    <dgm:cxn modelId="{C84B8FA7-666E-49A2-B0B8-D4C8CAF35D19}" type="presParOf" srcId="{4318FABC-2081-4104-BBB8-B18C4CBBFF2D}" destId="{3F67D39E-C9AA-4FA6-9ACE-8DE7CC677C4F}" srcOrd="1" destOrd="0" presId="urn:microsoft.com/office/officeart/2005/8/layout/list1"/>
    <dgm:cxn modelId="{16E330B8-5DD0-4713-8194-4DCFE60E97EF}" type="presParOf" srcId="{15344D65-7D22-46B4-932E-B6B7F3E731D5}" destId="{5C6503F6-AFAC-4BBE-8B39-1910DF97E268}" srcOrd="5" destOrd="0" presId="urn:microsoft.com/office/officeart/2005/8/layout/list1"/>
    <dgm:cxn modelId="{CD1BB919-1CC6-422A-9F4C-48DE9CCFAF2A}" type="presParOf" srcId="{15344D65-7D22-46B4-932E-B6B7F3E731D5}" destId="{DC548295-E33C-4447-80A0-E94BBFA3F9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ADD62-A6F4-43F8-84D1-D9F7682529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98C7D60C-0C2D-453D-9E8C-A15B45F08E3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sz="1800" dirty="0"/>
            <a:t>Extended the state-of-the-art model for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1800" dirty="0"/>
            <a:t>p-</a:t>
          </a:r>
          <a:r>
            <a:rPr lang="en-GB" sz="1800" dirty="0" err="1"/>
            <a:t>center</a:t>
          </a:r>
          <a:r>
            <a:rPr lang="en-GB" sz="1800" dirty="0"/>
            <a:t> of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1800" dirty="0"/>
            <a:t>(</a:t>
          </a:r>
          <a:r>
            <a:rPr lang="en-GB" sz="1800" dirty="0" err="1"/>
            <a:t>Eloumi</a:t>
          </a:r>
          <a:r>
            <a:rPr lang="en-GB" sz="1800" dirty="0"/>
            <a:t> et al., 2004).</a:t>
          </a:r>
          <a:endParaRPr lang="en-BE" sz="1800" dirty="0"/>
        </a:p>
      </dgm:t>
    </dgm:pt>
    <dgm:pt modelId="{547519AA-F214-45FC-A767-138453E5D8B7}" type="parTrans" cxnId="{C66AEB50-6E79-4A99-BD5A-F19544C017B8}">
      <dgm:prSet/>
      <dgm:spPr/>
      <dgm:t>
        <a:bodyPr/>
        <a:lstStyle/>
        <a:p>
          <a:endParaRPr lang="en-BE"/>
        </a:p>
      </dgm:t>
    </dgm:pt>
    <dgm:pt modelId="{6DD204DB-BDA1-440A-9259-53FE193B4E1E}" type="sibTrans" cxnId="{C66AEB50-6E79-4A99-BD5A-F19544C017B8}">
      <dgm:prSet/>
      <dgm:spPr/>
      <dgm:t>
        <a:bodyPr/>
        <a:lstStyle/>
        <a:p>
          <a:endParaRPr lang="en-BE"/>
        </a:p>
      </dgm:t>
    </dgm:pt>
    <dgm:pt modelId="{A9501D42-93A6-44B2-AB2D-BC98DF5CD1DA}">
      <dgm:prSet phldrT="[Text]"/>
      <dgm:spPr/>
      <dgm:t>
        <a:bodyPr/>
        <a:lstStyle/>
        <a:p>
          <a:r>
            <a:rPr lang="en-GB" b="0" dirty="0"/>
            <a:t>Original</a:t>
          </a:r>
          <a:r>
            <a:rPr lang="en-GB" b="1" dirty="0"/>
            <a:t> </a:t>
          </a:r>
          <a:r>
            <a:rPr lang="en-GB" dirty="0"/>
            <a:t>constraints + </a:t>
          </a:r>
        </a:p>
        <a:p>
          <a:r>
            <a:rPr lang="en-GB" b="1" dirty="0"/>
            <a:t>distance</a:t>
          </a:r>
          <a:r>
            <a:rPr lang="en-GB" dirty="0"/>
            <a:t> </a:t>
          </a:r>
          <a:r>
            <a:rPr lang="en-GB" b="1" dirty="0"/>
            <a:t>constraints.</a:t>
          </a:r>
          <a:endParaRPr lang="en-BE" b="1" dirty="0"/>
        </a:p>
      </dgm:t>
    </dgm:pt>
    <dgm:pt modelId="{8005399B-BCBF-4DBB-9AFB-90F22E2C9434}" type="parTrans" cxnId="{221F90C3-4693-4E0B-B369-3465637CAA62}">
      <dgm:prSet/>
      <dgm:spPr/>
      <dgm:t>
        <a:bodyPr/>
        <a:lstStyle/>
        <a:p>
          <a:endParaRPr lang="en-BE"/>
        </a:p>
      </dgm:t>
    </dgm:pt>
    <dgm:pt modelId="{2BD046F5-A1E9-4B99-9FDD-E02F67EC6C02}" type="sibTrans" cxnId="{221F90C3-4693-4E0B-B369-3465637CAA62}">
      <dgm:prSet/>
      <dgm:spPr/>
      <dgm:t>
        <a:bodyPr/>
        <a:lstStyle/>
        <a:p>
          <a:endParaRPr lang="en-BE"/>
        </a:p>
      </dgm:t>
    </dgm:pt>
    <dgm:pt modelId="{E7A276F0-2CAE-4E19-BDA1-2897FFD42EA8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sz="2200" b="1" dirty="0"/>
            <a:t>|P|×|F| </a:t>
          </a:r>
          <a:r>
            <a:rPr lang="en-GB" sz="2200" dirty="0"/>
            <a:t>variables –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2400" u="sng" dirty="0"/>
            <a:t>Heterogeneous</a:t>
          </a:r>
          <a:r>
            <a:rPr lang="en-GB" sz="2200" dirty="0"/>
            <a:t> facilities.</a:t>
          </a:r>
          <a:endParaRPr lang="en-BE" sz="2200" dirty="0"/>
        </a:p>
      </dgm:t>
    </dgm:pt>
    <dgm:pt modelId="{32323797-51D7-47B1-9CBA-869234B2DEB6}" type="parTrans" cxnId="{84F257E7-410D-4112-9E1C-F415787A5816}">
      <dgm:prSet/>
      <dgm:spPr/>
      <dgm:t>
        <a:bodyPr/>
        <a:lstStyle/>
        <a:p>
          <a:endParaRPr lang="en-BE"/>
        </a:p>
      </dgm:t>
    </dgm:pt>
    <dgm:pt modelId="{C8B4B7BC-3150-4C8E-A0E8-E18FEE734447}" type="sibTrans" cxnId="{84F257E7-410D-4112-9E1C-F415787A5816}">
      <dgm:prSet/>
      <dgm:spPr/>
      <dgm:t>
        <a:bodyPr/>
        <a:lstStyle/>
        <a:p>
          <a:endParaRPr lang="en-BE"/>
        </a:p>
      </dgm:t>
    </dgm:pt>
    <dgm:pt modelId="{0D7B1E65-2670-41CF-A188-3A5C45859468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en-GB" sz="1800" dirty="0"/>
            <a:t>Tried similar models </a:t>
          </a:r>
          <a:r>
            <a:rPr lang="en-GB" sz="1600" dirty="0"/>
            <a:t>(e.g. Moon et al., 1984) </a:t>
          </a:r>
          <a:endParaRPr lang="en-GB" sz="1800" dirty="0"/>
        </a:p>
        <a:p>
          <a:pPr>
            <a:lnSpc>
              <a:spcPts val="2500"/>
            </a:lnSpc>
          </a:pPr>
          <a:r>
            <a:rPr lang="en-GB" sz="1800" dirty="0"/>
            <a:t>– experiments </a:t>
          </a:r>
          <a:r>
            <a:rPr lang="en-GB" sz="1800" b="1" dirty="0"/>
            <a:t>favoured</a:t>
          </a:r>
          <a:r>
            <a:rPr lang="en-GB" sz="1800" dirty="0"/>
            <a:t> this model.</a:t>
          </a:r>
          <a:endParaRPr lang="en-BE" sz="1800" dirty="0"/>
        </a:p>
      </dgm:t>
    </dgm:pt>
    <dgm:pt modelId="{C0CEC9F8-4EB1-4A33-B239-9F6805042B53}" type="parTrans" cxnId="{805B5030-01A6-4FDA-8601-5EA53CE723BF}">
      <dgm:prSet/>
      <dgm:spPr/>
      <dgm:t>
        <a:bodyPr/>
        <a:lstStyle/>
        <a:p>
          <a:endParaRPr lang="en-BE"/>
        </a:p>
      </dgm:t>
    </dgm:pt>
    <dgm:pt modelId="{F415953E-2244-4FD4-B781-9BFF459F272A}" type="sibTrans" cxnId="{805B5030-01A6-4FDA-8601-5EA53CE723BF}">
      <dgm:prSet/>
      <dgm:spPr/>
      <dgm:t>
        <a:bodyPr/>
        <a:lstStyle/>
        <a:p>
          <a:endParaRPr lang="en-BE"/>
        </a:p>
      </dgm:t>
    </dgm:pt>
    <dgm:pt modelId="{71911DCD-DEF3-4A87-9A8F-7F05E47C9940}" type="pres">
      <dgm:prSet presAssocID="{0FAADD62-A6F4-43F8-84D1-D9F768252935}" presName="diagram" presStyleCnt="0">
        <dgm:presLayoutVars>
          <dgm:dir/>
          <dgm:resizeHandles val="exact"/>
        </dgm:presLayoutVars>
      </dgm:prSet>
      <dgm:spPr/>
    </dgm:pt>
    <dgm:pt modelId="{091C4692-27A5-4AE1-BABB-C0F75C3A4175}" type="pres">
      <dgm:prSet presAssocID="{98C7D60C-0C2D-453D-9E8C-A15B45F08E3B}" presName="node" presStyleLbl="node1" presStyleIdx="0" presStyleCnt="4">
        <dgm:presLayoutVars>
          <dgm:bulletEnabled val="1"/>
        </dgm:presLayoutVars>
      </dgm:prSet>
      <dgm:spPr/>
    </dgm:pt>
    <dgm:pt modelId="{22BACCA9-5891-419E-A4A3-E97178FBBCC1}" type="pres">
      <dgm:prSet presAssocID="{6DD204DB-BDA1-440A-9259-53FE193B4E1E}" presName="sibTrans" presStyleCnt="0"/>
      <dgm:spPr/>
    </dgm:pt>
    <dgm:pt modelId="{CCEBE585-0C2D-4EDE-B2F4-267993E1E025}" type="pres">
      <dgm:prSet presAssocID="{A9501D42-93A6-44B2-AB2D-BC98DF5CD1DA}" presName="node" presStyleLbl="node1" presStyleIdx="1" presStyleCnt="4">
        <dgm:presLayoutVars>
          <dgm:bulletEnabled val="1"/>
        </dgm:presLayoutVars>
      </dgm:prSet>
      <dgm:spPr/>
    </dgm:pt>
    <dgm:pt modelId="{8AB36BDB-9360-4C75-BA54-076E16B31A54}" type="pres">
      <dgm:prSet presAssocID="{2BD046F5-A1E9-4B99-9FDD-E02F67EC6C02}" presName="sibTrans" presStyleCnt="0"/>
      <dgm:spPr/>
    </dgm:pt>
    <dgm:pt modelId="{3FB0AD39-60C9-4A43-A74F-34804ECEDA6B}" type="pres">
      <dgm:prSet presAssocID="{E7A276F0-2CAE-4E19-BDA1-2897FFD42EA8}" presName="node" presStyleLbl="node1" presStyleIdx="2" presStyleCnt="4">
        <dgm:presLayoutVars>
          <dgm:bulletEnabled val="1"/>
        </dgm:presLayoutVars>
      </dgm:prSet>
      <dgm:spPr/>
    </dgm:pt>
    <dgm:pt modelId="{70005933-F604-4041-9706-D8F91820024E}" type="pres">
      <dgm:prSet presAssocID="{C8B4B7BC-3150-4C8E-A0E8-E18FEE734447}" presName="sibTrans" presStyleCnt="0"/>
      <dgm:spPr/>
    </dgm:pt>
    <dgm:pt modelId="{CF1384AB-6ED1-42D1-9FF0-5EA777F52608}" type="pres">
      <dgm:prSet presAssocID="{0D7B1E65-2670-41CF-A188-3A5C45859468}" presName="node" presStyleLbl="node1" presStyleIdx="3" presStyleCnt="4">
        <dgm:presLayoutVars>
          <dgm:bulletEnabled val="1"/>
        </dgm:presLayoutVars>
      </dgm:prSet>
      <dgm:spPr/>
    </dgm:pt>
  </dgm:ptLst>
  <dgm:cxnLst>
    <dgm:cxn modelId="{A5F73101-B1DF-4C6D-B68F-F1CB6DA03DD9}" type="presOf" srcId="{0D7B1E65-2670-41CF-A188-3A5C45859468}" destId="{CF1384AB-6ED1-42D1-9FF0-5EA777F52608}" srcOrd="0" destOrd="0" presId="urn:microsoft.com/office/officeart/2005/8/layout/default"/>
    <dgm:cxn modelId="{A2808A17-93C2-42B5-8860-DB162154FA09}" type="presOf" srcId="{98C7D60C-0C2D-453D-9E8C-A15B45F08E3B}" destId="{091C4692-27A5-4AE1-BABB-C0F75C3A4175}" srcOrd="0" destOrd="0" presId="urn:microsoft.com/office/officeart/2005/8/layout/default"/>
    <dgm:cxn modelId="{805B5030-01A6-4FDA-8601-5EA53CE723BF}" srcId="{0FAADD62-A6F4-43F8-84D1-D9F768252935}" destId="{0D7B1E65-2670-41CF-A188-3A5C45859468}" srcOrd="3" destOrd="0" parTransId="{C0CEC9F8-4EB1-4A33-B239-9F6805042B53}" sibTransId="{F415953E-2244-4FD4-B781-9BFF459F272A}"/>
    <dgm:cxn modelId="{C66AEB50-6E79-4A99-BD5A-F19544C017B8}" srcId="{0FAADD62-A6F4-43F8-84D1-D9F768252935}" destId="{98C7D60C-0C2D-453D-9E8C-A15B45F08E3B}" srcOrd="0" destOrd="0" parTransId="{547519AA-F214-45FC-A767-138453E5D8B7}" sibTransId="{6DD204DB-BDA1-440A-9259-53FE193B4E1E}"/>
    <dgm:cxn modelId="{7E3AA073-9421-44CA-9947-BB57AB37A36E}" type="presOf" srcId="{E7A276F0-2CAE-4E19-BDA1-2897FFD42EA8}" destId="{3FB0AD39-60C9-4A43-A74F-34804ECEDA6B}" srcOrd="0" destOrd="0" presId="urn:microsoft.com/office/officeart/2005/8/layout/default"/>
    <dgm:cxn modelId="{D14A7B95-8BCB-4918-969C-A91C2D02FD65}" type="presOf" srcId="{0FAADD62-A6F4-43F8-84D1-D9F768252935}" destId="{71911DCD-DEF3-4A87-9A8F-7F05E47C9940}" srcOrd="0" destOrd="0" presId="urn:microsoft.com/office/officeart/2005/8/layout/default"/>
    <dgm:cxn modelId="{121585BC-86F4-4BDB-B53E-0EAB16DA6DDC}" type="presOf" srcId="{A9501D42-93A6-44B2-AB2D-BC98DF5CD1DA}" destId="{CCEBE585-0C2D-4EDE-B2F4-267993E1E025}" srcOrd="0" destOrd="0" presId="urn:microsoft.com/office/officeart/2005/8/layout/default"/>
    <dgm:cxn modelId="{221F90C3-4693-4E0B-B369-3465637CAA62}" srcId="{0FAADD62-A6F4-43F8-84D1-D9F768252935}" destId="{A9501D42-93A6-44B2-AB2D-BC98DF5CD1DA}" srcOrd="1" destOrd="0" parTransId="{8005399B-BCBF-4DBB-9AFB-90F22E2C9434}" sibTransId="{2BD046F5-A1E9-4B99-9FDD-E02F67EC6C02}"/>
    <dgm:cxn modelId="{84F257E7-410D-4112-9E1C-F415787A5816}" srcId="{0FAADD62-A6F4-43F8-84D1-D9F768252935}" destId="{E7A276F0-2CAE-4E19-BDA1-2897FFD42EA8}" srcOrd="2" destOrd="0" parTransId="{32323797-51D7-47B1-9CBA-869234B2DEB6}" sibTransId="{C8B4B7BC-3150-4C8E-A0E8-E18FEE734447}"/>
    <dgm:cxn modelId="{AA735C14-5285-414D-B0CD-5A4C8CAEA1A9}" type="presParOf" srcId="{71911DCD-DEF3-4A87-9A8F-7F05E47C9940}" destId="{091C4692-27A5-4AE1-BABB-C0F75C3A4175}" srcOrd="0" destOrd="0" presId="urn:microsoft.com/office/officeart/2005/8/layout/default"/>
    <dgm:cxn modelId="{4C4D113A-65A9-4F29-AA11-CEAE4C97A331}" type="presParOf" srcId="{71911DCD-DEF3-4A87-9A8F-7F05E47C9940}" destId="{22BACCA9-5891-419E-A4A3-E97178FBBCC1}" srcOrd="1" destOrd="0" presId="urn:microsoft.com/office/officeart/2005/8/layout/default"/>
    <dgm:cxn modelId="{0E4A9CA5-F07E-4ACB-AC05-FF25DE0F4F0F}" type="presParOf" srcId="{71911DCD-DEF3-4A87-9A8F-7F05E47C9940}" destId="{CCEBE585-0C2D-4EDE-B2F4-267993E1E025}" srcOrd="2" destOrd="0" presId="urn:microsoft.com/office/officeart/2005/8/layout/default"/>
    <dgm:cxn modelId="{56E4E983-2E54-4F72-AEFA-DC31E40FC968}" type="presParOf" srcId="{71911DCD-DEF3-4A87-9A8F-7F05E47C9940}" destId="{8AB36BDB-9360-4C75-BA54-076E16B31A54}" srcOrd="3" destOrd="0" presId="urn:microsoft.com/office/officeart/2005/8/layout/default"/>
    <dgm:cxn modelId="{7584F967-FD19-44D9-A29D-3B50262DB8D3}" type="presParOf" srcId="{71911DCD-DEF3-4A87-9A8F-7F05E47C9940}" destId="{3FB0AD39-60C9-4A43-A74F-34804ECEDA6B}" srcOrd="4" destOrd="0" presId="urn:microsoft.com/office/officeart/2005/8/layout/default"/>
    <dgm:cxn modelId="{CACED8F3-CE02-4366-964C-33B53CDD7D1B}" type="presParOf" srcId="{71911DCD-DEF3-4A87-9A8F-7F05E47C9940}" destId="{70005933-F604-4041-9706-D8F91820024E}" srcOrd="5" destOrd="0" presId="urn:microsoft.com/office/officeart/2005/8/layout/default"/>
    <dgm:cxn modelId="{457A77D4-6786-428A-AE9E-E8229BE685EE}" type="presParOf" srcId="{71911DCD-DEF3-4A87-9A8F-7F05E47C9940}" destId="{CF1384AB-6ED1-42D1-9FF0-5EA777F526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AADD62-A6F4-43F8-84D1-D9F7682529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98C7D60C-0C2D-453D-9E8C-A15B45F08E3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1800" b="1" dirty="0"/>
            <a:t>p</a:t>
          </a:r>
          <a:r>
            <a:rPr lang="en-US" sz="1800" dirty="0"/>
            <a:t> decision variables – domains contain </a:t>
          </a:r>
          <a:r>
            <a:rPr lang="en-US" sz="2400" b="1" dirty="0"/>
            <a:t>all</a:t>
          </a:r>
          <a:r>
            <a:rPr lang="en-US" sz="1800" dirty="0"/>
            <a:t> candidate locations.</a:t>
          </a:r>
          <a:endParaRPr lang="en-BE" sz="1800" dirty="0"/>
        </a:p>
      </dgm:t>
    </dgm:pt>
    <dgm:pt modelId="{547519AA-F214-45FC-A767-138453E5D8B7}" type="parTrans" cxnId="{C66AEB50-6E79-4A99-BD5A-F19544C017B8}">
      <dgm:prSet/>
      <dgm:spPr/>
      <dgm:t>
        <a:bodyPr/>
        <a:lstStyle/>
        <a:p>
          <a:endParaRPr lang="en-BE"/>
        </a:p>
      </dgm:t>
    </dgm:pt>
    <dgm:pt modelId="{6DD204DB-BDA1-440A-9259-53FE193B4E1E}" type="sibTrans" cxnId="{C66AEB50-6E79-4A99-BD5A-F19544C017B8}">
      <dgm:prSet/>
      <dgm:spPr/>
      <dgm:t>
        <a:bodyPr/>
        <a:lstStyle/>
        <a:p>
          <a:endParaRPr lang="en-BE"/>
        </a:p>
      </dgm:t>
    </dgm:pt>
    <dgm:pt modelId="{A9501D42-93A6-44B2-AB2D-BC98DF5CD1DA}">
      <dgm:prSet phldrT="[Text]" custT="1"/>
      <dgm:spPr/>
      <dgm:t>
        <a:bodyPr/>
        <a:lstStyle/>
        <a:p>
          <a:r>
            <a:rPr lang="en-US" sz="1600" b="1" dirty="0"/>
            <a:t>Auxiliary</a:t>
          </a:r>
          <a:r>
            <a:rPr lang="en-US" sz="1600" dirty="0"/>
            <a:t> variables to model </a:t>
          </a:r>
          <a:r>
            <a:rPr lang="en-US" sz="2000" b="1" dirty="0"/>
            <a:t>Euclidean</a:t>
          </a:r>
          <a:r>
            <a:rPr lang="en-US" sz="1600" dirty="0"/>
            <a:t> and </a:t>
          </a:r>
          <a:r>
            <a:rPr lang="en-US" sz="2000" b="1" dirty="0"/>
            <a:t>shortest</a:t>
          </a:r>
          <a:r>
            <a:rPr lang="en-US" sz="1600" b="1" dirty="0"/>
            <a:t> </a:t>
          </a:r>
          <a:r>
            <a:rPr lang="en-US" sz="2000" b="1" dirty="0"/>
            <a:t>path</a:t>
          </a:r>
          <a:r>
            <a:rPr lang="en-US" sz="1600" b="1" dirty="0"/>
            <a:t> </a:t>
          </a:r>
          <a:r>
            <a:rPr lang="en-US" sz="1600" dirty="0"/>
            <a:t>distances.</a:t>
          </a:r>
          <a:endParaRPr lang="en-GB" sz="1600" b="0" dirty="0"/>
        </a:p>
      </dgm:t>
    </dgm:pt>
    <dgm:pt modelId="{8005399B-BCBF-4DBB-9AFB-90F22E2C9434}" type="parTrans" cxnId="{221F90C3-4693-4E0B-B369-3465637CAA62}">
      <dgm:prSet/>
      <dgm:spPr/>
      <dgm:t>
        <a:bodyPr/>
        <a:lstStyle/>
        <a:p>
          <a:endParaRPr lang="en-BE"/>
        </a:p>
      </dgm:t>
    </dgm:pt>
    <dgm:pt modelId="{2BD046F5-A1E9-4B99-9FDD-E02F67EC6C02}" type="sibTrans" cxnId="{221F90C3-4693-4E0B-B369-3465637CAA62}">
      <dgm:prSet/>
      <dgm:spPr/>
      <dgm:t>
        <a:bodyPr/>
        <a:lstStyle/>
        <a:p>
          <a:endParaRPr lang="en-BE"/>
        </a:p>
      </dgm:t>
    </dgm:pt>
    <dgm:pt modelId="{E7A276F0-2CAE-4E19-BDA1-2897FFD42EA8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sz="1800" b="1" dirty="0"/>
            <a:t>Element</a:t>
          </a:r>
          <a:r>
            <a:rPr lang="en-GB" sz="1800" b="0" dirty="0"/>
            <a:t> </a:t>
          </a:r>
          <a:r>
            <a:rPr lang="en-GB" sz="1800" b="1" dirty="0"/>
            <a:t>Global</a:t>
          </a:r>
          <a:r>
            <a:rPr lang="en-GB" sz="1800" b="0" dirty="0"/>
            <a:t> </a:t>
          </a:r>
          <a:r>
            <a:rPr lang="en-GB" sz="1800" b="1" dirty="0"/>
            <a:t>Constraint</a:t>
          </a:r>
          <a:r>
            <a:rPr lang="en-GB" sz="1800" b="0" dirty="0"/>
            <a:t> </a:t>
          </a:r>
          <a:r>
            <a:rPr lang="en-GB" sz="1600" b="0" dirty="0"/>
            <a:t>– link auxiliary with decision variables.</a:t>
          </a:r>
          <a:endParaRPr lang="en-BE" sz="1600" dirty="0"/>
        </a:p>
      </dgm:t>
    </dgm:pt>
    <dgm:pt modelId="{32323797-51D7-47B1-9CBA-869234B2DEB6}" type="parTrans" cxnId="{84F257E7-410D-4112-9E1C-F415787A5816}">
      <dgm:prSet/>
      <dgm:spPr/>
      <dgm:t>
        <a:bodyPr/>
        <a:lstStyle/>
        <a:p>
          <a:endParaRPr lang="en-BE"/>
        </a:p>
      </dgm:t>
    </dgm:pt>
    <dgm:pt modelId="{C8B4B7BC-3150-4C8E-A0E8-E18FEE734447}" type="sibTrans" cxnId="{84F257E7-410D-4112-9E1C-F415787A5816}">
      <dgm:prSet/>
      <dgm:spPr/>
      <dgm:t>
        <a:bodyPr/>
        <a:lstStyle/>
        <a:p>
          <a:endParaRPr lang="en-BE"/>
        </a:p>
      </dgm:t>
    </dgm:pt>
    <dgm:pt modelId="{0D7B1E65-2670-41CF-A188-3A5C45859468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en-US" sz="1800" b="1" dirty="0"/>
            <a:t>Binary</a:t>
          </a:r>
          <a:r>
            <a:rPr lang="en-US" sz="1800" dirty="0"/>
            <a:t> </a:t>
          </a:r>
          <a:r>
            <a:rPr lang="en-US" sz="1800" b="1" dirty="0"/>
            <a:t>Constraints</a:t>
          </a:r>
          <a:r>
            <a:rPr lang="en-US" sz="1800" dirty="0"/>
            <a:t> for distance constraints.</a:t>
          </a:r>
          <a:endParaRPr lang="en-BE" sz="1800" dirty="0"/>
        </a:p>
      </dgm:t>
    </dgm:pt>
    <dgm:pt modelId="{C0CEC9F8-4EB1-4A33-B239-9F6805042B53}" type="parTrans" cxnId="{805B5030-01A6-4FDA-8601-5EA53CE723BF}">
      <dgm:prSet/>
      <dgm:spPr/>
      <dgm:t>
        <a:bodyPr/>
        <a:lstStyle/>
        <a:p>
          <a:endParaRPr lang="en-BE"/>
        </a:p>
      </dgm:t>
    </dgm:pt>
    <dgm:pt modelId="{F415953E-2244-4FD4-B781-9BFF459F272A}" type="sibTrans" cxnId="{805B5030-01A6-4FDA-8601-5EA53CE723BF}">
      <dgm:prSet/>
      <dgm:spPr/>
      <dgm:t>
        <a:bodyPr/>
        <a:lstStyle/>
        <a:p>
          <a:endParaRPr lang="en-BE"/>
        </a:p>
      </dgm:t>
    </dgm:pt>
    <dgm:pt modelId="{71911DCD-DEF3-4A87-9A8F-7F05E47C9940}" type="pres">
      <dgm:prSet presAssocID="{0FAADD62-A6F4-43F8-84D1-D9F768252935}" presName="diagram" presStyleCnt="0">
        <dgm:presLayoutVars>
          <dgm:dir/>
          <dgm:resizeHandles val="exact"/>
        </dgm:presLayoutVars>
      </dgm:prSet>
      <dgm:spPr/>
    </dgm:pt>
    <dgm:pt modelId="{091C4692-27A5-4AE1-BABB-C0F75C3A4175}" type="pres">
      <dgm:prSet presAssocID="{98C7D60C-0C2D-453D-9E8C-A15B45F08E3B}" presName="node" presStyleLbl="node1" presStyleIdx="0" presStyleCnt="4">
        <dgm:presLayoutVars>
          <dgm:bulletEnabled val="1"/>
        </dgm:presLayoutVars>
      </dgm:prSet>
      <dgm:spPr/>
    </dgm:pt>
    <dgm:pt modelId="{22BACCA9-5891-419E-A4A3-E97178FBBCC1}" type="pres">
      <dgm:prSet presAssocID="{6DD204DB-BDA1-440A-9259-53FE193B4E1E}" presName="sibTrans" presStyleCnt="0"/>
      <dgm:spPr/>
    </dgm:pt>
    <dgm:pt modelId="{CCEBE585-0C2D-4EDE-B2F4-267993E1E025}" type="pres">
      <dgm:prSet presAssocID="{A9501D42-93A6-44B2-AB2D-BC98DF5CD1DA}" presName="node" presStyleLbl="node1" presStyleIdx="1" presStyleCnt="4">
        <dgm:presLayoutVars>
          <dgm:bulletEnabled val="1"/>
        </dgm:presLayoutVars>
      </dgm:prSet>
      <dgm:spPr/>
    </dgm:pt>
    <dgm:pt modelId="{8AB36BDB-9360-4C75-BA54-076E16B31A54}" type="pres">
      <dgm:prSet presAssocID="{2BD046F5-A1E9-4B99-9FDD-E02F67EC6C02}" presName="sibTrans" presStyleCnt="0"/>
      <dgm:spPr/>
    </dgm:pt>
    <dgm:pt modelId="{3FB0AD39-60C9-4A43-A74F-34804ECEDA6B}" type="pres">
      <dgm:prSet presAssocID="{E7A276F0-2CAE-4E19-BDA1-2897FFD42EA8}" presName="node" presStyleLbl="node1" presStyleIdx="2" presStyleCnt="4">
        <dgm:presLayoutVars>
          <dgm:bulletEnabled val="1"/>
        </dgm:presLayoutVars>
      </dgm:prSet>
      <dgm:spPr/>
    </dgm:pt>
    <dgm:pt modelId="{70005933-F604-4041-9706-D8F91820024E}" type="pres">
      <dgm:prSet presAssocID="{C8B4B7BC-3150-4C8E-A0E8-E18FEE734447}" presName="sibTrans" presStyleCnt="0"/>
      <dgm:spPr/>
    </dgm:pt>
    <dgm:pt modelId="{CF1384AB-6ED1-42D1-9FF0-5EA777F52608}" type="pres">
      <dgm:prSet presAssocID="{0D7B1E65-2670-41CF-A188-3A5C45859468}" presName="node" presStyleLbl="node1" presStyleIdx="3" presStyleCnt="4">
        <dgm:presLayoutVars>
          <dgm:bulletEnabled val="1"/>
        </dgm:presLayoutVars>
      </dgm:prSet>
      <dgm:spPr/>
    </dgm:pt>
  </dgm:ptLst>
  <dgm:cxnLst>
    <dgm:cxn modelId="{A5F73101-B1DF-4C6D-B68F-F1CB6DA03DD9}" type="presOf" srcId="{0D7B1E65-2670-41CF-A188-3A5C45859468}" destId="{CF1384AB-6ED1-42D1-9FF0-5EA777F52608}" srcOrd="0" destOrd="0" presId="urn:microsoft.com/office/officeart/2005/8/layout/default"/>
    <dgm:cxn modelId="{A2808A17-93C2-42B5-8860-DB162154FA09}" type="presOf" srcId="{98C7D60C-0C2D-453D-9E8C-A15B45F08E3B}" destId="{091C4692-27A5-4AE1-BABB-C0F75C3A4175}" srcOrd="0" destOrd="0" presId="urn:microsoft.com/office/officeart/2005/8/layout/default"/>
    <dgm:cxn modelId="{805B5030-01A6-4FDA-8601-5EA53CE723BF}" srcId="{0FAADD62-A6F4-43F8-84D1-D9F768252935}" destId="{0D7B1E65-2670-41CF-A188-3A5C45859468}" srcOrd="3" destOrd="0" parTransId="{C0CEC9F8-4EB1-4A33-B239-9F6805042B53}" sibTransId="{F415953E-2244-4FD4-B781-9BFF459F272A}"/>
    <dgm:cxn modelId="{C66AEB50-6E79-4A99-BD5A-F19544C017B8}" srcId="{0FAADD62-A6F4-43F8-84D1-D9F768252935}" destId="{98C7D60C-0C2D-453D-9E8C-A15B45F08E3B}" srcOrd="0" destOrd="0" parTransId="{547519AA-F214-45FC-A767-138453E5D8B7}" sibTransId="{6DD204DB-BDA1-440A-9259-53FE193B4E1E}"/>
    <dgm:cxn modelId="{7E3AA073-9421-44CA-9947-BB57AB37A36E}" type="presOf" srcId="{E7A276F0-2CAE-4E19-BDA1-2897FFD42EA8}" destId="{3FB0AD39-60C9-4A43-A74F-34804ECEDA6B}" srcOrd="0" destOrd="0" presId="urn:microsoft.com/office/officeart/2005/8/layout/default"/>
    <dgm:cxn modelId="{D14A7B95-8BCB-4918-969C-A91C2D02FD65}" type="presOf" srcId="{0FAADD62-A6F4-43F8-84D1-D9F768252935}" destId="{71911DCD-DEF3-4A87-9A8F-7F05E47C9940}" srcOrd="0" destOrd="0" presId="urn:microsoft.com/office/officeart/2005/8/layout/default"/>
    <dgm:cxn modelId="{121585BC-86F4-4BDB-B53E-0EAB16DA6DDC}" type="presOf" srcId="{A9501D42-93A6-44B2-AB2D-BC98DF5CD1DA}" destId="{CCEBE585-0C2D-4EDE-B2F4-267993E1E025}" srcOrd="0" destOrd="0" presId="urn:microsoft.com/office/officeart/2005/8/layout/default"/>
    <dgm:cxn modelId="{221F90C3-4693-4E0B-B369-3465637CAA62}" srcId="{0FAADD62-A6F4-43F8-84D1-D9F768252935}" destId="{A9501D42-93A6-44B2-AB2D-BC98DF5CD1DA}" srcOrd="1" destOrd="0" parTransId="{8005399B-BCBF-4DBB-9AFB-90F22E2C9434}" sibTransId="{2BD046F5-A1E9-4B99-9FDD-E02F67EC6C02}"/>
    <dgm:cxn modelId="{84F257E7-410D-4112-9E1C-F415787A5816}" srcId="{0FAADD62-A6F4-43F8-84D1-D9F768252935}" destId="{E7A276F0-2CAE-4E19-BDA1-2897FFD42EA8}" srcOrd="2" destOrd="0" parTransId="{32323797-51D7-47B1-9CBA-869234B2DEB6}" sibTransId="{C8B4B7BC-3150-4C8E-A0E8-E18FEE734447}"/>
    <dgm:cxn modelId="{AA735C14-5285-414D-B0CD-5A4C8CAEA1A9}" type="presParOf" srcId="{71911DCD-DEF3-4A87-9A8F-7F05E47C9940}" destId="{091C4692-27A5-4AE1-BABB-C0F75C3A4175}" srcOrd="0" destOrd="0" presId="urn:microsoft.com/office/officeart/2005/8/layout/default"/>
    <dgm:cxn modelId="{4C4D113A-65A9-4F29-AA11-CEAE4C97A331}" type="presParOf" srcId="{71911DCD-DEF3-4A87-9A8F-7F05E47C9940}" destId="{22BACCA9-5891-419E-A4A3-E97178FBBCC1}" srcOrd="1" destOrd="0" presId="urn:microsoft.com/office/officeart/2005/8/layout/default"/>
    <dgm:cxn modelId="{0E4A9CA5-F07E-4ACB-AC05-FF25DE0F4F0F}" type="presParOf" srcId="{71911DCD-DEF3-4A87-9A8F-7F05E47C9940}" destId="{CCEBE585-0C2D-4EDE-B2F4-267993E1E025}" srcOrd="2" destOrd="0" presId="urn:microsoft.com/office/officeart/2005/8/layout/default"/>
    <dgm:cxn modelId="{56E4E983-2E54-4F72-AEFA-DC31E40FC968}" type="presParOf" srcId="{71911DCD-DEF3-4A87-9A8F-7F05E47C9940}" destId="{8AB36BDB-9360-4C75-BA54-076E16B31A54}" srcOrd="3" destOrd="0" presId="urn:microsoft.com/office/officeart/2005/8/layout/default"/>
    <dgm:cxn modelId="{7584F967-FD19-44D9-A29D-3B50262DB8D3}" type="presParOf" srcId="{71911DCD-DEF3-4A87-9A8F-7F05E47C9940}" destId="{3FB0AD39-60C9-4A43-A74F-34804ECEDA6B}" srcOrd="4" destOrd="0" presId="urn:microsoft.com/office/officeart/2005/8/layout/default"/>
    <dgm:cxn modelId="{CACED8F3-CE02-4366-964C-33B53CDD7D1B}" type="presParOf" srcId="{71911DCD-DEF3-4A87-9A8F-7F05E47C9940}" destId="{70005933-F604-4041-9706-D8F91820024E}" srcOrd="5" destOrd="0" presId="urn:microsoft.com/office/officeart/2005/8/layout/default"/>
    <dgm:cxn modelId="{457A77D4-6786-428A-AE9E-E8229BE685EE}" type="presParOf" srcId="{71911DCD-DEF3-4A87-9A8F-7F05E47C9940}" destId="{CF1384AB-6ED1-42D1-9FF0-5EA777F526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F0FBFC-371B-4251-9D5F-70CDCAA86AC0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7009DE-386B-4054-A44D-A980A41DAE3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LMRoman10-Regular"/>
            </a:rPr>
            <a:t>MDPLIB</a:t>
          </a:r>
        </a:p>
      </dgm:t>
    </dgm:pt>
    <dgm:pt modelId="{EFD629C4-8088-4053-828A-E28DB91CC615}" type="parTrans" cxnId="{FCC3E52F-0B69-45A2-909D-253C724CC155}">
      <dgm:prSet/>
      <dgm:spPr/>
      <dgm:t>
        <a:bodyPr/>
        <a:lstStyle/>
        <a:p>
          <a:endParaRPr lang="en-US"/>
        </a:p>
      </dgm:t>
    </dgm:pt>
    <dgm:pt modelId="{A6C9ED58-3DFF-42D6-B2DC-2F351E93D35F}" type="sibTrans" cxnId="{FCC3E52F-0B69-45A2-909D-253C724CC155}">
      <dgm:prSet/>
      <dgm:spPr/>
      <dgm:t>
        <a:bodyPr/>
        <a:lstStyle/>
        <a:p>
          <a:endParaRPr lang="en-US"/>
        </a:p>
      </dgm:t>
    </dgm:pt>
    <dgm:pt modelId="{56E2245C-4A31-4640-A660-843CD6F45E2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Three categories (MDG, GKD, SOM)</a:t>
          </a:r>
        </a:p>
      </dgm:t>
    </dgm:pt>
    <dgm:pt modelId="{0C5DD00A-4D32-48D2-9200-2A1D02F260F1}" type="parTrans" cxnId="{C3AB3A76-DC21-4132-B76E-DA3C59BCFC24}">
      <dgm:prSet/>
      <dgm:spPr/>
      <dgm:t>
        <a:bodyPr/>
        <a:lstStyle/>
        <a:p>
          <a:endParaRPr lang="en-US"/>
        </a:p>
      </dgm:t>
    </dgm:pt>
    <dgm:pt modelId="{83125EAE-4816-4582-BC90-FAFC4ABFB479}" type="sibTrans" cxnId="{C3AB3A76-DC21-4132-B76E-DA3C59BCFC24}">
      <dgm:prSet/>
      <dgm:spPr/>
      <dgm:t>
        <a:bodyPr/>
        <a:lstStyle/>
        <a:p>
          <a:endParaRPr lang="en-US"/>
        </a:p>
      </dgm:t>
    </dgm:pt>
    <dgm:pt modelId="{B527416E-A9C1-4AF1-B3E3-300B97B2026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5-100 facilities, 100-1000 candidate locations</a:t>
          </a:r>
          <a:endParaRPr lang="en-US" sz="2000" dirty="0">
            <a:latin typeface="LMRoman10-Regular"/>
          </a:endParaRPr>
        </a:p>
      </dgm:t>
    </dgm:pt>
    <dgm:pt modelId="{4659A61C-6903-468D-97D5-FECCDCA64E7F}" type="parTrans" cxnId="{B0F0E64B-7F9D-4618-9397-15B4D35B6B9A}">
      <dgm:prSet/>
      <dgm:spPr/>
      <dgm:t>
        <a:bodyPr/>
        <a:lstStyle/>
        <a:p>
          <a:endParaRPr lang="en-US"/>
        </a:p>
      </dgm:t>
    </dgm:pt>
    <dgm:pt modelId="{18D17B72-A12D-423E-93D0-AEB5D71ABD97}" type="sibTrans" cxnId="{B0F0E64B-7F9D-4618-9397-15B4D35B6B9A}">
      <dgm:prSet/>
      <dgm:spPr/>
      <dgm:t>
        <a:bodyPr/>
        <a:lstStyle/>
        <a:p>
          <a:endParaRPr lang="en-US"/>
        </a:p>
      </dgm:t>
    </dgm:pt>
    <dgm:pt modelId="{572E9556-B088-4F63-9F83-1EBC77564A3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23 classes of problems</a:t>
          </a:r>
          <a:endParaRPr lang="en-US" sz="2000" dirty="0">
            <a:latin typeface="LMRoman10-Regular"/>
          </a:endParaRPr>
        </a:p>
      </dgm:t>
    </dgm:pt>
    <dgm:pt modelId="{AEFB80BA-FB4D-405B-8059-3E8EFBF738E3}" type="parTrans" cxnId="{4B50A941-71C5-4811-97EB-ED74EAB75AA7}">
      <dgm:prSet/>
      <dgm:spPr/>
      <dgm:t>
        <a:bodyPr/>
        <a:lstStyle/>
        <a:p>
          <a:endParaRPr lang="en-US"/>
        </a:p>
      </dgm:t>
    </dgm:pt>
    <dgm:pt modelId="{8EF8DF8A-5D08-416E-85C9-7556587EC4DB}" type="sibTrans" cxnId="{4B50A941-71C5-4811-97EB-ED74EAB75AA7}">
      <dgm:prSet/>
      <dgm:spPr/>
      <dgm:t>
        <a:bodyPr/>
        <a:lstStyle/>
        <a:p>
          <a:endParaRPr lang="en-US"/>
        </a:p>
      </dgm:t>
    </dgm:pt>
    <dgm:pt modelId="{D2230FBA-C6A7-41AA-9CF3-C51D3BF5F0EC}" type="pres">
      <dgm:prSet presAssocID="{6CF0FBFC-371B-4251-9D5F-70CDCAA86AC0}" presName="list" presStyleCnt="0">
        <dgm:presLayoutVars>
          <dgm:dir/>
          <dgm:animLvl val="lvl"/>
        </dgm:presLayoutVars>
      </dgm:prSet>
      <dgm:spPr/>
    </dgm:pt>
    <dgm:pt modelId="{78EDBE02-DDF3-4E5E-AF78-5A8D84537BF1}" type="pres">
      <dgm:prSet presAssocID="{DC7009DE-386B-4054-A44D-A980A41DAE3B}" presName="posSpace" presStyleCnt="0"/>
      <dgm:spPr/>
    </dgm:pt>
    <dgm:pt modelId="{6A5D0C06-F2B9-410C-A3A4-D53A201B7E51}" type="pres">
      <dgm:prSet presAssocID="{DC7009DE-386B-4054-A44D-A980A41DAE3B}" presName="vertFlow" presStyleCnt="0"/>
      <dgm:spPr/>
    </dgm:pt>
    <dgm:pt modelId="{85193FF4-DE1D-40AA-AB6F-984AF46FDBD0}" type="pres">
      <dgm:prSet presAssocID="{DC7009DE-386B-4054-A44D-A980A41DAE3B}" presName="topSpace" presStyleCnt="0"/>
      <dgm:spPr/>
    </dgm:pt>
    <dgm:pt modelId="{925668F7-CB72-4998-9A4D-4B4D00FB8D6B}" type="pres">
      <dgm:prSet presAssocID="{DC7009DE-386B-4054-A44D-A980A41DAE3B}" presName="firstComp" presStyleCnt="0"/>
      <dgm:spPr/>
    </dgm:pt>
    <dgm:pt modelId="{33886296-ED68-452D-9547-131E6FB3384F}" type="pres">
      <dgm:prSet presAssocID="{DC7009DE-386B-4054-A44D-A980A41DAE3B}" presName="firstChild" presStyleLbl="bgAccFollowNode1" presStyleIdx="0" presStyleCnt="3" custScaleX="107824" custScaleY="27221" custLinFactNeighborX="-17560" custLinFactNeighborY="3953"/>
      <dgm:spPr/>
    </dgm:pt>
    <dgm:pt modelId="{8C483886-BC8A-415A-BA94-43D809D724F9}" type="pres">
      <dgm:prSet presAssocID="{DC7009DE-386B-4054-A44D-A980A41DAE3B}" presName="firstChildTx" presStyleLbl="bgAccFollowNode1" presStyleIdx="0" presStyleCnt="3">
        <dgm:presLayoutVars>
          <dgm:bulletEnabled val="1"/>
        </dgm:presLayoutVars>
      </dgm:prSet>
      <dgm:spPr/>
    </dgm:pt>
    <dgm:pt modelId="{47CDBB39-38CD-4598-B9FA-AA3CBD933766}" type="pres">
      <dgm:prSet presAssocID="{B527416E-A9C1-4AF1-B3E3-300B97B2026E}" presName="comp" presStyleCnt="0"/>
      <dgm:spPr/>
    </dgm:pt>
    <dgm:pt modelId="{D6567E5A-902E-48EF-81D6-053661173C17}" type="pres">
      <dgm:prSet presAssocID="{B527416E-A9C1-4AF1-B3E3-300B97B2026E}" presName="child" presStyleLbl="bgAccFollowNode1" presStyleIdx="1" presStyleCnt="3" custScaleX="107824" custScaleY="27221" custLinFactNeighborX="-17527" custLinFactNeighborY="4560"/>
      <dgm:spPr/>
    </dgm:pt>
    <dgm:pt modelId="{E976E8D4-9CDB-47F7-92DF-CBED42AAB80C}" type="pres">
      <dgm:prSet presAssocID="{B527416E-A9C1-4AF1-B3E3-300B97B2026E}" presName="childTx" presStyleLbl="bgAccFollowNode1" presStyleIdx="1" presStyleCnt="3">
        <dgm:presLayoutVars>
          <dgm:bulletEnabled val="1"/>
        </dgm:presLayoutVars>
      </dgm:prSet>
      <dgm:spPr/>
    </dgm:pt>
    <dgm:pt modelId="{CC5C4BBB-2CC2-40A9-A6E4-63CDDC20405A}" type="pres">
      <dgm:prSet presAssocID="{572E9556-B088-4F63-9F83-1EBC77564A34}" presName="comp" presStyleCnt="0"/>
      <dgm:spPr/>
    </dgm:pt>
    <dgm:pt modelId="{23333862-2E43-4471-8904-A370B19E4594}" type="pres">
      <dgm:prSet presAssocID="{572E9556-B088-4F63-9F83-1EBC77564A34}" presName="child" presStyleLbl="bgAccFollowNode1" presStyleIdx="2" presStyleCnt="3" custScaleX="107824" custScaleY="27221" custLinFactNeighborX="-17527" custLinFactNeighborY="4934"/>
      <dgm:spPr/>
    </dgm:pt>
    <dgm:pt modelId="{EFB5C1E0-E73C-4705-A956-2CC79A7ED5B8}" type="pres">
      <dgm:prSet presAssocID="{572E9556-B088-4F63-9F83-1EBC77564A34}" presName="childTx" presStyleLbl="bgAccFollowNode1" presStyleIdx="2" presStyleCnt="3">
        <dgm:presLayoutVars>
          <dgm:bulletEnabled val="1"/>
        </dgm:presLayoutVars>
      </dgm:prSet>
      <dgm:spPr/>
    </dgm:pt>
    <dgm:pt modelId="{12832E9E-079D-43D8-9E7E-5165BF83C701}" type="pres">
      <dgm:prSet presAssocID="{DC7009DE-386B-4054-A44D-A980A41DAE3B}" presName="negSpace" presStyleCnt="0"/>
      <dgm:spPr/>
    </dgm:pt>
    <dgm:pt modelId="{817FD319-39CD-4F19-B16C-0E4909A27EEC}" type="pres">
      <dgm:prSet presAssocID="{DC7009DE-386B-4054-A44D-A980A41DAE3B}" presName="circle" presStyleLbl="node1" presStyleIdx="0" presStyleCnt="1" custScaleX="74505" custScaleY="74505" custLinFactNeighborX="-81841" custLinFactNeighborY="-4239"/>
      <dgm:spPr/>
    </dgm:pt>
  </dgm:ptLst>
  <dgm:cxnLst>
    <dgm:cxn modelId="{B9D58818-823E-4F8C-8854-E1028F3738FA}" type="presOf" srcId="{572E9556-B088-4F63-9F83-1EBC77564A34}" destId="{EFB5C1E0-E73C-4705-A956-2CC79A7ED5B8}" srcOrd="1" destOrd="0" presId="urn:microsoft.com/office/officeart/2005/8/layout/hList9"/>
    <dgm:cxn modelId="{FCC3E52F-0B69-45A2-909D-253C724CC155}" srcId="{6CF0FBFC-371B-4251-9D5F-70CDCAA86AC0}" destId="{DC7009DE-386B-4054-A44D-A980A41DAE3B}" srcOrd="0" destOrd="0" parTransId="{EFD629C4-8088-4053-828A-E28DB91CC615}" sibTransId="{A6C9ED58-3DFF-42D6-B2DC-2F351E93D35F}"/>
    <dgm:cxn modelId="{281C1935-90B9-4F6F-A340-A868CD12EE88}" type="presOf" srcId="{B527416E-A9C1-4AF1-B3E3-300B97B2026E}" destId="{E976E8D4-9CDB-47F7-92DF-CBED42AAB80C}" srcOrd="1" destOrd="0" presId="urn:microsoft.com/office/officeart/2005/8/layout/hList9"/>
    <dgm:cxn modelId="{4B50A941-71C5-4811-97EB-ED74EAB75AA7}" srcId="{DC7009DE-386B-4054-A44D-A980A41DAE3B}" destId="{572E9556-B088-4F63-9F83-1EBC77564A34}" srcOrd="2" destOrd="0" parTransId="{AEFB80BA-FB4D-405B-8059-3E8EFBF738E3}" sibTransId="{8EF8DF8A-5D08-416E-85C9-7556587EC4DB}"/>
    <dgm:cxn modelId="{DE27D044-0057-480A-A036-DDF381119B35}" type="presOf" srcId="{572E9556-B088-4F63-9F83-1EBC77564A34}" destId="{23333862-2E43-4471-8904-A370B19E4594}" srcOrd="0" destOrd="0" presId="urn:microsoft.com/office/officeart/2005/8/layout/hList9"/>
    <dgm:cxn modelId="{B0F0E64B-7F9D-4618-9397-15B4D35B6B9A}" srcId="{DC7009DE-386B-4054-A44D-A980A41DAE3B}" destId="{B527416E-A9C1-4AF1-B3E3-300B97B2026E}" srcOrd="1" destOrd="0" parTransId="{4659A61C-6903-468D-97D5-FECCDCA64E7F}" sibTransId="{18D17B72-A12D-423E-93D0-AEB5D71ABD97}"/>
    <dgm:cxn modelId="{0E2C056D-413F-4B60-A3EF-0BAB73666DBC}" type="presOf" srcId="{56E2245C-4A31-4640-A660-843CD6F45E22}" destId="{33886296-ED68-452D-9547-131E6FB3384F}" srcOrd="0" destOrd="0" presId="urn:microsoft.com/office/officeart/2005/8/layout/hList9"/>
    <dgm:cxn modelId="{C3AB3A76-DC21-4132-B76E-DA3C59BCFC24}" srcId="{DC7009DE-386B-4054-A44D-A980A41DAE3B}" destId="{56E2245C-4A31-4640-A660-843CD6F45E22}" srcOrd="0" destOrd="0" parTransId="{0C5DD00A-4D32-48D2-9200-2A1D02F260F1}" sibTransId="{83125EAE-4816-4582-BC90-FAFC4ABFB479}"/>
    <dgm:cxn modelId="{A3DC0FB5-2EAD-44EE-8CFD-C356CAFFE56F}" type="presOf" srcId="{56E2245C-4A31-4640-A660-843CD6F45E22}" destId="{8C483886-BC8A-415A-BA94-43D809D724F9}" srcOrd="1" destOrd="0" presId="urn:microsoft.com/office/officeart/2005/8/layout/hList9"/>
    <dgm:cxn modelId="{334793CB-D31D-41E6-85AE-83005319A841}" type="presOf" srcId="{B527416E-A9C1-4AF1-B3E3-300B97B2026E}" destId="{D6567E5A-902E-48EF-81D6-053661173C17}" srcOrd="0" destOrd="0" presId="urn:microsoft.com/office/officeart/2005/8/layout/hList9"/>
    <dgm:cxn modelId="{0F97EDD5-64B2-4335-9E7F-ABF4BE6718AE}" type="presOf" srcId="{DC7009DE-386B-4054-A44D-A980A41DAE3B}" destId="{817FD319-39CD-4F19-B16C-0E4909A27EEC}" srcOrd="0" destOrd="0" presId="urn:microsoft.com/office/officeart/2005/8/layout/hList9"/>
    <dgm:cxn modelId="{C4B8A1FA-6538-41D6-8365-7F045ABC3BF2}" type="presOf" srcId="{6CF0FBFC-371B-4251-9D5F-70CDCAA86AC0}" destId="{D2230FBA-C6A7-41AA-9CF3-C51D3BF5F0EC}" srcOrd="0" destOrd="0" presId="urn:microsoft.com/office/officeart/2005/8/layout/hList9"/>
    <dgm:cxn modelId="{4C1807E5-98C3-4697-9C5C-FD2F0014A49B}" type="presParOf" srcId="{D2230FBA-C6A7-41AA-9CF3-C51D3BF5F0EC}" destId="{78EDBE02-DDF3-4E5E-AF78-5A8D84537BF1}" srcOrd="0" destOrd="0" presId="urn:microsoft.com/office/officeart/2005/8/layout/hList9"/>
    <dgm:cxn modelId="{C57DEDFE-1AE7-4D75-88B9-ACAD5948E172}" type="presParOf" srcId="{D2230FBA-C6A7-41AA-9CF3-C51D3BF5F0EC}" destId="{6A5D0C06-F2B9-410C-A3A4-D53A201B7E51}" srcOrd="1" destOrd="0" presId="urn:microsoft.com/office/officeart/2005/8/layout/hList9"/>
    <dgm:cxn modelId="{31FFD249-8715-4F3B-A98C-D91D5339828E}" type="presParOf" srcId="{6A5D0C06-F2B9-410C-A3A4-D53A201B7E51}" destId="{85193FF4-DE1D-40AA-AB6F-984AF46FDBD0}" srcOrd="0" destOrd="0" presId="urn:microsoft.com/office/officeart/2005/8/layout/hList9"/>
    <dgm:cxn modelId="{41F43348-7D2A-486F-BA96-52740C1B4F6E}" type="presParOf" srcId="{6A5D0C06-F2B9-410C-A3A4-D53A201B7E51}" destId="{925668F7-CB72-4998-9A4D-4B4D00FB8D6B}" srcOrd="1" destOrd="0" presId="urn:microsoft.com/office/officeart/2005/8/layout/hList9"/>
    <dgm:cxn modelId="{C5305488-2899-4ED7-B199-03AD016FD4AA}" type="presParOf" srcId="{925668F7-CB72-4998-9A4D-4B4D00FB8D6B}" destId="{33886296-ED68-452D-9547-131E6FB3384F}" srcOrd="0" destOrd="0" presId="urn:microsoft.com/office/officeart/2005/8/layout/hList9"/>
    <dgm:cxn modelId="{ACD1418B-20FE-4CE0-BFF7-8BF7FE382759}" type="presParOf" srcId="{925668F7-CB72-4998-9A4D-4B4D00FB8D6B}" destId="{8C483886-BC8A-415A-BA94-43D809D724F9}" srcOrd="1" destOrd="0" presId="urn:microsoft.com/office/officeart/2005/8/layout/hList9"/>
    <dgm:cxn modelId="{0AF2AB5E-BA81-4526-A53D-392C2C481FF3}" type="presParOf" srcId="{6A5D0C06-F2B9-410C-A3A4-D53A201B7E51}" destId="{47CDBB39-38CD-4598-B9FA-AA3CBD933766}" srcOrd="2" destOrd="0" presId="urn:microsoft.com/office/officeart/2005/8/layout/hList9"/>
    <dgm:cxn modelId="{1EBEB1A9-FEE0-413C-9F43-749B821E43C1}" type="presParOf" srcId="{47CDBB39-38CD-4598-B9FA-AA3CBD933766}" destId="{D6567E5A-902E-48EF-81D6-053661173C17}" srcOrd="0" destOrd="0" presId="urn:microsoft.com/office/officeart/2005/8/layout/hList9"/>
    <dgm:cxn modelId="{FF656D38-241B-4511-8241-79C6FB818653}" type="presParOf" srcId="{47CDBB39-38CD-4598-B9FA-AA3CBD933766}" destId="{E976E8D4-9CDB-47F7-92DF-CBED42AAB80C}" srcOrd="1" destOrd="0" presId="urn:microsoft.com/office/officeart/2005/8/layout/hList9"/>
    <dgm:cxn modelId="{9619BB49-C811-429F-B5BA-7AB0C225F833}" type="presParOf" srcId="{6A5D0C06-F2B9-410C-A3A4-D53A201B7E51}" destId="{CC5C4BBB-2CC2-40A9-A6E4-63CDDC20405A}" srcOrd="3" destOrd="0" presId="urn:microsoft.com/office/officeart/2005/8/layout/hList9"/>
    <dgm:cxn modelId="{F69E37E2-0C00-441F-854D-50F2591EC95A}" type="presParOf" srcId="{CC5C4BBB-2CC2-40A9-A6E4-63CDDC20405A}" destId="{23333862-2E43-4471-8904-A370B19E4594}" srcOrd="0" destOrd="0" presId="urn:microsoft.com/office/officeart/2005/8/layout/hList9"/>
    <dgm:cxn modelId="{FF490EAF-CD33-4B27-85DF-75584E4D2460}" type="presParOf" srcId="{CC5C4BBB-2CC2-40A9-A6E4-63CDDC20405A}" destId="{EFB5C1E0-E73C-4705-A956-2CC79A7ED5B8}" srcOrd="1" destOrd="0" presId="urn:microsoft.com/office/officeart/2005/8/layout/hList9"/>
    <dgm:cxn modelId="{AE908A9E-59AF-4556-9D12-EBE9FD27927D}" type="presParOf" srcId="{D2230FBA-C6A7-41AA-9CF3-C51D3BF5F0EC}" destId="{12832E9E-079D-43D8-9E7E-5165BF83C701}" srcOrd="2" destOrd="0" presId="urn:microsoft.com/office/officeart/2005/8/layout/hList9"/>
    <dgm:cxn modelId="{61C23D55-1E8E-4BE4-B516-4F1B48DB6BC1}" type="presParOf" srcId="{D2230FBA-C6A7-41AA-9CF3-C51D3BF5F0EC}" destId="{817FD319-39CD-4F19-B16C-0E4909A27EE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0FBFC-371B-4251-9D5F-70CDCAA86AC0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7009DE-386B-4054-A44D-A980A41DAE3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LMRoman10-Regular"/>
            </a:rPr>
            <a:t>P-median based</a:t>
          </a:r>
        </a:p>
      </dgm:t>
    </dgm:pt>
    <dgm:pt modelId="{EFD629C4-8088-4053-828A-E28DB91CC615}" type="parTrans" cxnId="{FCC3E52F-0B69-45A2-909D-253C724CC155}">
      <dgm:prSet/>
      <dgm:spPr/>
      <dgm:t>
        <a:bodyPr/>
        <a:lstStyle/>
        <a:p>
          <a:endParaRPr lang="en-US"/>
        </a:p>
      </dgm:t>
    </dgm:pt>
    <dgm:pt modelId="{A6C9ED58-3DFF-42D6-B2DC-2F351E93D35F}" type="sibTrans" cxnId="{FCC3E52F-0B69-45A2-909D-253C724CC155}">
      <dgm:prSet/>
      <dgm:spPr/>
      <dgm:t>
        <a:bodyPr/>
        <a:lstStyle/>
        <a:p>
          <a:endParaRPr lang="en-US"/>
        </a:p>
      </dgm:t>
    </dgm:pt>
    <dgm:pt modelId="{56E2245C-4A31-4640-A660-843CD6F45E2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Uses p-median benchmark library</a:t>
          </a:r>
        </a:p>
      </dgm:t>
    </dgm:pt>
    <dgm:pt modelId="{0C5DD00A-4D32-48D2-9200-2A1D02F260F1}" type="parTrans" cxnId="{C3AB3A76-DC21-4132-B76E-DA3C59BCFC24}">
      <dgm:prSet/>
      <dgm:spPr/>
      <dgm:t>
        <a:bodyPr/>
        <a:lstStyle/>
        <a:p>
          <a:endParaRPr lang="en-US"/>
        </a:p>
      </dgm:t>
    </dgm:pt>
    <dgm:pt modelId="{83125EAE-4816-4582-BC90-FAFC4ABFB479}" type="sibTrans" cxnId="{C3AB3A76-DC21-4132-B76E-DA3C59BCFC24}">
      <dgm:prSet/>
      <dgm:spPr/>
      <dgm:t>
        <a:bodyPr/>
        <a:lstStyle/>
        <a:p>
          <a:endParaRPr lang="en-US"/>
        </a:p>
      </dgm:t>
    </dgm:pt>
    <dgm:pt modelId="{BF68F273-9A5F-4E56-B48D-CAA3014CE5FF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LMRoman10-Regular"/>
            </a:rPr>
            <a:t>Grid based</a:t>
          </a:r>
        </a:p>
      </dgm:t>
    </dgm:pt>
    <dgm:pt modelId="{C4C4E2F5-7371-4B32-BAB1-B474BBFFAD1F}" type="parTrans" cxnId="{BE30BF39-0819-46C7-9512-CAECE4D2D522}">
      <dgm:prSet/>
      <dgm:spPr/>
      <dgm:t>
        <a:bodyPr/>
        <a:lstStyle/>
        <a:p>
          <a:endParaRPr lang="en-US"/>
        </a:p>
      </dgm:t>
    </dgm:pt>
    <dgm:pt modelId="{1E1196B0-7314-4C5C-8ED7-43D3643F3034}" type="sibTrans" cxnId="{BE30BF39-0819-46C7-9512-CAECE4D2D522}">
      <dgm:prSet/>
      <dgm:spPr/>
      <dgm:t>
        <a:bodyPr/>
        <a:lstStyle/>
        <a:p>
          <a:endParaRPr lang="en-US"/>
        </a:p>
      </dgm:t>
    </dgm:pt>
    <dgm:pt modelId="{7F82D5AD-69C3-4290-BEF0-4878EF0E9FD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Custom generator, place nodes on a grid</a:t>
          </a:r>
          <a:endParaRPr lang="en-US" sz="2000" dirty="0">
            <a:latin typeface="LMRoman10-Regular"/>
          </a:endParaRPr>
        </a:p>
      </dgm:t>
    </dgm:pt>
    <dgm:pt modelId="{68A15C36-BB30-46B5-9CF8-5745383119DF}" type="sibTrans" cxnId="{7F0B2647-0C7F-43E1-B65F-A81013CDD77E}">
      <dgm:prSet/>
      <dgm:spPr/>
      <dgm:t>
        <a:bodyPr/>
        <a:lstStyle/>
        <a:p>
          <a:endParaRPr lang="en-US"/>
        </a:p>
      </dgm:t>
    </dgm:pt>
    <dgm:pt modelId="{6A9D2BAA-38CF-4D46-9CB3-7E73CE3C64E2}" type="parTrans" cxnId="{7F0B2647-0C7F-43E1-B65F-A81013CDD77E}">
      <dgm:prSet/>
      <dgm:spPr/>
      <dgm:t>
        <a:bodyPr/>
        <a:lstStyle/>
        <a:p>
          <a:endParaRPr lang="en-US"/>
        </a:p>
      </dgm:t>
    </dgm:pt>
    <dgm:pt modelId="{B527416E-A9C1-4AF1-B3E3-300B97B2026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buFont typeface="Century Schoolbook" panose="02040604050505020304" pitchFamily="18" charset="0"/>
            <a:buChar char="–"/>
          </a:pPr>
          <a:r>
            <a:rPr lang="en-US" sz="1800" b="1" dirty="0">
              <a:latin typeface="LMRoman10-Regular"/>
            </a:rPr>
            <a:t>– </a:t>
          </a:r>
          <a:r>
            <a:rPr lang="en-US" sz="2400" b="1" dirty="0">
              <a:latin typeface="LMRoman10-Regular"/>
            </a:rPr>
            <a:t>Huge</a:t>
          </a:r>
          <a:r>
            <a:rPr lang="en-US" sz="2000" b="1" dirty="0">
              <a:latin typeface="LMRoman10-Regular"/>
            </a:rPr>
            <a:t> number of solutions</a:t>
          </a:r>
          <a:endParaRPr lang="en-US" sz="1800" dirty="0">
            <a:latin typeface="LMRoman10-Regular"/>
          </a:endParaRPr>
        </a:p>
      </dgm:t>
    </dgm:pt>
    <dgm:pt modelId="{4659A61C-6903-468D-97D5-FECCDCA64E7F}" type="parTrans" cxnId="{B0F0E64B-7F9D-4618-9397-15B4D35B6B9A}">
      <dgm:prSet/>
      <dgm:spPr/>
      <dgm:t>
        <a:bodyPr/>
        <a:lstStyle/>
        <a:p>
          <a:endParaRPr lang="en-US"/>
        </a:p>
      </dgm:t>
    </dgm:pt>
    <dgm:pt modelId="{18D17B72-A12D-423E-93D0-AEB5D71ABD97}" type="sibTrans" cxnId="{B0F0E64B-7F9D-4618-9397-15B4D35B6B9A}">
      <dgm:prSet/>
      <dgm:spPr/>
      <dgm:t>
        <a:bodyPr/>
        <a:lstStyle/>
        <a:p>
          <a:endParaRPr lang="en-US"/>
        </a:p>
      </dgm:t>
    </dgm:pt>
    <dgm:pt modelId="{82818A11-7638-4CF7-A617-41D95D61682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| CL | ≥ | P |, | P | &gt; | CL |</a:t>
          </a:r>
          <a:endParaRPr lang="en-US" sz="2000" dirty="0">
            <a:latin typeface="LMRoman10-Regular"/>
          </a:endParaRPr>
        </a:p>
      </dgm:t>
    </dgm:pt>
    <dgm:pt modelId="{56D09754-2D62-4718-8544-92035E2A795F}" type="parTrans" cxnId="{ECC96A7A-F80A-42AC-B3C6-C7D58D97E75F}">
      <dgm:prSet/>
      <dgm:spPr/>
      <dgm:t>
        <a:bodyPr/>
        <a:lstStyle/>
        <a:p>
          <a:endParaRPr lang="en-US"/>
        </a:p>
      </dgm:t>
    </dgm:pt>
    <dgm:pt modelId="{25F57E03-A8CE-41DE-8068-A13BE7EAE3E5}" type="sibTrans" cxnId="{ECC96A7A-F80A-42AC-B3C6-C7D58D97E75F}">
      <dgm:prSet/>
      <dgm:spPr/>
      <dgm:t>
        <a:bodyPr/>
        <a:lstStyle/>
        <a:p>
          <a:endParaRPr lang="en-US"/>
        </a:p>
      </dgm:t>
    </dgm:pt>
    <dgm:pt modelId="{DA85D103-0A21-41F7-89F3-2A449FFDFE3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</a:t>
          </a:r>
          <a:r>
            <a:rPr lang="en-US" sz="2400" b="1" dirty="0">
              <a:latin typeface="LMRoman10-Regular"/>
            </a:rPr>
            <a:t>Small</a:t>
          </a:r>
          <a:r>
            <a:rPr lang="en-US" sz="2000" b="1" dirty="0">
              <a:latin typeface="LMRoman10-Regular"/>
            </a:rPr>
            <a:t> number of solutions</a:t>
          </a:r>
          <a:endParaRPr lang="en-US" sz="2000" dirty="0">
            <a:latin typeface="LMRoman10-Regular"/>
          </a:endParaRPr>
        </a:p>
      </dgm:t>
    </dgm:pt>
    <dgm:pt modelId="{E494A160-EAF0-40B1-81E9-F34167FD7DF2}" type="parTrans" cxnId="{4ACA3A63-3983-42AC-9138-C391CEDA98AD}">
      <dgm:prSet/>
      <dgm:spPr/>
      <dgm:t>
        <a:bodyPr/>
        <a:lstStyle/>
        <a:p>
          <a:endParaRPr lang="en-US"/>
        </a:p>
      </dgm:t>
    </dgm:pt>
    <dgm:pt modelId="{2EAE14B7-3405-4272-9AE5-770EA24585CD}" type="sibTrans" cxnId="{4ACA3A63-3983-42AC-9138-C391CEDA98AD}">
      <dgm:prSet/>
      <dgm:spPr/>
      <dgm:t>
        <a:bodyPr/>
        <a:lstStyle/>
        <a:p>
          <a:endParaRPr lang="en-US"/>
        </a:p>
      </dgm:t>
    </dgm:pt>
    <dgm:pt modelId="{EA56BB0D-A297-4D77-A3E3-874F9D481A2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| P | &gt; | CL |</a:t>
          </a:r>
          <a:endParaRPr lang="en-US" sz="2000" dirty="0">
            <a:latin typeface="LMRoman10-Regular"/>
          </a:endParaRPr>
        </a:p>
      </dgm:t>
    </dgm:pt>
    <dgm:pt modelId="{927D0452-F5C9-4ACE-B734-416FFA5DB5AB}" type="parTrans" cxnId="{64AF364F-55DA-4619-8B6D-9EF0DDA41DFD}">
      <dgm:prSet/>
      <dgm:spPr/>
      <dgm:t>
        <a:bodyPr/>
        <a:lstStyle/>
        <a:p>
          <a:endParaRPr lang="en-US"/>
        </a:p>
      </dgm:t>
    </dgm:pt>
    <dgm:pt modelId="{62020DA3-775F-497D-AE5A-2B7DCDA761E7}" type="sibTrans" cxnId="{64AF364F-55DA-4619-8B6D-9EF0DDA41DFD}">
      <dgm:prSet/>
      <dgm:spPr/>
      <dgm:t>
        <a:bodyPr/>
        <a:lstStyle/>
        <a:p>
          <a:endParaRPr lang="en-US"/>
        </a:p>
      </dgm:t>
    </dgm:pt>
    <dgm:pt modelId="{0D54B712-5CEE-4AE0-B1CB-1178EED77D3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5-100 facilities</a:t>
          </a:r>
        </a:p>
        <a:p>
          <a:pPr algn="l"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   40-700  candidate locations </a:t>
          </a:r>
        </a:p>
      </dgm:t>
    </dgm:pt>
    <dgm:pt modelId="{C1378018-5D21-44B3-9001-D9EB8F1DF840}" type="parTrans" cxnId="{16C62D66-2D93-46A2-AC45-C2826AC2D4FB}">
      <dgm:prSet/>
      <dgm:spPr/>
      <dgm:t>
        <a:bodyPr/>
        <a:lstStyle/>
        <a:p>
          <a:endParaRPr lang="en-US"/>
        </a:p>
      </dgm:t>
    </dgm:pt>
    <dgm:pt modelId="{350E5EF3-3D6A-45A9-804C-E2B54617EE82}" type="sibTrans" cxnId="{16C62D66-2D93-46A2-AC45-C2826AC2D4FB}">
      <dgm:prSet/>
      <dgm:spPr/>
      <dgm:t>
        <a:bodyPr/>
        <a:lstStyle/>
        <a:p>
          <a:endParaRPr lang="en-US"/>
        </a:p>
      </dgm:t>
    </dgm:pt>
    <dgm:pt modelId="{E612195E-0901-4B34-82E1-1D211B2DE4E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– 10-100 facilities</a:t>
          </a:r>
        </a:p>
        <a:p>
          <a:pPr>
            <a:buFont typeface="Century Schoolbook" panose="02040604050505020304" pitchFamily="18" charset="0"/>
            <a:buChar char="–"/>
          </a:pPr>
          <a:r>
            <a:rPr lang="en-US" sz="2000" b="1" dirty="0">
              <a:latin typeface="LMRoman10-Regular"/>
            </a:rPr>
            <a:t> 80-1300  candidate locations </a:t>
          </a:r>
          <a:endParaRPr lang="en-US" sz="2000" dirty="0">
            <a:latin typeface="LMRoman10-Regular"/>
          </a:endParaRPr>
        </a:p>
      </dgm:t>
    </dgm:pt>
    <dgm:pt modelId="{FBD2D273-589E-4E0F-9554-DCD736C71030}" type="parTrans" cxnId="{81F607EC-CFAD-4734-AAD7-0B5963D31279}">
      <dgm:prSet/>
      <dgm:spPr/>
      <dgm:t>
        <a:bodyPr/>
        <a:lstStyle/>
        <a:p>
          <a:endParaRPr lang="en-US"/>
        </a:p>
      </dgm:t>
    </dgm:pt>
    <dgm:pt modelId="{B72249F7-0605-4909-8F5E-423B84ABE023}" type="sibTrans" cxnId="{81F607EC-CFAD-4734-AAD7-0B5963D31279}">
      <dgm:prSet/>
      <dgm:spPr/>
      <dgm:t>
        <a:bodyPr/>
        <a:lstStyle/>
        <a:p>
          <a:endParaRPr lang="en-US"/>
        </a:p>
      </dgm:t>
    </dgm:pt>
    <dgm:pt modelId="{D2230FBA-C6A7-41AA-9CF3-C51D3BF5F0EC}" type="pres">
      <dgm:prSet presAssocID="{6CF0FBFC-371B-4251-9D5F-70CDCAA86AC0}" presName="list" presStyleCnt="0">
        <dgm:presLayoutVars>
          <dgm:dir/>
          <dgm:animLvl val="lvl"/>
        </dgm:presLayoutVars>
      </dgm:prSet>
      <dgm:spPr/>
    </dgm:pt>
    <dgm:pt modelId="{78EDBE02-DDF3-4E5E-AF78-5A8D84537BF1}" type="pres">
      <dgm:prSet presAssocID="{DC7009DE-386B-4054-A44D-A980A41DAE3B}" presName="posSpace" presStyleCnt="0"/>
      <dgm:spPr/>
    </dgm:pt>
    <dgm:pt modelId="{6A5D0C06-F2B9-410C-A3A4-D53A201B7E51}" type="pres">
      <dgm:prSet presAssocID="{DC7009DE-386B-4054-A44D-A980A41DAE3B}" presName="vertFlow" presStyleCnt="0"/>
      <dgm:spPr/>
    </dgm:pt>
    <dgm:pt modelId="{85193FF4-DE1D-40AA-AB6F-984AF46FDBD0}" type="pres">
      <dgm:prSet presAssocID="{DC7009DE-386B-4054-A44D-A980A41DAE3B}" presName="topSpace" presStyleCnt="0"/>
      <dgm:spPr/>
    </dgm:pt>
    <dgm:pt modelId="{925668F7-CB72-4998-9A4D-4B4D00FB8D6B}" type="pres">
      <dgm:prSet presAssocID="{DC7009DE-386B-4054-A44D-A980A41DAE3B}" presName="firstComp" presStyleCnt="0"/>
      <dgm:spPr/>
    </dgm:pt>
    <dgm:pt modelId="{33886296-ED68-452D-9547-131E6FB3384F}" type="pres">
      <dgm:prSet presAssocID="{DC7009DE-386B-4054-A44D-A980A41DAE3B}" presName="firstChild" presStyleLbl="bgAccFollowNode1" presStyleIdx="0" presStyleCnt="8" custScaleX="107824" custScaleY="34883" custLinFactNeighborX="-13769" custLinFactNeighborY="25064"/>
      <dgm:spPr/>
    </dgm:pt>
    <dgm:pt modelId="{8C483886-BC8A-415A-BA94-43D809D724F9}" type="pres">
      <dgm:prSet presAssocID="{DC7009DE-386B-4054-A44D-A980A41DAE3B}" presName="firstChildTx" presStyleLbl="bgAccFollowNode1" presStyleIdx="0" presStyleCnt="8">
        <dgm:presLayoutVars>
          <dgm:bulletEnabled val="1"/>
        </dgm:presLayoutVars>
      </dgm:prSet>
      <dgm:spPr/>
    </dgm:pt>
    <dgm:pt modelId="{47CDBB39-38CD-4598-B9FA-AA3CBD933766}" type="pres">
      <dgm:prSet presAssocID="{B527416E-A9C1-4AF1-B3E3-300B97B2026E}" presName="comp" presStyleCnt="0"/>
      <dgm:spPr/>
    </dgm:pt>
    <dgm:pt modelId="{D6567E5A-902E-48EF-81D6-053661173C17}" type="pres">
      <dgm:prSet presAssocID="{B527416E-A9C1-4AF1-B3E3-300B97B2026E}" presName="child" presStyleLbl="bgAccFollowNode1" presStyleIdx="1" presStyleCnt="8" custScaleX="107824" custScaleY="34883" custLinFactNeighborX="-13781" custLinFactNeighborY="23986"/>
      <dgm:spPr/>
    </dgm:pt>
    <dgm:pt modelId="{E976E8D4-9CDB-47F7-92DF-CBED42AAB80C}" type="pres">
      <dgm:prSet presAssocID="{B527416E-A9C1-4AF1-B3E3-300B97B2026E}" presName="childTx" presStyleLbl="bgAccFollowNode1" presStyleIdx="1" presStyleCnt="8">
        <dgm:presLayoutVars>
          <dgm:bulletEnabled val="1"/>
        </dgm:presLayoutVars>
      </dgm:prSet>
      <dgm:spPr/>
    </dgm:pt>
    <dgm:pt modelId="{00A79C5E-D3B4-4526-ACA7-89007B8339B6}" type="pres">
      <dgm:prSet presAssocID="{82818A11-7638-4CF7-A617-41D95D616822}" presName="comp" presStyleCnt="0"/>
      <dgm:spPr/>
    </dgm:pt>
    <dgm:pt modelId="{A218FB1F-709F-447B-AC25-5651A157FCEC}" type="pres">
      <dgm:prSet presAssocID="{82818A11-7638-4CF7-A617-41D95D616822}" presName="child" presStyleLbl="bgAccFollowNode1" presStyleIdx="2" presStyleCnt="8" custScaleX="107824" custScaleY="34883" custLinFactNeighborX="-13781" custLinFactNeighborY="24474"/>
      <dgm:spPr/>
    </dgm:pt>
    <dgm:pt modelId="{8BB97BCD-ECA1-4EB7-8DE0-99D2E185C77E}" type="pres">
      <dgm:prSet presAssocID="{82818A11-7638-4CF7-A617-41D95D616822}" presName="childTx" presStyleLbl="bgAccFollowNode1" presStyleIdx="2" presStyleCnt="8">
        <dgm:presLayoutVars>
          <dgm:bulletEnabled val="1"/>
        </dgm:presLayoutVars>
      </dgm:prSet>
      <dgm:spPr/>
    </dgm:pt>
    <dgm:pt modelId="{3B12B3DB-5014-4AE7-B0E5-7EB30E33CF78}" type="pres">
      <dgm:prSet presAssocID="{0D54B712-5CEE-4AE0-B1CB-1178EED77D37}" presName="comp" presStyleCnt="0"/>
      <dgm:spPr/>
    </dgm:pt>
    <dgm:pt modelId="{2151C8DF-BAF2-4EDE-A644-856740F1FF12}" type="pres">
      <dgm:prSet presAssocID="{0D54B712-5CEE-4AE0-B1CB-1178EED77D37}" presName="child" presStyleLbl="bgAccFollowNode1" presStyleIdx="3" presStyleCnt="8" custScaleX="108010" custScaleY="32611" custLinFactNeighborX="-13829" custLinFactNeighborY="22483"/>
      <dgm:spPr/>
    </dgm:pt>
    <dgm:pt modelId="{3E0D9BDE-03A9-4BC5-868C-716BB3F49EDE}" type="pres">
      <dgm:prSet presAssocID="{0D54B712-5CEE-4AE0-B1CB-1178EED77D37}" presName="childTx" presStyleLbl="bgAccFollowNode1" presStyleIdx="3" presStyleCnt="8">
        <dgm:presLayoutVars>
          <dgm:bulletEnabled val="1"/>
        </dgm:presLayoutVars>
      </dgm:prSet>
      <dgm:spPr/>
    </dgm:pt>
    <dgm:pt modelId="{12832E9E-079D-43D8-9E7E-5165BF83C701}" type="pres">
      <dgm:prSet presAssocID="{DC7009DE-386B-4054-A44D-A980A41DAE3B}" presName="negSpace" presStyleCnt="0"/>
      <dgm:spPr/>
    </dgm:pt>
    <dgm:pt modelId="{817FD319-39CD-4F19-B16C-0E4909A27EEC}" type="pres">
      <dgm:prSet presAssocID="{DC7009DE-386B-4054-A44D-A980A41DAE3B}" presName="circle" presStyleLbl="node1" presStyleIdx="0" presStyleCnt="2" custScaleX="86940" custScaleY="86910" custLinFactNeighborX="-81841" custLinFactNeighborY="-4239"/>
      <dgm:spPr/>
    </dgm:pt>
    <dgm:pt modelId="{AEE2D067-B6CC-4341-9D9E-BF0ED38A065C}" type="pres">
      <dgm:prSet presAssocID="{A6C9ED58-3DFF-42D6-B2DC-2F351E93D35F}" presName="transSpace" presStyleCnt="0"/>
      <dgm:spPr/>
    </dgm:pt>
    <dgm:pt modelId="{77A4178A-6D25-415C-8E16-83107E1D3691}" type="pres">
      <dgm:prSet presAssocID="{BF68F273-9A5F-4E56-B48D-CAA3014CE5FF}" presName="posSpace" presStyleCnt="0"/>
      <dgm:spPr/>
    </dgm:pt>
    <dgm:pt modelId="{42155FBE-0F81-4F77-B410-9CC9A9D2486D}" type="pres">
      <dgm:prSet presAssocID="{BF68F273-9A5F-4E56-B48D-CAA3014CE5FF}" presName="vertFlow" presStyleCnt="0"/>
      <dgm:spPr/>
    </dgm:pt>
    <dgm:pt modelId="{57FFE89E-7EB3-4606-ACCD-205D690C7740}" type="pres">
      <dgm:prSet presAssocID="{BF68F273-9A5F-4E56-B48D-CAA3014CE5FF}" presName="topSpace" presStyleCnt="0"/>
      <dgm:spPr/>
    </dgm:pt>
    <dgm:pt modelId="{41EC5CDE-FF82-4387-A547-72BCBA4CE3DD}" type="pres">
      <dgm:prSet presAssocID="{BF68F273-9A5F-4E56-B48D-CAA3014CE5FF}" presName="firstComp" presStyleCnt="0"/>
      <dgm:spPr/>
    </dgm:pt>
    <dgm:pt modelId="{2EB5169E-E5F9-46F5-B0EB-5EABE34B38F7}" type="pres">
      <dgm:prSet presAssocID="{BF68F273-9A5F-4E56-B48D-CAA3014CE5FF}" presName="firstChild" presStyleLbl="bgAccFollowNode1" presStyleIdx="4" presStyleCnt="8" custScaleX="103350" custScaleY="34889" custLinFactNeighborX="-19991" custLinFactNeighborY="23151"/>
      <dgm:spPr/>
    </dgm:pt>
    <dgm:pt modelId="{05BF985F-D1CA-464A-B4A6-0DF44AC72986}" type="pres">
      <dgm:prSet presAssocID="{BF68F273-9A5F-4E56-B48D-CAA3014CE5FF}" presName="firstChildTx" presStyleLbl="bgAccFollowNode1" presStyleIdx="4" presStyleCnt="8">
        <dgm:presLayoutVars>
          <dgm:bulletEnabled val="1"/>
        </dgm:presLayoutVars>
      </dgm:prSet>
      <dgm:spPr/>
    </dgm:pt>
    <dgm:pt modelId="{CEFF73EE-10F1-46AA-A0BD-87B6199ECC5C}" type="pres">
      <dgm:prSet presAssocID="{DA85D103-0A21-41F7-89F3-2A449FFDFE31}" presName="comp" presStyleCnt="0"/>
      <dgm:spPr/>
    </dgm:pt>
    <dgm:pt modelId="{7267571A-2FC7-4FF9-8E89-5796E48FA205}" type="pres">
      <dgm:prSet presAssocID="{DA85D103-0A21-41F7-89F3-2A449FFDFE31}" presName="child" presStyleLbl="bgAccFollowNode1" presStyleIdx="5" presStyleCnt="8" custScaleX="103350" custScaleY="34889" custLinFactNeighborX="-20028" custLinFactNeighborY="23293"/>
      <dgm:spPr/>
    </dgm:pt>
    <dgm:pt modelId="{7AECE7FF-DE9C-4B0F-9407-96787A5B333F}" type="pres">
      <dgm:prSet presAssocID="{DA85D103-0A21-41F7-89F3-2A449FFDFE31}" presName="childTx" presStyleLbl="bgAccFollowNode1" presStyleIdx="5" presStyleCnt="8">
        <dgm:presLayoutVars>
          <dgm:bulletEnabled val="1"/>
        </dgm:presLayoutVars>
      </dgm:prSet>
      <dgm:spPr/>
    </dgm:pt>
    <dgm:pt modelId="{CBB18A23-73B4-4637-90D9-CF6EBF28E275}" type="pres">
      <dgm:prSet presAssocID="{EA56BB0D-A297-4D77-A3E3-874F9D481A24}" presName="comp" presStyleCnt="0"/>
      <dgm:spPr/>
    </dgm:pt>
    <dgm:pt modelId="{8F646649-34A1-4220-9C39-A9DC50159AA9}" type="pres">
      <dgm:prSet presAssocID="{EA56BB0D-A297-4D77-A3E3-874F9D481A24}" presName="child" presStyleLbl="bgAccFollowNode1" presStyleIdx="6" presStyleCnt="8" custScaleX="103350" custScaleY="34889" custLinFactNeighborX="-20028" custLinFactNeighborY="23293"/>
      <dgm:spPr/>
    </dgm:pt>
    <dgm:pt modelId="{80EEFD69-64F4-4CF1-ACA3-E9BCAB415542}" type="pres">
      <dgm:prSet presAssocID="{EA56BB0D-A297-4D77-A3E3-874F9D481A24}" presName="childTx" presStyleLbl="bgAccFollowNode1" presStyleIdx="6" presStyleCnt="8">
        <dgm:presLayoutVars>
          <dgm:bulletEnabled val="1"/>
        </dgm:presLayoutVars>
      </dgm:prSet>
      <dgm:spPr/>
    </dgm:pt>
    <dgm:pt modelId="{043025E6-3AC6-4A32-B175-BDD6EEFBE3E0}" type="pres">
      <dgm:prSet presAssocID="{E612195E-0901-4B34-82E1-1D211B2DE4E5}" presName="comp" presStyleCnt="0"/>
      <dgm:spPr/>
    </dgm:pt>
    <dgm:pt modelId="{61810649-40AB-470C-88F2-F42F4B71AD09}" type="pres">
      <dgm:prSet presAssocID="{E612195E-0901-4B34-82E1-1D211B2DE4E5}" presName="child" presStyleLbl="bgAccFollowNode1" presStyleIdx="7" presStyleCnt="8" custScaleX="103572" custScaleY="33471" custLinFactNeighborX="-19716" custLinFactNeighborY="19701"/>
      <dgm:spPr/>
    </dgm:pt>
    <dgm:pt modelId="{8FB34430-0E63-4A8A-95D7-4B160D98CE6A}" type="pres">
      <dgm:prSet presAssocID="{E612195E-0901-4B34-82E1-1D211B2DE4E5}" presName="childTx" presStyleLbl="bgAccFollowNode1" presStyleIdx="7" presStyleCnt="8">
        <dgm:presLayoutVars>
          <dgm:bulletEnabled val="1"/>
        </dgm:presLayoutVars>
      </dgm:prSet>
      <dgm:spPr/>
    </dgm:pt>
    <dgm:pt modelId="{93E15FFB-738D-4D07-9C9D-04CA81B4B1D6}" type="pres">
      <dgm:prSet presAssocID="{BF68F273-9A5F-4E56-B48D-CAA3014CE5FF}" presName="negSpace" presStyleCnt="0"/>
      <dgm:spPr/>
    </dgm:pt>
    <dgm:pt modelId="{E411BCED-84EA-474D-A416-A2C29B7C7738}" type="pres">
      <dgm:prSet presAssocID="{BF68F273-9A5F-4E56-B48D-CAA3014CE5FF}" presName="circle" presStyleLbl="node1" presStyleIdx="1" presStyleCnt="2" custScaleX="86948" custScaleY="86948" custLinFactNeighborX="-7790" custLinFactNeighborY="-3563"/>
      <dgm:spPr/>
    </dgm:pt>
  </dgm:ptLst>
  <dgm:cxnLst>
    <dgm:cxn modelId="{6816F110-6F24-416D-BBD1-6D563BE3E896}" type="presOf" srcId="{0D54B712-5CEE-4AE0-B1CB-1178EED77D37}" destId="{3E0D9BDE-03A9-4BC5-868C-716BB3F49EDE}" srcOrd="1" destOrd="0" presId="urn:microsoft.com/office/officeart/2005/8/layout/hList9"/>
    <dgm:cxn modelId="{8010F315-1B92-49BF-8342-D74CC4D20305}" type="presOf" srcId="{DA85D103-0A21-41F7-89F3-2A449FFDFE31}" destId="{7AECE7FF-DE9C-4B0F-9407-96787A5B333F}" srcOrd="1" destOrd="0" presId="urn:microsoft.com/office/officeart/2005/8/layout/hList9"/>
    <dgm:cxn modelId="{5765FD19-8D66-4752-BAE0-6C84247C0BC8}" type="presOf" srcId="{82818A11-7638-4CF7-A617-41D95D616822}" destId="{A218FB1F-709F-447B-AC25-5651A157FCEC}" srcOrd="0" destOrd="0" presId="urn:microsoft.com/office/officeart/2005/8/layout/hList9"/>
    <dgm:cxn modelId="{2A502E29-05A2-44ED-AF1F-C44ABE4ABD2F}" type="presOf" srcId="{0D54B712-5CEE-4AE0-B1CB-1178EED77D37}" destId="{2151C8DF-BAF2-4EDE-A644-856740F1FF12}" srcOrd="0" destOrd="0" presId="urn:microsoft.com/office/officeart/2005/8/layout/hList9"/>
    <dgm:cxn modelId="{FCC3E52F-0B69-45A2-909D-253C724CC155}" srcId="{6CF0FBFC-371B-4251-9D5F-70CDCAA86AC0}" destId="{DC7009DE-386B-4054-A44D-A980A41DAE3B}" srcOrd="0" destOrd="0" parTransId="{EFD629C4-8088-4053-828A-E28DB91CC615}" sibTransId="{A6C9ED58-3DFF-42D6-B2DC-2F351E93D35F}"/>
    <dgm:cxn modelId="{281C1935-90B9-4F6F-A340-A868CD12EE88}" type="presOf" srcId="{B527416E-A9C1-4AF1-B3E3-300B97B2026E}" destId="{E976E8D4-9CDB-47F7-92DF-CBED42AAB80C}" srcOrd="1" destOrd="0" presId="urn:microsoft.com/office/officeart/2005/8/layout/hList9"/>
    <dgm:cxn modelId="{30CE1939-9E91-4A48-818D-B46F04DBDE37}" type="presOf" srcId="{EA56BB0D-A297-4D77-A3E3-874F9D481A24}" destId="{8F646649-34A1-4220-9C39-A9DC50159AA9}" srcOrd="0" destOrd="0" presId="urn:microsoft.com/office/officeart/2005/8/layout/hList9"/>
    <dgm:cxn modelId="{BE30BF39-0819-46C7-9512-CAECE4D2D522}" srcId="{6CF0FBFC-371B-4251-9D5F-70CDCAA86AC0}" destId="{BF68F273-9A5F-4E56-B48D-CAA3014CE5FF}" srcOrd="1" destOrd="0" parTransId="{C4C4E2F5-7371-4B32-BAB1-B474BBFFAD1F}" sibTransId="{1E1196B0-7314-4C5C-8ED7-43D3643F3034}"/>
    <dgm:cxn modelId="{4ACA3A63-3983-42AC-9138-C391CEDA98AD}" srcId="{BF68F273-9A5F-4E56-B48D-CAA3014CE5FF}" destId="{DA85D103-0A21-41F7-89F3-2A449FFDFE31}" srcOrd="1" destOrd="0" parTransId="{E494A160-EAF0-40B1-81E9-F34167FD7DF2}" sibTransId="{2EAE14B7-3405-4272-9AE5-770EA24585CD}"/>
    <dgm:cxn modelId="{16C62D66-2D93-46A2-AC45-C2826AC2D4FB}" srcId="{DC7009DE-386B-4054-A44D-A980A41DAE3B}" destId="{0D54B712-5CEE-4AE0-B1CB-1178EED77D37}" srcOrd="3" destOrd="0" parTransId="{C1378018-5D21-44B3-9001-D9EB8F1DF840}" sibTransId="{350E5EF3-3D6A-45A9-804C-E2B54617EE82}"/>
    <dgm:cxn modelId="{7F0B2647-0C7F-43E1-B65F-A81013CDD77E}" srcId="{BF68F273-9A5F-4E56-B48D-CAA3014CE5FF}" destId="{7F82D5AD-69C3-4290-BEF0-4878EF0E9FDB}" srcOrd="0" destOrd="0" parTransId="{6A9D2BAA-38CF-4D46-9CB3-7E73CE3C64E2}" sibTransId="{68A15C36-BB30-46B5-9CF8-5745383119DF}"/>
    <dgm:cxn modelId="{B0F0E64B-7F9D-4618-9397-15B4D35B6B9A}" srcId="{DC7009DE-386B-4054-A44D-A980A41DAE3B}" destId="{B527416E-A9C1-4AF1-B3E3-300B97B2026E}" srcOrd="1" destOrd="0" parTransId="{4659A61C-6903-468D-97D5-FECCDCA64E7F}" sibTransId="{18D17B72-A12D-423E-93D0-AEB5D71ABD97}"/>
    <dgm:cxn modelId="{0E2C056D-413F-4B60-A3EF-0BAB73666DBC}" type="presOf" srcId="{56E2245C-4A31-4640-A660-843CD6F45E22}" destId="{33886296-ED68-452D-9547-131E6FB3384F}" srcOrd="0" destOrd="0" presId="urn:microsoft.com/office/officeart/2005/8/layout/hList9"/>
    <dgm:cxn modelId="{64AF364F-55DA-4619-8B6D-9EF0DDA41DFD}" srcId="{BF68F273-9A5F-4E56-B48D-CAA3014CE5FF}" destId="{EA56BB0D-A297-4D77-A3E3-874F9D481A24}" srcOrd="2" destOrd="0" parTransId="{927D0452-F5C9-4ACE-B734-416FFA5DB5AB}" sibTransId="{62020DA3-775F-497D-AE5A-2B7DCDA761E7}"/>
    <dgm:cxn modelId="{C3AB3A76-DC21-4132-B76E-DA3C59BCFC24}" srcId="{DC7009DE-386B-4054-A44D-A980A41DAE3B}" destId="{56E2245C-4A31-4640-A660-843CD6F45E22}" srcOrd="0" destOrd="0" parTransId="{0C5DD00A-4D32-48D2-9200-2A1D02F260F1}" sibTransId="{83125EAE-4816-4582-BC90-FAFC4ABFB479}"/>
    <dgm:cxn modelId="{ECC96A7A-F80A-42AC-B3C6-C7D58D97E75F}" srcId="{DC7009DE-386B-4054-A44D-A980A41DAE3B}" destId="{82818A11-7638-4CF7-A617-41D95D616822}" srcOrd="2" destOrd="0" parTransId="{56D09754-2D62-4718-8544-92035E2A795F}" sibTransId="{25F57E03-A8CE-41DE-8068-A13BE7EAE3E5}"/>
    <dgm:cxn modelId="{E2A08B92-C79C-4C27-AF20-073B01866B7A}" type="presOf" srcId="{DA85D103-0A21-41F7-89F3-2A449FFDFE31}" destId="{7267571A-2FC7-4FF9-8E89-5796E48FA205}" srcOrd="0" destOrd="0" presId="urn:microsoft.com/office/officeart/2005/8/layout/hList9"/>
    <dgm:cxn modelId="{D62F8F92-D438-4251-86CC-FC5A2065A9BE}" type="presOf" srcId="{7F82D5AD-69C3-4290-BEF0-4878EF0E9FDB}" destId="{2EB5169E-E5F9-46F5-B0EB-5EABE34B38F7}" srcOrd="0" destOrd="0" presId="urn:microsoft.com/office/officeart/2005/8/layout/hList9"/>
    <dgm:cxn modelId="{845098AE-1D81-477A-BF11-E1BF4CC61EAF}" type="presOf" srcId="{BF68F273-9A5F-4E56-B48D-CAA3014CE5FF}" destId="{E411BCED-84EA-474D-A416-A2C29B7C7738}" srcOrd="0" destOrd="0" presId="urn:microsoft.com/office/officeart/2005/8/layout/hList9"/>
    <dgm:cxn modelId="{A3DC0FB5-2EAD-44EE-8CFD-C356CAFFE56F}" type="presOf" srcId="{56E2245C-4A31-4640-A660-843CD6F45E22}" destId="{8C483886-BC8A-415A-BA94-43D809D724F9}" srcOrd="1" destOrd="0" presId="urn:microsoft.com/office/officeart/2005/8/layout/hList9"/>
    <dgm:cxn modelId="{08D953C2-1F80-4737-B817-F670F276B626}" type="presOf" srcId="{7F82D5AD-69C3-4290-BEF0-4878EF0E9FDB}" destId="{05BF985F-D1CA-464A-B4A6-0DF44AC72986}" srcOrd="1" destOrd="0" presId="urn:microsoft.com/office/officeart/2005/8/layout/hList9"/>
    <dgm:cxn modelId="{334793CB-D31D-41E6-85AE-83005319A841}" type="presOf" srcId="{B527416E-A9C1-4AF1-B3E3-300B97B2026E}" destId="{D6567E5A-902E-48EF-81D6-053661173C17}" srcOrd="0" destOrd="0" presId="urn:microsoft.com/office/officeart/2005/8/layout/hList9"/>
    <dgm:cxn modelId="{A72008CD-FB11-4397-B4C3-55C01442B4EE}" type="presOf" srcId="{E612195E-0901-4B34-82E1-1D211B2DE4E5}" destId="{8FB34430-0E63-4A8A-95D7-4B160D98CE6A}" srcOrd="1" destOrd="0" presId="urn:microsoft.com/office/officeart/2005/8/layout/hList9"/>
    <dgm:cxn modelId="{FC1336D2-05CA-41DB-81C7-5B685EBEF279}" type="presOf" srcId="{E612195E-0901-4B34-82E1-1D211B2DE4E5}" destId="{61810649-40AB-470C-88F2-F42F4B71AD09}" srcOrd="0" destOrd="0" presId="urn:microsoft.com/office/officeart/2005/8/layout/hList9"/>
    <dgm:cxn modelId="{0F97EDD5-64B2-4335-9E7F-ABF4BE6718AE}" type="presOf" srcId="{DC7009DE-386B-4054-A44D-A980A41DAE3B}" destId="{817FD319-39CD-4F19-B16C-0E4909A27EEC}" srcOrd="0" destOrd="0" presId="urn:microsoft.com/office/officeart/2005/8/layout/hList9"/>
    <dgm:cxn modelId="{6C4F38D9-775F-4971-9785-A6EB9B21EF85}" type="presOf" srcId="{82818A11-7638-4CF7-A617-41D95D616822}" destId="{8BB97BCD-ECA1-4EB7-8DE0-99D2E185C77E}" srcOrd="1" destOrd="0" presId="urn:microsoft.com/office/officeart/2005/8/layout/hList9"/>
    <dgm:cxn modelId="{81F607EC-CFAD-4734-AAD7-0B5963D31279}" srcId="{BF68F273-9A5F-4E56-B48D-CAA3014CE5FF}" destId="{E612195E-0901-4B34-82E1-1D211B2DE4E5}" srcOrd="3" destOrd="0" parTransId="{FBD2D273-589E-4E0F-9554-DCD736C71030}" sibTransId="{B72249F7-0605-4909-8F5E-423B84ABE023}"/>
    <dgm:cxn modelId="{87C92BF1-86A6-4A26-B65C-F7B862E82BE4}" type="presOf" srcId="{EA56BB0D-A297-4D77-A3E3-874F9D481A24}" destId="{80EEFD69-64F4-4CF1-ACA3-E9BCAB415542}" srcOrd="1" destOrd="0" presId="urn:microsoft.com/office/officeart/2005/8/layout/hList9"/>
    <dgm:cxn modelId="{C4B8A1FA-6538-41D6-8365-7F045ABC3BF2}" type="presOf" srcId="{6CF0FBFC-371B-4251-9D5F-70CDCAA86AC0}" destId="{D2230FBA-C6A7-41AA-9CF3-C51D3BF5F0EC}" srcOrd="0" destOrd="0" presId="urn:microsoft.com/office/officeart/2005/8/layout/hList9"/>
    <dgm:cxn modelId="{4C1807E5-98C3-4697-9C5C-FD2F0014A49B}" type="presParOf" srcId="{D2230FBA-C6A7-41AA-9CF3-C51D3BF5F0EC}" destId="{78EDBE02-DDF3-4E5E-AF78-5A8D84537BF1}" srcOrd="0" destOrd="0" presId="urn:microsoft.com/office/officeart/2005/8/layout/hList9"/>
    <dgm:cxn modelId="{C57DEDFE-1AE7-4D75-88B9-ACAD5948E172}" type="presParOf" srcId="{D2230FBA-C6A7-41AA-9CF3-C51D3BF5F0EC}" destId="{6A5D0C06-F2B9-410C-A3A4-D53A201B7E51}" srcOrd="1" destOrd="0" presId="urn:microsoft.com/office/officeart/2005/8/layout/hList9"/>
    <dgm:cxn modelId="{31FFD249-8715-4F3B-A98C-D91D5339828E}" type="presParOf" srcId="{6A5D0C06-F2B9-410C-A3A4-D53A201B7E51}" destId="{85193FF4-DE1D-40AA-AB6F-984AF46FDBD0}" srcOrd="0" destOrd="0" presId="urn:microsoft.com/office/officeart/2005/8/layout/hList9"/>
    <dgm:cxn modelId="{41F43348-7D2A-486F-BA96-52740C1B4F6E}" type="presParOf" srcId="{6A5D0C06-F2B9-410C-A3A4-D53A201B7E51}" destId="{925668F7-CB72-4998-9A4D-4B4D00FB8D6B}" srcOrd="1" destOrd="0" presId="urn:microsoft.com/office/officeart/2005/8/layout/hList9"/>
    <dgm:cxn modelId="{C5305488-2899-4ED7-B199-03AD016FD4AA}" type="presParOf" srcId="{925668F7-CB72-4998-9A4D-4B4D00FB8D6B}" destId="{33886296-ED68-452D-9547-131E6FB3384F}" srcOrd="0" destOrd="0" presId="urn:microsoft.com/office/officeart/2005/8/layout/hList9"/>
    <dgm:cxn modelId="{ACD1418B-20FE-4CE0-BFF7-8BF7FE382759}" type="presParOf" srcId="{925668F7-CB72-4998-9A4D-4B4D00FB8D6B}" destId="{8C483886-BC8A-415A-BA94-43D809D724F9}" srcOrd="1" destOrd="0" presId="urn:microsoft.com/office/officeart/2005/8/layout/hList9"/>
    <dgm:cxn modelId="{0AF2AB5E-BA81-4526-A53D-392C2C481FF3}" type="presParOf" srcId="{6A5D0C06-F2B9-410C-A3A4-D53A201B7E51}" destId="{47CDBB39-38CD-4598-B9FA-AA3CBD933766}" srcOrd="2" destOrd="0" presId="urn:microsoft.com/office/officeart/2005/8/layout/hList9"/>
    <dgm:cxn modelId="{1EBEB1A9-FEE0-413C-9F43-749B821E43C1}" type="presParOf" srcId="{47CDBB39-38CD-4598-B9FA-AA3CBD933766}" destId="{D6567E5A-902E-48EF-81D6-053661173C17}" srcOrd="0" destOrd="0" presId="urn:microsoft.com/office/officeart/2005/8/layout/hList9"/>
    <dgm:cxn modelId="{FF656D38-241B-4511-8241-79C6FB818653}" type="presParOf" srcId="{47CDBB39-38CD-4598-B9FA-AA3CBD933766}" destId="{E976E8D4-9CDB-47F7-92DF-CBED42AAB80C}" srcOrd="1" destOrd="0" presId="urn:microsoft.com/office/officeart/2005/8/layout/hList9"/>
    <dgm:cxn modelId="{EEA8A8C2-F2B3-4977-8D99-C0A51834DA9C}" type="presParOf" srcId="{6A5D0C06-F2B9-410C-A3A4-D53A201B7E51}" destId="{00A79C5E-D3B4-4526-ACA7-89007B8339B6}" srcOrd="3" destOrd="0" presId="urn:microsoft.com/office/officeart/2005/8/layout/hList9"/>
    <dgm:cxn modelId="{0C255F12-14F9-4A47-B5E9-6E76F475F440}" type="presParOf" srcId="{00A79C5E-D3B4-4526-ACA7-89007B8339B6}" destId="{A218FB1F-709F-447B-AC25-5651A157FCEC}" srcOrd="0" destOrd="0" presId="urn:microsoft.com/office/officeart/2005/8/layout/hList9"/>
    <dgm:cxn modelId="{A44F5158-8C1F-4DBC-B3E4-8DD4CC125D1F}" type="presParOf" srcId="{00A79C5E-D3B4-4526-ACA7-89007B8339B6}" destId="{8BB97BCD-ECA1-4EB7-8DE0-99D2E185C77E}" srcOrd="1" destOrd="0" presId="urn:microsoft.com/office/officeart/2005/8/layout/hList9"/>
    <dgm:cxn modelId="{7DA89A7E-485C-472E-A1AC-A29660E5DE53}" type="presParOf" srcId="{6A5D0C06-F2B9-410C-A3A4-D53A201B7E51}" destId="{3B12B3DB-5014-4AE7-B0E5-7EB30E33CF78}" srcOrd="4" destOrd="0" presId="urn:microsoft.com/office/officeart/2005/8/layout/hList9"/>
    <dgm:cxn modelId="{DC75CF2B-34A7-420F-B742-C3A7DEF78C53}" type="presParOf" srcId="{3B12B3DB-5014-4AE7-B0E5-7EB30E33CF78}" destId="{2151C8DF-BAF2-4EDE-A644-856740F1FF12}" srcOrd="0" destOrd="0" presId="urn:microsoft.com/office/officeart/2005/8/layout/hList9"/>
    <dgm:cxn modelId="{08E0241A-814E-423D-B080-737DFD0AC509}" type="presParOf" srcId="{3B12B3DB-5014-4AE7-B0E5-7EB30E33CF78}" destId="{3E0D9BDE-03A9-4BC5-868C-716BB3F49EDE}" srcOrd="1" destOrd="0" presId="urn:microsoft.com/office/officeart/2005/8/layout/hList9"/>
    <dgm:cxn modelId="{AE908A9E-59AF-4556-9D12-EBE9FD27927D}" type="presParOf" srcId="{D2230FBA-C6A7-41AA-9CF3-C51D3BF5F0EC}" destId="{12832E9E-079D-43D8-9E7E-5165BF83C701}" srcOrd="2" destOrd="0" presId="urn:microsoft.com/office/officeart/2005/8/layout/hList9"/>
    <dgm:cxn modelId="{61C23D55-1E8E-4BE4-B516-4F1B48DB6BC1}" type="presParOf" srcId="{D2230FBA-C6A7-41AA-9CF3-C51D3BF5F0EC}" destId="{817FD319-39CD-4F19-B16C-0E4909A27EEC}" srcOrd="3" destOrd="0" presId="urn:microsoft.com/office/officeart/2005/8/layout/hList9"/>
    <dgm:cxn modelId="{4349E5D4-E3B4-4415-973B-78744F9D42EB}" type="presParOf" srcId="{D2230FBA-C6A7-41AA-9CF3-C51D3BF5F0EC}" destId="{AEE2D067-B6CC-4341-9D9E-BF0ED38A065C}" srcOrd="4" destOrd="0" presId="urn:microsoft.com/office/officeart/2005/8/layout/hList9"/>
    <dgm:cxn modelId="{120D37E8-EE44-4A7A-8C5B-23D25135D14B}" type="presParOf" srcId="{D2230FBA-C6A7-41AA-9CF3-C51D3BF5F0EC}" destId="{77A4178A-6D25-415C-8E16-83107E1D3691}" srcOrd="5" destOrd="0" presId="urn:microsoft.com/office/officeart/2005/8/layout/hList9"/>
    <dgm:cxn modelId="{95BA9EDD-BAD6-44D9-9076-70DFE6693430}" type="presParOf" srcId="{D2230FBA-C6A7-41AA-9CF3-C51D3BF5F0EC}" destId="{42155FBE-0F81-4F77-B410-9CC9A9D2486D}" srcOrd="6" destOrd="0" presId="urn:microsoft.com/office/officeart/2005/8/layout/hList9"/>
    <dgm:cxn modelId="{0700336E-E635-458A-BADA-90CB9159B0F9}" type="presParOf" srcId="{42155FBE-0F81-4F77-B410-9CC9A9D2486D}" destId="{57FFE89E-7EB3-4606-ACCD-205D690C7740}" srcOrd="0" destOrd="0" presId="urn:microsoft.com/office/officeart/2005/8/layout/hList9"/>
    <dgm:cxn modelId="{FCFE1787-7454-496B-884E-22F419E098EC}" type="presParOf" srcId="{42155FBE-0F81-4F77-B410-9CC9A9D2486D}" destId="{41EC5CDE-FF82-4387-A547-72BCBA4CE3DD}" srcOrd="1" destOrd="0" presId="urn:microsoft.com/office/officeart/2005/8/layout/hList9"/>
    <dgm:cxn modelId="{63642D10-9DB6-49A2-9FED-0AF4716A4F69}" type="presParOf" srcId="{41EC5CDE-FF82-4387-A547-72BCBA4CE3DD}" destId="{2EB5169E-E5F9-46F5-B0EB-5EABE34B38F7}" srcOrd="0" destOrd="0" presId="urn:microsoft.com/office/officeart/2005/8/layout/hList9"/>
    <dgm:cxn modelId="{55AB86A9-2E2D-46F7-B558-8E94DE903BB1}" type="presParOf" srcId="{41EC5CDE-FF82-4387-A547-72BCBA4CE3DD}" destId="{05BF985F-D1CA-464A-B4A6-0DF44AC72986}" srcOrd="1" destOrd="0" presId="urn:microsoft.com/office/officeart/2005/8/layout/hList9"/>
    <dgm:cxn modelId="{8BA4DCA9-57C5-42C1-9017-CD1422C8DD45}" type="presParOf" srcId="{42155FBE-0F81-4F77-B410-9CC9A9D2486D}" destId="{CEFF73EE-10F1-46AA-A0BD-87B6199ECC5C}" srcOrd="2" destOrd="0" presId="urn:microsoft.com/office/officeart/2005/8/layout/hList9"/>
    <dgm:cxn modelId="{0864F070-B42A-40EB-BD8B-CACE4CF8CB66}" type="presParOf" srcId="{CEFF73EE-10F1-46AA-A0BD-87B6199ECC5C}" destId="{7267571A-2FC7-4FF9-8E89-5796E48FA205}" srcOrd="0" destOrd="0" presId="urn:microsoft.com/office/officeart/2005/8/layout/hList9"/>
    <dgm:cxn modelId="{D497880A-DCCB-4997-A646-14A70E9059D0}" type="presParOf" srcId="{CEFF73EE-10F1-46AA-A0BD-87B6199ECC5C}" destId="{7AECE7FF-DE9C-4B0F-9407-96787A5B333F}" srcOrd="1" destOrd="0" presId="urn:microsoft.com/office/officeart/2005/8/layout/hList9"/>
    <dgm:cxn modelId="{DB5295B4-8783-4BBB-8241-3A63E1701FC2}" type="presParOf" srcId="{42155FBE-0F81-4F77-B410-9CC9A9D2486D}" destId="{CBB18A23-73B4-4637-90D9-CF6EBF28E275}" srcOrd="3" destOrd="0" presId="urn:microsoft.com/office/officeart/2005/8/layout/hList9"/>
    <dgm:cxn modelId="{90687E7A-272B-46CC-8CE8-7E53AF577173}" type="presParOf" srcId="{CBB18A23-73B4-4637-90D9-CF6EBF28E275}" destId="{8F646649-34A1-4220-9C39-A9DC50159AA9}" srcOrd="0" destOrd="0" presId="urn:microsoft.com/office/officeart/2005/8/layout/hList9"/>
    <dgm:cxn modelId="{BA1309E8-190F-48F2-BBF9-3249CFA58452}" type="presParOf" srcId="{CBB18A23-73B4-4637-90D9-CF6EBF28E275}" destId="{80EEFD69-64F4-4CF1-ACA3-E9BCAB415542}" srcOrd="1" destOrd="0" presId="urn:microsoft.com/office/officeart/2005/8/layout/hList9"/>
    <dgm:cxn modelId="{C404FE1A-2A20-4207-860F-FBC2F4EFCEE6}" type="presParOf" srcId="{42155FBE-0F81-4F77-B410-9CC9A9D2486D}" destId="{043025E6-3AC6-4A32-B175-BDD6EEFBE3E0}" srcOrd="4" destOrd="0" presId="urn:microsoft.com/office/officeart/2005/8/layout/hList9"/>
    <dgm:cxn modelId="{F7D5772C-470D-4D69-916F-8FF30E3EB21F}" type="presParOf" srcId="{043025E6-3AC6-4A32-B175-BDD6EEFBE3E0}" destId="{61810649-40AB-470C-88F2-F42F4B71AD09}" srcOrd="0" destOrd="0" presId="urn:microsoft.com/office/officeart/2005/8/layout/hList9"/>
    <dgm:cxn modelId="{9E1E3F8B-2D3F-4F81-839F-6B170DC675BE}" type="presParOf" srcId="{043025E6-3AC6-4A32-B175-BDD6EEFBE3E0}" destId="{8FB34430-0E63-4A8A-95D7-4B160D98CE6A}" srcOrd="1" destOrd="0" presId="urn:microsoft.com/office/officeart/2005/8/layout/hList9"/>
    <dgm:cxn modelId="{CCE31771-2EF6-437D-9380-6ACB7A288AB2}" type="presParOf" srcId="{D2230FBA-C6A7-41AA-9CF3-C51D3BF5F0EC}" destId="{93E15FFB-738D-4D07-9C9D-04CA81B4B1D6}" srcOrd="7" destOrd="0" presId="urn:microsoft.com/office/officeart/2005/8/layout/hList9"/>
    <dgm:cxn modelId="{69E4A15B-8C9F-4B5B-A680-ED08B436BF6E}" type="presParOf" srcId="{D2230FBA-C6A7-41AA-9CF3-C51D3BF5F0EC}" destId="{E411BCED-84EA-474D-A416-A2C29B7C773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DADD-1F30-4160-9626-701F4FEE344F}">
      <dsp:nvSpPr>
        <dsp:cNvPr id="0" name=""/>
        <dsp:cNvSpPr/>
      </dsp:nvSpPr>
      <dsp:spPr>
        <a:xfrm>
          <a:off x="1489003" y="397813"/>
          <a:ext cx="3549148" cy="354914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Safety Regulations</a:t>
          </a:r>
        </a:p>
      </dsp:txBody>
      <dsp:txXfrm>
        <a:off x="3418641" y="1052716"/>
        <a:ext cx="1204175" cy="1183049"/>
      </dsp:txXfrm>
    </dsp:sp>
    <dsp:sp modelId="{CF3F9CAD-D099-49F0-8B61-10252D1C4B75}">
      <dsp:nvSpPr>
        <dsp:cNvPr id="0" name=""/>
        <dsp:cNvSpPr/>
      </dsp:nvSpPr>
      <dsp:spPr>
        <a:xfrm>
          <a:off x="1481807" y="390828"/>
          <a:ext cx="3549148" cy="354914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Mutual Competition</a:t>
          </a:r>
        </a:p>
      </dsp:txBody>
      <dsp:txXfrm>
        <a:off x="2453597" y="2630172"/>
        <a:ext cx="1605567" cy="1098546"/>
      </dsp:txXfrm>
    </dsp:sp>
    <dsp:sp modelId="{9F9DD8FA-1DAA-4634-8574-F9799D12C3B5}">
      <dsp:nvSpPr>
        <dsp:cNvPr id="0" name=""/>
        <dsp:cNvSpPr/>
      </dsp:nvSpPr>
      <dsp:spPr>
        <a:xfrm>
          <a:off x="1489437" y="408006"/>
          <a:ext cx="3549148" cy="354914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Clearance Distances</a:t>
          </a:r>
        </a:p>
      </dsp:txBody>
      <dsp:txXfrm>
        <a:off x="1869703" y="1105160"/>
        <a:ext cx="1204175" cy="1183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956FE-2E57-42B8-9517-7333D9C1F029}">
      <dsp:nvSpPr>
        <dsp:cNvPr id="0" name=""/>
        <dsp:cNvSpPr/>
      </dsp:nvSpPr>
      <dsp:spPr>
        <a:xfrm>
          <a:off x="1691594" y="498589"/>
          <a:ext cx="3321405" cy="332140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A5849-8D77-4654-8091-D4CC1D2CF2ED}">
      <dsp:nvSpPr>
        <dsp:cNvPr id="0" name=""/>
        <dsp:cNvSpPr/>
      </dsp:nvSpPr>
      <dsp:spPr>
        <a:xfrm>
          <a:off x="1691594" y="498589"/>
          <a:ext cx="3321405" cy="332140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D7FF8-9D2C-4045-8371-2E1FF9847221}">
      <dsp:nvSpPr>
        <dsp:cNvPr id="0" name=""/>
        <dsp:cNvSpPr/>
      </dsp:nvSpPr>
      <dsp:spPr>
        <a:xfrm>
          <a:off x="1691594" y="498589"/>
          <a:ext cx="3321405" cy="332140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EDD8C-0DB0-4CEF-837C-0B8FBDA8B099}">
      <dsp:nvSpPr>
        <dsp:cNvPr id="0" name=""/>
        <dsp:cNvSpPr/>
      </dsp:nvSpPr>
      <dsp:spPr>
        <a:xfrm>
          <a:off x="1691594" y="498589"/>
          <a:ext cx="3321405" cy="332140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4829A-C01A-4F8C-B5CA-6647DB0CBF36}">
      <dsp:nvSpPr>
        <dsp:cNvPr id="0" name=""/>
        <dsp:cNvSpPr/>
      </dsp:nvSpPr>
      <dsp:spPr>
        <a:xfrm>
          <a:off x="2429708" y="1308054"/>
          <a:ext cx="1845176" cy="1702475"/>
        </a:xfrm>
        <a:prstGeom prst="ellipse">
          <a:avLst/>
        </a:prstGeom>
        <a:gradFill flip="none" rotWithShape="0">
          <a:gsLst>
            <a:gs pos="0">
              <a:srgbClr val="00E572"/>
            </a:gs>
            <a:gs pos="50000">
              <a:srgbClr val="00B6A3"/>
            </a:gs>
            <a:gs pos="100000">
              <a:srgbClr val="018CCD"/>
            </a:gs>
          </a:gsLst>
          <a:lin ang="18900000" scaled="1"/>
          <a:tileRect/>
        </a:gra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MRoman10-Regular"/>
            </a:rPr>
            <a:t>Contributions</a:t>
          </a:r>
          <a:endParaRPr lang="en-US" sz="1500" b="1" kern="1200" dirty="0">
            <a:latin typeface="LMRoman10-Regular"/>
          </a:endParaRPr>
        </a:p>
      </dsp:txBody>
      <dsp:txXfrm>
        <a:off x="2699928" y="1557376"/>
        <a:ext cx="1304736" cy="1203831"/>
      </dsp:txXfrm>
    </dsp:sp>
    <dsp:sp modelId="{69A46F2C-4107-41C1-912A-C80DC654513B}">
      <dsp:nvSpPr>
        <dsp:cNvPr id="0" name=""/>
        <dsp:cNvSpPr/>
      </dsp:nvSpPr>
      <dsp:spPr>
        <a:xfrm>
          <a:off x="2817206" y="2025"/>
          <a:ext cx="1070181" cy="107018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>
        <a:off x="2973930" y="158749"/>
        <a:ext cx="756733" cy="756733"/>
      </dsp:txXfrm>
    </dsp:sp>
    <dsp:sp modelId="{8B43AC18-B188-4276-AB94-A587BF200F25}">
      <dsp:nvSpPr>
        <dsp:cNvPr id="0" name=""/>
        <dsp:cNvSpPr/>
      </dsp:nvSpPr>
      <dsp:spPr>
        <a:xfrm>
          <a:off x="4439382" y="1624201"/>
          <a:ext cx="1070181" cy="107018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4596106" y="1780925"/>
        <a:ext cx="756733" cy="756733"/>
      </dsp:txXfrm>
    </dsp:sp>
    <dsp:sp modelId="{412CC003-74DD-4D82-85F9-B92596C01103}">
      <dsp:nvSpPr>
        <dsp:cNvPr id="0" name=""/>
        <dsp:cNvSpPr/>
      </dsp:nvSpPr>
      <dsp:spPr>
        <a:xfrm>
          <a:off x="2817206" y="3246378"/>
          <a:ext cx="1070181" cy="107018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</a:t>
          </a:r>
        </a:p>
      </dsp:txBody>
      <dsp:txXfrm>
        <a:off x="2973930" y="3403102"/>
        <a:ext cx="756733" cy="756733"/>
      </dsp:txXfrm>
    </dsp:sp>
    <dsp:sp modelId="{F7B0AB4A-C8C6-48F1-9E17-826A716BD440}">
      <dsp:nvSpPr>
        <dsp:cNvPr id="0" name=""/>
        <dsp:cNvSpPr/>
      </dsp:nvSpPr>
      <dsp:spPr>
        <a:xfrm>
          <a:off x="1195029" y="1637290"/>
          <a:ext cx="1070181" cy="1044004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</a:t>
          </a:r>
        </a:p>
      </dsp:txBody>
      <dsp:txXfrm>
        <a:off x="1351753" y="1790181"/>
        <a:ext cx="756733" cy="738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B8D3-96DB-4A91-B129-DED4EB309C43}">
      <dsp:nvSpPr>
        <dsp:cNvPr id="0" name=""/>
        <dsp:cNvSpPr/>
      </dsp:nvSpPr>
      <dsp:spPr>
        <a:xfrm>
          <a:off x="0" y="282143"/>
          <a:ext cx="6497773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299" tIns="395732" rIns="50429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Modify objective function (</a:t>
          </a:r>
          <a:r>
            <a:rPr lang="en-US" sz="2400" b="1" kern="1200" dirty="0"/>
            <a:t>minmax</a:t>
          </a:r>
          <a:r>
            <a:rPr lang="en-US" sz="2400" kern="1200" dirty="0"/>
            <a:t>).</a:t>
          </a:r>
        </a:p>
      </dsp:txBody>
      <dsp:txXfrm>
        <a:off x="0" y="282143"/>
        <a:ext cx="6497773" cy="882787"/>
      </dsp:txXfrm>
    </dsp:sp>
    <dsp:sp modelId="{14C3EDA5-ADD6-41D9-824F-9A9043A43CE8}">
      <dsp:nvSpPr>
        <dsp:cNvPr id="0" name=""/>
        <dsp:cNvSpPr/>
      </dsp:nvSpPr>
      <dsp:spPr>
        <a:xfrm>
          <a:off x="324888" y="1703"/>
          <a:ext cx="515856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20" tIns="0" rIns="17192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Change Objective</a:t>
          </a:r>
        </a:p>
      </dsp:txBody>
      <dsp:txXfrm>
        <a:off x="352268" y="29083"/>
        <a:ext cx="5103808" cy="506120"/>
      </dsp:txXfrm>
    </dsp:sp>
    <dsp:sp modelId="{DC548295-E33C-4447-80A0-E94BBFA3F977}">
      <dsp:nvSpPr>
        <dsp:cNvPr id="0" name=""/>
        <dsp:cNvSpPr/>
      </dsp:nvSpPr>
      <dsp:spPr>
        <a:xfrm>
          <a:off x="0" y="1547971"/>
          <a:ext cx="6497773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299" tIns="395732" rIns="50429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Any relocation </a:t>
          </a:r>
          <a:r>
            <a:rPr lang="en-US" sz="2400" kern="1200" dirty="0"/>
            <a:t>of a facility can be an </a:t>
          </a:r>
          <a:r>
            <a:rPr lang="en-US" sz="2400" b="1" kern="1200" dirty="0"/>
            <a:t>improvement</a:t>
          </a:r>
          <a:r>
            <a:rPr lang="en-US" sz="2400" kern="1200" dirty="0"/>
            <a:t> (move </a:t>
          </a:r>
          <a:r>
            <a:rPr lang="en-US" sz="2400" u="sng" kern="1200" dirty="0"/>
            <a:t>closer</a:t>
          </a:r>
          <a:r>
            <a:rPr lang="en-US" sz="2400" kern="1200" dirty="0"/>
            <a:t> to clients).</a:t>
          </a:r>
        </a:p>
      </dsp:txBody>
      <dsp:txXfrm>
        <a:off x="0" y="1547971"/>
        <a:ext cx="6497773" cy="1226925"/>
      </dsp:txXfrm>
    </dsp:sp>
    <dsp:sp modelId="{3F67D39E-C9AA-4FA6-9ACE-8DE7CC677C4F}">
      <dsp:nvSpPr>
        <dsp:cNvPr id="0" name=""/>
        <dsp:cNvSpPr/>
      </dsp:nvSpPr>
      <dsp:spPr>
        <a:xfrm>
          <a:off x="324888" y="1267531"/>
          <a:ext cx="518444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20" tIns="0" rIns="17192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“culprit” pairs</a:t>
          </a:r>
        </a:p>
      </dsp:txBody>
      <dsp:txXfrm>
        <a:off x="352268" y="1294911"/>
        <a:ext cx="5129689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4692-27A5-4AE1-BABB-C0F75C3A4175}">
      <dsp:nvSpPr>
        <dsp:cNvPr id="0" name=""/>
        <dsp:cNvSpPr/>
      </dsp:nvSpPr>
      <dsp:spPr>
        <a:xfrm>
          <a:off x="668" y="156900"/>
          <a:ext cx="2607791" cy="15646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Extended the state-of-the-art model for 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p-</a:t>
          </a:r>
          <a:r>
            <a:rPr lang="en-GB" sz="1800" kern="1200" dirty="0" err="1"/>
            <a:t>center</a:t>
          </a:r>
          <a:r>
            <a:rPr lang="en-GB" sz="1800" kern="1200" dirty="0"/>
            <a:t> of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(</a:t>
          </a:r>
          <a:r>
            <a:rPr lang="en-GB" sz="1800" kern="1200" dirty="0" err="1"/>
            <a:t>Eloumi</a:t>
          </a:r>
          <a:r>
            <a:rPr lang="en-GB" sz="1800" kern="1200" dirty="0"/>
            <a:t> et al., 2004).</a:t>
          </a:r>
          <a:endParaRPr lang="en-BE" sz="1800" kern="1200" dirty="0"/>
        </a:p>
      </dsp:txBody>
      <dsp:txXfrm>
        <a:off x="668" y="156900"/>
        <a:ext cx="2607791" cy="1564674"/>
      </dsp:txXfrm>
    </dsp:sp>
    <dsp:sp modelId="{CCEBE585-0C2D-4EDE-B2F4-267993E1E025}">
      <dsp:nvSpPr>
        <dsp:cNvPr id="0" name=""/>
        <dsp:cNvSpPr/>
      </dsp:nvSpPr>
      <dsp:spPr>
        <a:xfrm>
          <a:off x="2869239" y="156900"/>
          <a:ext cx="2607791" cy="15646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/>
            <a:t>Original</a:t>
          </a:r>
          <a:r>
            <a:rPr lang="en-GB" sz="2300" b="1" kern="1200" dirty="0"/>
            <a:t> </a:t>
          </a:r>
          <a:r>
            <a:rPr lang="en-GB" sz="2300" kern="1200" dirty="0"/>
            <a:t>constraints +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distance</a:t>
          </a:r>
          <a:r>
            <a:rPr lang="en-GB" sz="2300" kern="1200" dirty="0"/>
            <a:t> </a:t>
          </a:r>
          <a:r>
            <a:rPr lang="en-GB" sz="2300" b="1" kern="1200" dirty="0"/>
            <a:t>constraints.</a:t>
          </a:r>
          <a:endParaRPr lang="en-BE" sz="2300" b="1" kern="1200" dirty="0"/>
        </a:p>
      </dsp:txBody>
      <dsp:txXfrm>
        <a:off x="2869239" y="156900"/>
        <a:ext cx="2607791" cy="1564674"/>
      </dsp:txXfrm>
    </dsp:sp>
    <dsp:sp modelId="{3FB0AD39-60C9-4A43-A74F-34804ECEDA6B}">
      <dsp:nvSpPr>
        <dsp:cNvPr id="0" name=""/>
        <dsp:cNvSpPr/>
      </dsp:nvSpPr>
      <dsp:spPr>
        <a:xfrm>
          <a:off x="668" y="1982354"/>
          <a:ext cx="2607791" cy="15646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200" b="1" kern="1200" dirty="0"/>
            <a:t>|P|×|F| </a:t>
          </a:r>
          <a:r>
            <a:rPr lang="en-GB" sz="2200" kern="1200" dirty="0"/>
            <a:t>variables –</a:t>
          </a:r>
        </a:p>
        <a:p>
          <a:pPr marL="0" lvl="0" indent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u="sng" kern="1200" dirty="0"/>
            <a:t>Heterogeneous</a:t>
          </a:r>
          <a:r>
            <a:rPr lang="en-GB" sz="2200" kern="1200" dirty="0"/>
            <a:t> facilities.</a:t>
          </a:r>
          <a:endParaRPr lang="en-BE" sz="2200" kern="1200" dirty="0"/>
        </a:p>
      </dsp:txBody>
      <dsp:txXfrm>
        <a:off x="668" y="1982354"/>
        <a:ext cx="2607791" cy="1564674"/>
      </dsp:txXfrm>
    </dsp:sp>
    <dsp:sp modelId="{CF1384AB-6ED1-42D1-9FF0-5EA777F52608}">
      <dsp:nvSpPr>
        <dsp:cNvPr id="0" name=""/>
        <dsp:cNvSpPr/>
      </dsp:nvSpPr>
      <dsp:spPr>
        <a:xfrm>
          <a:off x="2869239" y="1982354"/>
          <a:ext cx="2607791" cy="1564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Tried similar models </a:t>
          </a:r>
          <a:r>
            <a:rPr lang="en-GB" sz="1600" kern="1200" dirty="0"/>
            <a:t>(e.g. Moon et al., 1984) </a:t>
          </a:r>
          <a:endParaRPr lang="en-GB" sz="1800" kern="1200" dirty="0"/>
        </a:p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– experiments </a:t>
          </a:r>
          <a:r>
            <a:rPr lang="en-GB" sz="1800" b="1" kern="1200" dirty="0"/>
            <a:t>favoured</a:t>
          </a:r>
          <a:r>
            <a:rPr lang="en-GB" sz="1800" kern="1200" dirty="0"/>
            <a:t> this model.</a:t>
          </a:r>
          <a:endParaRPr lang="en-BE" sz="1800" kern="1200" dirty="0"/>
        </a:p>
      </dsp:txBody>
      <dsp:txXfrm>
        <a:off x="2869239" y="1982354"/>
        <a:ext cx="2607791" cy="1564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4692-27A5-4AE1-BABB-C0F75C3A4175}">
      <dsp:nvSpPr>
        <dsp:cNvPr id="0" name=""/>
        <dsp:cNvSpPr/>
      </dsp:nvSpPr>
      <dsp:spPr>
        <a:xfrm>
          <a:off x="649" y="129316"/>
          <a:ext cx="2531157" cy="1518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p</a:t>
          </a:r>
          <a:r>
            <a:rPr lang="en-US" sz="1800" kern="1200" dirty="0"/>
            <a:t> decision variables – domains contain </a:t>
          </a:r>
          <a:r>
            <a:rPr lang="en-US" sz="2400" b="1" kern="1200" dirty="0"/>
            <a:t>all</a:t>
          </a:r>
          <a:r>
            <a:rPr lang="en-US" sz="1800" kern="1200" dirty="0"/>
            <a:t> candidate locations.</a:t>
          </a:r>
          <a:endParaRPr lang="en-BE" sz="1800" kern="1200" dirty="0"/>
        </a:p>
      </dsp:txBody>
      <dsp:txXfrm>
        <a:off x="649" y="129316"/>
        <a:ext cx="2531157" cy="1518694"/>
      </dsp:txXfrm>
    </dsp:sp>
    <dsp:sp modelId="{CCEBE585-0C2D-4EDE-B2F4-267993E1E025}">
      <dsp:nvSpPr>
        <dsp:cNvPr id="0" name=""/>
        <dsp:cNvSpPr/>
      </dsp:nvSpPr>
      <dsp:spPr>
        <a:xfrm>
          <a:off x="2784922" y="129316"/>
          <a:ext cx="2531157" cy="1518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Auxiliary</a:t>
          </a:r>
          <a:r>
            <a:rPr lang="en-US" sz="1600" kern="1200" dirty="0"/>
            <a:t> variables to model </a:t>
          </a:r>
          <a:r>
            <a:rPr lang="en-US" sz="2000" b="1" kern="1200" dirty="0"/>
            <a:t>Euclidean</a:t>
          </a:r>
          <a:r>
            <a:rPr lang="en-US" sz="1600" kern="1200" dirty="0"/>
            <a:t> and </a:t>
          </a:r>
          <a:r>
            <a:rPr lang="en-US" sz="2000" b="1" kern="1200" dirty="0"/>
            <a:t>shortest</a:t>
          </a:r>
          <a:r>
            <a:rPr lang="en-US" sz="1600" b="1" kern="1200" dirty="0"/>
            <a:t> </a:t>
          </a:r>
          <a:r>
            <a:rPr lang="en-US" sz="2000" b="1" kern="1200" dirty="0"/>
            <a:t>path</a:t>
          </a:r>
          <a:r>
            <a:rPr lang="en-US" sz="1600" b="1" kern="1200" dirty="0"/>
            <a:t> </a:t>
          </a:r>
          <a:r>
            <a:rPr lang="en-US" sz="1600" kern="1200" dirty="0"/>
            <a:t>distances.</a:t>
          </a:r>
          <a:endParaRPr lang="en-GB" sz="1600" b="0" kern="1200" dirty="0"/>
        </a:p>
      </dsp:txBody>
      <dsp:txXfrm>
        <a:off x="2784922" y="129316"/>
        <a:ext cx="2531157" cy="1518694"/>
      </dsp:txXfrm>
    </dsp:sp>
    <dsp:sp modelId="{3FB0AD39-60C9-4A43-A74F-34804ECEDA6B}">
      <dsp:nvSpPr>
        <dsp:cNvPr id="0" name=""/>
        <dsp:cNvSpPr/>
      </dsp:nvSpPr>
      <dsp:spPr>
        <a:xfrm>
          <a:off x="649" y="1901126"/>
          <a:ext cx="2531157" cy="1518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/>
            <a:t>Element</a:t>
          </a:r>
          <a:r>
            <a:rPr lang="en-GB" sz="1800" b="0" kern="1200" dirty="0"/>
            <a:t> </a:t>
          </a:r>
          <a:r>
            <a:rPr lang="en-GB" sz="1800" b="1" kern="1200" dirty="0"/>
            <a:t>Global</a:t>
          </a:r>
          <a:r>
            <a:rPr lang="en-GB" sz="1800" b="0" kern="1200" dirty="0"/>
            <a:t> </a:t>
          </a:r>
          <a:r>
            <a:rPr lang="en-GB" sz="1800" b="1" kern="1200" dirty="0"/>
            <a:t>Constraint</a:t>
          </a:r>
          <a:r>
            <a:rPr lang="en-GB" sz="1800" b="0" kern="1200" dirty="0"/>
            <a:t> </a:t>
          </a:r>
          <a:r>
            <a:rPr lang="en-GB" sz="1600" b="0" kern="1200" dirty="0"/>
            <a:t>– link auxiliary with decision variables.</a:t>
          </a:r>
          <a:endParaRPr lang="en-BE" sz="1600" kern="1200" dirty="0"/>
        </a:p>
      </dsp:txBody>
      <dsp:txXfrm>
        <a:off x="649" y="1901126"/>
        <a:ext cx="2531157" cy="1518694"/>
      </dsp:txXfrm>
    </dsp:sp>
    <dsp:sp modelId="{CF1384AB-6ED1-42D1-9FF0-5EA777F52608}">
      <dsp:nvSpPr>
        <dsp:cNvPr id="0" name=""/>
        <dsp:cNvSpPr/>
      </dsp:nvSpPr>
      <dsp:spPr>
        <a:xfrm>
          <a:off x="2784922" y="1901126"/>
          <a:ext cx="2531157" cy="1518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Binary</a:t>
          </a:r>
          <a:r>
            <a:rPr lang="en-US" sz="1800" kern="1200" dirty="0"/>
            <a:t> </a:t>
          </a:r>
          <a:r>
            <a:rPr lang="en-US" sz="1800" b="1" kern="1200" dirty="0"/>
            <a:t>Constraints</a:t>
          </a:r>
          <a:r>
            <a:rPr lang="en-US" sz="1800" kern="1200" dirty="0"/>
            <a:t> for distance constraints.</a:t>
          </a:r>
          <a:endParaRPr lang="en-BE" sz="1800" kern="1200" dirty="0"/>
        </a:p>
      </dsp:txBody>
      <dsp:txXfrm>
        <a:off x="2784922" y="1901126"/>
        <a:ext cx="2531157" cy="1518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6296-ED68-452D-9547-131E6FB3384F}">
      <dsp:nvSpPr>
        <dsp:cNvPr id="0" name=""/>
        <dsp:cNvSpPr/>
      </dsp:nvSpPr>
      <dsp:spPr>
        <a:xfrm>
          <a:off x="1520984" y="1742269"/>
          <a:ext cx="5855123" cy="9143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Three categories (MDG, GKD, SOM)</a:t>
          </a:r>
        </a:p>
      </dsp:txBody>
      <dsp:txXfrm>
        <a:off x="2457804" y="1742269"/>
        <a:ext cx="4918303" cy="914397"/>
      </dsp:txXfrm>
    </dsp:sp>
    <dsp:sp modelId="{D6567E5A-902E-48EF-81D6-053661173C17}">
      <dsp:nvSpPr>
        <dsp:cNvPr id="0" name=""/>
        <dsp:cNvSpPr/>
      </dsp:nvSpPr>
      <dsp:spPr>
        <a:xfrm>
          <a:off x="1522776" y="2677056"/>
          <a:ext cx="5855123" cy="914397"/>
        </a:xfrm>
        <a:prstGeom prst="rect">
          <a:avLst/>
        </a:prstGeom>
        <a:solidFill>
          <a:schemeClr val="accent5">
            <a:tint val="40000"/>
            <a:alpha val="90000"/>
            <a:hueOff val="-9712644"/>
            <a:satOff val="2462"/>
            <a:lumOff val="3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712644"/>
              <a:satOff val="2462"/>
              <a:lumOff val="312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5-100 facilities, 100-1000 candidate locations</a:t>
          </a:r>
          <a:endParaRPr lang="en-US" sz="2000" kern="1200" dirty="0">
            <a:latin typeface="LMRoman10-Regular"/>
          </a:endParaRPr>
        </a:p>
      </dsp:txBody>
      <dsp:txXfrm>
        <a:off x="2459596" y="2677056"/>
        <a:ext cx="4918303" cy="914397"/>
      </dsp:txXfrm>
    </dsp:sp>
    <dsp:sp modelId="{23333862-2E43-4471-8904-A370B19E4594}">
      <dsp:nvSpPr>
        <dsp:cNvPr id="0" name=""/>
        <dsp:cNvSpPr/>
      </dsp:nvSpPr>
      <dsp:spPr>
        <a:xfrm>
          <a:off x="1522776" y="3604017"/>
          <a:ext cx="5855123" cy="914397"/>
        </a:xfrm>
        <a:prstGeom prst="rect">
          <a:avLst/>
        </a:prstGeom>
        <a:solidFill>
          <a:schemeClr val="accent5">
            <a:tint val="40000"/>
            <a:alpha val="90000"/>
            <a:hueOff val="-19425287"/>
            <a:satOff val="4925"/>
            <a:lumOff val="62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9425287"/>
              <a:satOff val="4925"/>
              <a:lumOff val="625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23 classes of problems</a:t>
          </a:r>
          <a:endParaRPr lang="en-US" sz="2000" kern="1200" dirty="0">
            <a:latin typeface="LMRoman10-Regular"/>
          </a:endParaRPr>
        </a:p>
      </dsp:txBody>
      <dsp:txXfrm>
        <a:off x="2459596" y="3604017"/>
        <a:ext cx="4918303" cy="914397"/>
      </dsp:txXfrm>
    </dsp:sp>
    <dsp:sp modelId="{817FD319-39CD-4F19-B16C-0E4909A27EEC}">
      <dsp:nvSpPr>
        <dsp:cNvPr id="0" name=""/>
        <dsp:cNvSpPr/>
      </dsp:nvSpPr>
      <dsp:spPr>
        <a:xfrm>
          <a:off x="0" y="124164"/>
          <a:ext cx="2501493" cy="25014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LMRoman10-Regular"/>
            </a:rPr>
            <a:t>MDPLIB</a:t>
          </a:r>
        </a:p>
      </dsp:txBody>
      <dsp:txXfrm>
        <a:off x="366335" y="490499"/>
        <a:ext cx="1768823" cy="1768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6296-ED68-452D-9547-131E6FB3384F}">
      <dsp:nvSpPr>
        <dsp:cNvPr id="0" name=""/>
        <dsp:cNvSpPr/>
      </dsp:nvSpPr>
      <dsp:spPr>
        <a:xfrm>
          <a:off x="1177640" y="2129392"/>
          <a:ext cx="4216523" cy="8423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Uses p-median benchmark library</a:t>
          </a:r>
        </a:p>
      </dsp:txBody>
      <dsp:txXfrm>
        <a:off x="1852284" y="2129392"/>
        <a:ext cx="3541879" cy="842393"/>
      </dsp:txXfrm>
    </dsp:sp>
    <dsp:sp modelId="{D6567E5A-902E-48EF-81D6-053661173C17}">
      <dsp:nvSpPr>
        <dsp:cNvPr id="0" name=""/>
        <dsp:cNvSpPr/>
      </dsp:nvSpPr>
      <dsp:spPr>
        <a:xfrm>
          <a:off x="1177171" y="2945753"/>
          <a:ext cx="4216523" cy="842393"/>
        </a:xfrm>
        <a:prstGeom prst="rect">
          <a:avLst/>
        </a:prstGeom>
        <a:solidFill>
          <a:schemeClr val="accent5">
            <a:tint val="40000"/>
            <a:alpha val="90000"/>
            <a:hueOff val="-2775041"/>
            <a:satOff val="704"/>
            <a:lumOff val="8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775041"/>
              <a:satOff val="704"/>
              <a:lumOff val="89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1800" b="1" kern="1200" dirty="0">
              <a:latin typeface="LMRoman10-Regular"/>
            </a:rPr>
            <a:t>– </a:t>
          </a:r>
          <a:r>
            <a:rPr lang="en-US" sz="2400" b="1" kern="1200" dirty="0">
              <a:latin typeface="LMRoman10-Regular"/>
            </a:rPr>
            <a:t>Huge</a:t>
          </a:r>
          <a:r>
            <a:rPr lang="en-US" sz="2000" b="1" kern="1200" dirty="0">
              <a:latin typeface="LMRoman10-Regular"/>
            </a:rPr>
            <a:t> number of solutions</a:t>
          </a:r>
          <a:endParaRPr lang="en-US" sz="1800" kern="1200" dirty="0">
            <a:latin typeface="LMRoman10-Regular"/>
          </a:endParaRPr>
        </a:p>
      </dsp:txBody>
      <dsp:txXfrm>
        <a:off x="1851815" y="2945753"/>
        <a:ext cx="3541879" cy="842393"/>
      </dsp:txXfrm>
    </dsp:sp>
    <dsp:sp modelId="{A218FB1F-709F-447B-AC25-5651A157FCEC}">
      <dsp:nvSpPr>
        <dsp:cNvPr id="0" name=""/>
        <dsp:cNvSpPr/>
      </dsp:nvSpPr>
      <dsp:spPr>
        <a:xfrm>
          <a:off x="1177171" y="3799931"/>
          <a:ext cx="4216523" cy="842393"/>
        </a:xfrm>
        <a:prstGeom prst="rect">
          <a:avLst/>
        </a:prstGeom>
        <a:solidFill>
          <a:schemeClr val="accent5">
            <a:tint val="40000"/>
            <a:alpha val="90000"/>
            <a:hueOff val="-5550082"/>
            <a:satOff val="1407"/>
            <a:lumOff val="17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50082"/>
              <a:satOff val="1407"/>
              <a:lumOff val="179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| CL | ≥ | P |, | P | &gt; | CL |</a:t>
          </a:r>
          <a:endParaRPr lang="en-US" sz="2000" kern="1200" dirty="0">
            <a:latin typeface="LMRoman10-Regular"/>
          </a:endParaRPr>
        </a:p>
      </dsp:txBody>
      <dsp:txXfrm>
        <a:off x="1851815" y="3799931"/>
        <a:ext cx="3541879" cy="842393"/>
      </dsp:txXfrm>
    </dsp:sp>
    <dsp:sp modelId="{2151C8DF-BAF2-4EDE-A644-856740F1FF12}">
      <dsp:nvSpPr>
        <dsp:cNvPr id="0" name=""/>
        <dsp:cNvSpPr/>
      </dsp:nvSpPr>
      <dsp:spPr>
        <a:xfrm>
          <a:off x="1171657" y="4594243"/>
          <a:ext cx="4223797" cy="787526"/>
        </a:xfrm>
        <a:prstGeom prst="rect">
          <a:avLst/>
        </a:prstGeom>
        <a:solidFill>
          <a:schemeClr val="accent5">
            <a:tint val="40000"/>
            <a:alpha val="90000"/>
            <a:hueOff val="-8325124"/>
            <a:satOff val="2111"/>
            <a:lumOff val="26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325124"/>
              <a:satOff val="2111"/>
              <a:lumOff val="268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5-100 facilities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   40-700  candidate locations </a:t>
          </a:r>
        </a:p>
      </dsp:txBody>
      <dsp:txXfrm>
        <a:off x="1847465" y="4594243"/>
        <a:ext cx="3547989" cy="787526"/>
      </dsp:txXfrm>
    </dsp:sp>
    <dsp:sp modelId="{817FD319-39CD-4F19-B16C-0E4909A27EEC}">
      <dsp:nvSpPr>
        <dsp:cNvPr id="0" name=""/>
        <dsp:cNvSpPr/>
      </dsp:nvSpPr>
      <dsp:spPr>
        <a:xfrm>
          <a:off x="0" y="456321"/>
          <a:ext cx="2098473" cy="20977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LMRoman10-Regular"/>
            </a:rPr>
            <a:t>P-median based</a:t>
          </a:r>
        </a:p>
      </dsp:txBody>
      <dsp:txXfrm>
        <a:off x="307314" y="763529"/>
        <a:ext cx="1483845" cy="1483333"/>
      </dsp:txXfrm>
    </dsp:sp>
    <dsp:sp modelId="{2EB5169E-E5F9-46F5-B0EB-5EABE34B38F7}">
      <dsp:nvSpPr>
        <dsp:cNvPr id="0" name=""/>
        <dsp:cNvSpPr/>
      </dsp:nvSpPr>
      <dsp:spPr>
        <a:xfrm>
          <a:off x="7289243" y="2083195"/>
          <a:ext cx="3875502" cy="842538"/>
        </a:xfrm>
        <a:prstGeom prst="rect">
          <a:avLst/>
        </a:prstGeom>
        <a:solidFill>
          <a:schemeClr val="accent5">
            <a:tint val="40000"/>
            <a:alpha val="90000"/>
            <a:hueOff val="-11100165"/>
            <a:satOff val="2814"/>
            <a:lumOff val="3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100165"/>
              <a:satOff val="2814"/>
              <a:lumOff val="357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Custom generator, place nodes on a grid</a:t>
          </a:r>
          <a:endParaRPr lang="en-US" sz="2000" kern="1200" dirty="0">
            <a:latin typeface="LMRoman10-Regular"/>
          </a:endParaRPr>
        </a:p>
      </dsp:txBody>
      <dsp:txXfrm>
        <a:off x="7909324" y="2083195"/>
        <a:ext cx="3255421" cy="842538"/>
      </dsp:txXfrm>
    </dsp:sp>
    <dsp:sp modelId="{7267571A-2FC7-4FF9-8E89-5796E48FA205}">
      <dsp:nvSpPr>
        <dsp:cNvPr id="0" name=""/>
        <dsp:cNvSpPr/>
      </dsp:nvSpPr>
      <dsp:spPr>
        <a:xfrm>
          <a:off x="7287856" y="2929162"/>
          <a:ext cx="3875502" cy="842538"/>
        </a:xfrm>
        <a:prstGeom prst="rect">
          <a:avLst/>
        </a:prstGeom>
        <a:solidFill>
          <a:schemeClr val="accent5">
            <a:tint val="40000"/>
            <a:alpha val="90000"/>
            <a:hueOff val="-13875206"/>
            <a:satOff val="3518"/>
            <a:lumOff val="4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875206"/>
              <a:satOff val="3518"/>
              <a:lumOff val="44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</a:t>
          </a:r>
          <a:r>
            <a:rPr lang="en-US" sz="2400" b="1" kern="1200" dirty="0">
              <a:latin typeface="LMRoman10-Regular"/>
            </a:rPr>
            <a:t>Small</a:t>
          </a:r>
          <a:r>
            <a:rPr lang="en-US" sz="2000" b="1" kern="1200" dirty="0">
              <a:latin typeface="LMRoman10-Regular"/>
            </a:rPr>
            <a:t> number of solutions</a:t>
          </a:r>
          <a:endParaRPr lang="en-US" sz="2000" kern="1200" dirty="0">
            <a:latin typeface="LMRoman10-Regular"/>
          </a:endParaRPr>
        </a:p>
      </dsp:txBody>
      <dsp:txXfrm>
        <a:off x="7907936" y="2929162"/>
        <a:ext cx="3255421" cy="842538"/>
      </dsp:txXfrm>
    </dsp:sp>
    <dsp:sp modelId="{8F646649-34A1-4220-9C39-A9DC50159AA9}">
      <dsp:nvSpPr>
        <dsp:cNvPr id="0" name=""/>
        <dsp:cNvSpPr/>
      </dsp:nvSpPr>
      <dsp:spPr>
        <a:xfrm>
          <a:off x="7287856" y="3771700"/>
          <a:ext cx="3875502" cy="842538"/>
        </a:xfrm>
        <a:prstGeom prst="rect">
          <a:avLst/>
        </a:prstGeom>
        <a:solidFill>
          <a:schemeClr val="accent5">
            <a:tint val="40000"/>
            <a:alpha val="90000"/>
            <a:hueOff val="-16650247"/>
            <a:satOff val="4221"/>
            <a:lumOff val="53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6650247"/>
              <a:satOff val="4221"/>
              <a:lumOff val="53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| P | &gt; | CL |</a:t>
          </a:r>
          <a:endParaRPr lang="en-US" sz="2000" kern="1200" dirty="0">
            <a:latin typeface="LMRoman10-Regular"/>
          </a:endParaRPr>
        </a:p>
      </dsp:txBody>
      <dsp:txXfrm>
        <a:off x="7907936" y="3771700"/>
        <a:ext cx="3255421" cy="842538"/>
      </dsp:txXfrm>
    </dsp:sp>
    <dsp:sp modelId="{61810649-40AB-470C-88F2-F42F4B71AD09}">
      <dsp:nvSpPr>
        <dsp:cNvPr id="0" name=""/>
        <dsp:cNvSpPr/>
      </dsp:nvSpPr>
      <dsp:spPr>
        <a:xfrm>
          <a:off x="7295393" y="4527495"/>
          <a:ext cx="3883826" cy="808294"/>
        </a:xfrm>
        <a:prstGeom prst="rect">
          <a:avLst/>
        </a:prstGeom>
        <a:solidFill>
          <a:schemeClr val="accent5">
            <a:tint val="40000"/>
            <a:alpha val="90000"/>
            <a:hueOff val="-19425287"/>
            <a:satOff val="4925"/>
            <a:lumOff val="62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9425287"/>
              <a:satOff val="4925"/>
              <a:lumOff val="625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– 10-100 facilities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Schoolbook" panose="02040604050505020304" pitchFamily="18" charset="0"/>
            <a:buNone/>
          </a:pPr>
          <a:r>
            <a:rPr lang="en-US" sz="2000" b="1" kern="1200" dirty="0">
              <a:latin typeface="LMRoman10-Regular"/>
            </a:rPr>
            <a:t> 80-1300  candidate locations </a:t>
          </a:r>
          <a:endParaRPr lang="en-US" sz="2000" kern="1200" dirty="0">
            <a:latin typeface="LMRoman10-Regular"/>
          </a:endParaRPr>
        </a:p>
      </dsp:txBody>
      <dsp:txXfrm>
        <a:off x="7916806" y="4527495"/>
        <a:ext cx="3262414" cy="808294"/>
      </dsp:txXfrm>
    </dsp:sp>
    <dsp:sp modelId="{E411BCED-84EA-474D-A416-A2C29B7C7738}">
      <dsp:nvSpPr>
        <dsp:cNvPr id="0" name=""/>
        <dsp:cNvSpPr/>
      </dsp:nvSpPr>
      <dsp:spPr>
        <a:xfrm>
          <a:off x="5934566" y="472638"/>
          <a:ext cx="2098666" cy="2098666"/>
        </a:xfrm>
        <a:prstGeom prst="ellipse">
          <a:avLst/>
        </a:prstGeom>
        <a:gradFill rotWithShape="0">
          <a:gsLst>
            <a:gs pos="0">
              <a:schemeClr val="accent5">
                <a:hueOff val="-19069156"/>
                <a:satOff val="5029"/>
                <a:lumOff val="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9069156"/>
                <a:satOff val="5029"/>
                <a:lumOff val="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LMRoman10-Regular"/>
            </a:rPr>
            <a:t>Grid based</a:t>
          </a:r>
        </a:p>
      </dsp:txBody>
      <dsp:txXfrm>
        <a:off x="6241909" y="779981"/>
        <a:ext cx="1483980" cy="1483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49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84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7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41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16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41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13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739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840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12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246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575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57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33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11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1acde299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1acde299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21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95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84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55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2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24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A7A19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©Templateswise.com - Question Mar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Question Mark Diagram</a:t>
            </a:r>
          </a:p>
        </p:txBody>
      </p:sp>
      <p:sp>
        <p:nvSpPr>
          <p:cNvPr id="206" name="Date Placeholder 2">
            <a:extLst>
              <a:ext uri="{FF2B5EF4-FFF2-40B4-BE49-F238E27FC236}">
                <a16:creationId xmlns:a16="http://schemas.microsoft.com/office/drawing/2014/main" id="{51A97954-EE0F-44F0-9778-C590E838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07" name="Footer Placeholder 3">
            <a:extLst>
              <a:ext uri="{FF2B5EF4-FFF2-40B4-BE49-F238E27FC236}">
                <a16:creationId xmlns:a16="http://schemas.microsoft.com/office/drawing/2014/main" id="{12CC8AFD-59BF-4CC0-9B1E-BB70E2E5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08" name="Slide Number Placeholder 4">
            <a:extLst>
              <a:ext uri="{FF2B5EF4-FFF2-40B4-BE49-F238E27FC236}">
                <a16:creationId xmlns:a16="http://schemas.microsoft.com/office/drawing/2014/main" id="{57B38BE2-5567-4D76-BC7D-1F789CF4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DC42687-0258-47B8-8196-F005E5AB6FBF}"/>
              </a:ext>
            </a:extLst>
          </p:cNvPr>
          <p:cNvSpPr>
            <a:spLocks/>
          </p:cNvSpPr>
          <p:nvPr userDrawn="1"/>
        </p:nvSpPr>
        <p:spPr bwMode="auto">
          <a:xfrm>
            <a:off x="2118" y="5869518"/>
            <a:ext cx="12187767" cy="988484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73FDE85-A612-453A-A259-6E63BAC4068F}"/>
              </a:ext>
            </a:extLst>
          </p:cNvPr>
          <p:cNvSpPr>
            <a:spLocks/>
          </p:cNvSpPr>
          <p:nvPr userDrawn="1"/>
        </p:nvSpPr>
        <p:spPr bwMode="auto">
          <a:xfrm>
            <a:off x="6231468" y="2611969"/>
            <a:ext cx="1193800" cy="1672167"/>
          </a:xfrm>
          <a:custGeom>
            <a:avLst/>
            <a:gdLst>
              <a:gd name="T0" fmla="*/ 1126 w 1126"/>
              <a:gd name="T1" fmla="*/ 345 h 1581"/>
              <a:gd name="T2" fmla="*/ 1109 w 1126"/>
              <a:gd name="T3" fmla="*/ 507 h 1581"/>
              <a:gd name="T4" fmla="*/ 1073 w 1126"/>
              <a:gd name="T5" fmla="*/ 668 h 1581"/>
              <a:gd name="T6" fmla="*/ 1033 w 1126"/>
              <a:gd name="T7" fmla="*/ 773 h 1581"/>
              <a:gd name="T8" fmla="*/ 994 w 1126"/>
              <a:gd name="T9" fmla="*/ 865 h 1581"/>
              <a:gd name="T10" fmla="*/ 947 w 1126"/>
              <a:gd name="T11" fmla="*/ 953 h 1581"/>
              <a:gd name="T12" fmla="*/ 892 w 1126"/>
              <a:gd name="T13" fmla="*/ 1037 h 1581"/>
              <a:gd name="T14" fmla="*/ 831 w 1126"/>
              <a:gd name="T15" fmla="*/ 1115 h 1581"/>
              <a:gd name="T16" fmla="*/ 763 w 1126"/>
              <a:gd name="T17" fmla="*/ 1189 h 1581"/>
              <a:gd name="T18" fmla="*/ 345 w 1126"/>
              <a:gd name="T19" fmla="*/ 1581 h 1581"/>
              <a:gd name="T20" fmla="*/ 386 w 1126"/>
              <a:gd name="T21" fmla="*/ 1524 h 1581"/>
              <a:gd name="T22" fmla="*/ 409 w 1126"/>
              <a:gd name="T23" fmla="*/ 1458 h 1581"/>
              <a:gd name="T24" fmla="*/ 413 w 1126"/>
              <a:gd name="T25" fmla="*/ 1408 h 1581"/>
              <a:gd name="T26" fmla="*/ 403 w 1126"/>
              <a:gd name="T27" fmla="*/ 1333 h 1581"/>
              <a:gd name="T28" fmla="*/ 371 w 1126"/>
              <a:gd name="T29" fmla="*/ 1267 h 1581"/>
              <a:gd name="T30" fmla="*/ 322 w 1126"/>
              <a:gd name="T31" fmla="*/ 1214 h 1581"/>
              <a:gd name="T32" fmla="*/ 260 w 1126"/>
              <a:gd name="T33" fmla="*/ 1176 h 1581"/>
              <a:gd name="T34" fmla="*/ 188 w 1126"/>
              <a:gd name="T35" fmla="*/ 1158 h 1581"/>
              <a:gd name="T36" fmla="*/ 139 w 1126"/>
              <a:gd name="T37" fmla="*/ 1158 h 1581"/>
              <a:gd name="T38" fmla="*/ 75 w 1126"/>
              <a:gd name="T39" fmla="*/ 1172 h 1581"/>
              <a:gd name="T40" fmla="*/ 17 w 1126"/>
              <a:gd name="T41" fmla="*/ 1203 h 1581"/>
              <a:gd name="T42" fmla="*/ 436 w 1126"/>
              <a:gd name="T43" fmla="*/ 797 h 1581"/>
              <a:gd name="T44" fmla="*/ 509 w 1126"/>
              <a:gd name="T45" fmla="*/ 721 h 1581"/>
              <a:gd name="T46" fmla="*/ 535 w 1126"/>
              <a:gd name="T47" fmla="*/ 674 h 1581"/>
              <a:gd name="T48" fmla="*/ 570 w 1126"/>
              <a:gd name="T49" fmla="*/ 600 h 1581"/>
              <a:gd name="T50" fmla="*/ 595 w 1126"/>
              <a:gd name="T51" fmla="*/ 523 h 1581"/>
              <a:gd name="T52" fmla="*/ 614 w 1126"/>
              <a:gd name="T53" fmla="*/ 440 h 1581"/>
              <a:gd name="T54" fmla="*/ 624 w 1126"/>
              <a:gd name="T55" fmla="*/ 351 h 1581"/>
              <a:gd name="T56" fmla="*/ 625 w 1126"/>
              <a:gd name="T57" fmla="*/ 287 h 1581"/>
              <a:gd name="T58" fmla="*/ 624 w 1126"/>
              <a:gd name="T59" fmla="*/ 235 h 1581"/>
              <a:gd name="T60" fmla="*/ 631 w 1126"/>
              <a:gd name="T61" fmla="*/ 188 h 1581"/>
              <a:gd name="T62" fmla="*/ 659 w 1126"/>
              <a:gd name="T63" fmla="*/ 122 h 1581"/>
              <a:gd name="T64" fmla="*/ 702 w 1126"/>
              <a:gd name="T65" fmla="*/ 68 h 1581"/>
              <a:gd name="T66" fmla="*/ 759 w 1126"/>
              <a:gd name="T67" fmla="*/ 28 h 1581"/>
              <a:gd name="T68" fmla="*/ 826 w 1126"/>
              <a:gd name="T69" fmla="*/ 5 h 1581"/>
              <a:gd name="T70" fmla="*/ 875 w 1126"/>
              <a:gd name="T71" fmla="*/ 0 h 1581"/>
              <a:gd name="T72" fmla="*/ 944 w 1126"/>
              <a:gd name="T73" fmla="*/ 9 h 1581"/>
              <a:gd name="T74" fmla="*/ 1006 w 1126"/>
              <a:gd name="T75" fmla="*/ 37 h 1581"/>
              <a:gd name="T76" fmla="*/ 1058 w 1126"/>
              <a:gd name="T77" fmla="*/ 80 h 1581"/>
              <a:gd name="T78" fmla="*/ 1097 w 1126"/>
              <a:gd name="T79" fmla="*/ 134 h 1581"/>
              <a:gd name="T80" fmla="*/ 1122 w 1126"/>
              <a:gd name="T81" fmla="*/ 198 h 1581"/>
              <a:gd name="T82" fmla="*/ 1126 w 1126"/>
              <a:gd name="T83" fmla="*/ 263 h 1581"/>
              <a:gd name="T84" fmla="*/ 1126 w 1126"/>
              <a:gd name="T85" fmla="*/ 28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6" h="1581">
                <a:moveTo>
                  <a:pt x="1126" y="289"/>
                </a:moveTo>
                <a:lnTo>
                  <a:pt x="1126" y="289"/>
                </a:lnTo>
                <a:lnTo>
                  <a:pt x="1126" y="345"/>
                </a:lnTo>
                <a:lnTo>
                  <a:pt x="1123" y="399"/>
                </a:lnTo>
                <a:lnTo>
                  <a:pt x="1117" y="453"/>
                </a:lnTo>
                <a:lnTo>
                  <a:pt x="1109" y="507"/>
                </a:lnTo>
                <a:lnTo>
                  <a:pt x="1100" y="561"/>
                </a:lnTo>
                <a:lnTo>
                  <a:pt x="1087" y="615"/>
                </a:lnTo>
                <a:lnTo>
                  <a:pt x="1073" y="668"/>
                </a:lnTo>
                <a:lnTo>
                  <a:pt x="1057" y="721"/>
                </a:lnTo>
                <a:lnTo>
                  <a:pt x="1033" y="773"/>
                </a:lnTo>
                <a:lnTo>
                  <a:pt x="1033" y="773"/>
                </a:lnTo>
                <a:lnTo>
                  <a:pt x="1021" y="804"/>
                </a:lnTo>
                <a:lnTo>
                  <a:pt x="1008" y="835"/>
                </a:lnTo>
                <a:lnTo>
                  <a:pt x="994" y="865"/>
                </a:lnTo>
                <a:lnTo>
                  <a:pt x="979" y="895"/>
                </a:lnTo>
                <a:lnTo>
                  <a:pt x="964" y="924"/>
                </a:lnTo>
                <a:lnTo>
                  <a:pt x="947" y="953"/>
                </a:lnTo>
                <a:lnTo>
                  <a:pt x="929" y="982"/>
                </a:lnTo>
                <a:lnTo>
                  <a:pt x="912" y="1009"/>
                </a:lnTo>
                <a:lnTo>
                  <a:pt x="892" y="1037"/>
                </a:lnTo>
                <a:lnTo>
                  <a:pt x="873" y="1064"/>
                </a:lnTo>
                <a:lnTo>
                  <a:pt x="852" y="1090"/>
                </a:lnTo>
                <a:lnTo>
                  <a:pt x="831" y="1115"/>
                </a:lnTo>
                <a:lnTo>
                  <a:pt x="810" y="1141"/>
                </a:lnTo>
                <a:lnTo>
                  <a:pt x="787" y="1165"/>
                </a:lnTo>
                <a:lnTo>
                  <a:pt x="763" y="1189"/>
                </a:lnTo>
                <a:lnTo>
                  <a:pt x="739" y="1212"/>
                </a:lnTo>
                <a:lnTo>
                  <a:pt x="345" y="1581"/>
                </a:lnTo>
                <a:lnTo>
                  <a:pt x="345" y="1581"/>
                </a:lnTo>
                <a:lnTo>
                  <a:pt x="360" y="1564"/>
                </a:lnTo>
                <a:lnTo>
                  <a:pt x="374" y="1544"/>
                </a:lnTo>
                <a:lnTo>
                  <a:pt x="386" y="1524"/>
                </a:lnTo>
                <a:lnTo>
                  <a:pt x="396" y="1502"/>
                </a:lnTo>
                <a:lnTo>
                  <a:pt x="403" y="1481"/>
                </a:lnTo>
                <a:lnTo>
                  <a:pt x="409" y="1458"/>
                </a:lnTo>
                <a:lnTo>
                  <a:pt x="412" y="1433"/>
                </a:lnTo>
                <a:lnTo>
                  <a:pt x="413" y="1408"/>
                </a:lnTo>
                <a:lnTo>
                  <a:pt x="413" y="1408"/>
                </a:lnTo>
                <a:lnTo>
                  <a:pt x="412" y="1383"/>
                </a:lnTo>
                <a:lnTo>
                  <a:pt x="409" y="1357"/>
                </a:lnTo>
                <a:lnTo>
                  <a:pt x="403" y="1333"/>
                </a:lnTo>
                <a:lnTo>
                  <a:pt x="394" y="1310"/>
                </a:lnTo>
                <a:lnTo>
                  <a:pt x="383" y="1288"/>
                </a:lnTo>
                <a:lnTo>
                  <a:pt x="371" y="1267"/>
                </a:lnTo>
                <a:lnTo>
                  <a:pt x="357" y="1248"/>
                </a:lnTo>
                <a:lnTo>
                  <a:pt x="340" y="1231"/>
                </a:lnTo>
                <a:lnTo>
                  <a:pt x="322" y="1214"/>
                </a:lnTo>
                <a:lnTo>
                  <a:pt x="303" y="1199"/>
                </a:lnTo>
                <a:lnTo>
                  <a:pt x="282" y="1187"/>
                </a:lnTo>
                <a:lnTo>
                  <a:pt x="260" y="1176"/>
                </a:lnTo>
                <a:lnTo>
                  <a:pt x="237" y="1168"/>
                </a:lnTo>
                <a:lnTo>
                  <a:pt x="213" y="1161"/>
                </a:lnTo>
                <a:lnTo>
                  <a:pt x="188" y="1158"/>
                </a:lnTo>
                <a:lnTo>
                  <a:pt x="162" y="1157"/>
                </a:lnTo>
                <a:lnTo>
                  <a:pt x="162" y="1157"/>
                </a:lnTo>
                <a:lnTo>
                  <a:pt x="139" y="1158"/>
                </a:lnTo>
                <a:lnTo>
                  <a:pt x="117" y="1160"/>
                </a:lnTo>
                <a:lnTo>
                  <a:pt x="96" y="1166"/>
                </a:lnTo>
                <a:lnTo>
                  <a:pt x="75" y="1172"/>
                </a:lnTo>
                <a:lnTo>
                  <a:pt x="54" y="1181"/>
                </a:lnTo>
                <a:lnTo>
                  <a:pt x="36" y="1190"/>
                </a:lnTo>
                <a:lnTo>
                  <a:pt x="17" y="1203"/>
                </a:lnTo>
                <a:lnTo>
                  <a:pt x="0" y="1216"/>
                </a:lnTo>
                <a:lnTo>
                  <a:pt x="436" y="797"/>
                </a:lnTo>
                <a:lnTo>
                  <a:pt x="436" y="797"/>
                </a:lnTo>
                <a:lnTo>
                  <a:pt x="473" y="760"/>
                </a:lnTo>
                <a:lnTo>
                  <a:pt x="508" y="722"/>
                </a:lnTo>
                <a:lnTo>
                  <a:pt x="509" y="721"/>
                </a:lnTo>
                <a:lnTo>
                  <a:pt x="509" y="721"/>
                </a:lnTo>
                <a:lnTo>
                  <a:pt x="523" y="698"/>
                </a:lnTo>
                <a:lnTo>
                  <a:pt x="535" y="674"/>
                </a:lnTo>
                <a:lnTo>
                  <a:pt x="548" y="650"/>
                </a:lnTo>
                <a:lnTo>
                  <a:pt x="560" y="626"/>
                </a:lnTo>
                <a:lnTo>
                  <a:pt x="570" y="600"/>
                </a:lnTo>
                <a:lnTo>
                  <a:pt x="579" y="575"/>
                </a:lnTo>
                <a:lnTo>
                  <a:pt x="588" y="550"/>
                </a:lnTo>
                <a:lnTo>
                  <a:pt x="595" y="523"/>
                </a:lnTo>
                <a:lnTo>
                  <a:pt x="602" y="495"/>
                </a:lnTo>
                <a:lnTo>
                  <a:pt x="609" y="468"/>
                </a:lnTo>
                <a:lnTo>
                  <a:pt x="614" y="440"/>
                </a:lnTo>
                <a:lnTo>
                  <a:pt x="618" y="411"/>
                </a:lnTo>
                <a:lnTo>
                  <a:pt x="622" y="381"/>
                </a:lnTo>
                <a:lnTo>
                  <a:pt x="624" y="351"/>
                </a:lnTo>
                <a:lnTo>
                  <a:pt x="625" y="320"/>
                </a:lnTo>
                <a:lnTo>
                  <a:pt x="625" y="289"/>
                </a:lnTo>
                <a:lnTo>
                  <a:pt x="625" y="287"/>
                </a:lnTo>
                <a:lnTo>
                  <a:pt x="625" y="287"/>
                </a:lnTo>
                <a:lnTo>
                  <a:pt x="625" y="260"/>
                </a:lnTo>
                <a:lnTo>
                  <a:pt x="624" y="235"/>
                </a:lnTo>
                <a:lnTo>
                  <a:pt x="624" y="235"/>
                </a:lnTo>
                <a:lnTo>
                  <a:pt x="626" y="211"/>
                </a:lnTo>
                <a:lnTo>
                  <a:pt x="631" y="188"/>
                </a:lnTo>
                <a:lnTo>
                  <a:pt x="638" y="165"/>
                </a:lnTo>
                <a:lnTo>
                  <a:pt x="647" y="143"/>
                </a:lnTo>
                <a:lnTo>
                  <a:pt x="659" y="122"/>
                </a:lnTo>
                <a:lnTo>
                  <a:pt x="671" y="103"/>
                </a:lnTo>
                <a:lnTo>
                  <a:pt x="686" y="85"/>
                </a:lnTo>
                <a:lnTo>
                  <a:pt x="702" y="68"/>
                </a:lnTo>
                <a:lnTo>
                  <a:pt x="720" y="53"/>
                </a:lnTo>
                <a:lnTo>
                  <a:pt x="739" y="39"/>
                </a:lnTo>
                <a:lnTo>
                  <a:pt x="759" y="28"/>
                </a:lnTo>
                <a:lnTo>
                  <a:pt x="781" y="18"/>
                </a:lnTo>
                <a:lnTo>
                  <a:pt x="803" y="10"/>
                </a:lnTo>
                <a:lnTo>
                  <a:pt x="826" y="5"/>
                </a:lnTo>
                <a:lnTo>
                  <a:pt x="850" y="1"/>
                </a:lnTo>
                <a:lnTo>
                  <a:pt x="875" y="0"/>
                </a:lnTo>
                <a:lnTo>
                  <a:pt x="875" y="0"/>
                </a:lnTo>
                <a:lnTo>
                  <a:pt x="899" y="1"/>
                </a:lnTo>
                <a:lnTo>
                  <a:pt x="922" y="5"/>
                </a:lnTo>
                <a:lnTo>
                  <a:pt x="944" y="9"/>
                </a:lnTo>
                <a:lnTo>
                  <a:pt x="966" y="17"/>
                </a:lnTo>
                <a:lnTo>
                  <a:pt x="987" y="27"/>
                </a:lnTo>
                <a:lnTo>
                  <a:pt x="1006" y="37"/>
                </a:lnTo>
                <a:lnTo>
                  <a:pt x="1025" y="50"/>
                </a:lnTo>
                <a:lnTo>
                  <a:pt x="1042" y="63"/>
                </a:lnTo>
                <a:lnTo>
                  <a:pt x="1058" y="80"/>
                </a:lnTo>
                <a:lnTo>
                  <a:pt x="1073" y="97"/>
                </a:lnTo>
                <a:lnTo>
                  <a:pt x="1086" y="114"/>
                </a:lnTo>
                <a:lnTo>
                  <a:pt x="1097" y="134"/>
                </a:lnTo>
                <a:lnTo>
                  <a:pt x="1108" y="154"/>
                </a:lnTo>
                <a:lnTo>
                  <a:pt x="1115" y="176"/>
                </a:lnTo>
                <a:lnTo>
                  <a:pt x="1122" y="198"/>
                </a:lnTo>
                <a:lnTo>
                  <a:pt x="1125" y="221"/>
                </a:lnTo>
                <a:lnTo>
                  <a:pt x="1125" y="221"/>
                </a:lnTo>
                <a:lnTo>
                  <a:pt x="1126" y="263"/>
                </a:lnTo>
                <a:lnTo>
                  <a:pt x="1126" y="263"/>
                </a:lnTo>
                <a:lnTo>
                  <a:pt x="1126" y="289"/>
                </a:lnTo>
                <a:lnTo>
                  <a:pt x="1126" y="2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F04C10A-C0E0-40D9-8EFE-893110A8B92F}"/>
              </a:ext>
            </a:extLst>
          </p:cNvPr>
          <p:cNvSpPr>
            <a:spLocks/>
          </p:cNvSpPr>
          <p:nvPr userDrawn="1"/>
        </p:nvSpPr>
        <p:spPr bwMode="auto">
          <a:xfrm>
            <a:off x="4766735" y="1555752"/>
            <a:ext cx="1327151" cy="1655233"/>
          </a:xfrm>
          <a:custGeom>
            <a:avLst/>
            <a:gdLst>
              <a:gd name="T0" fmla="*/ 1201 w 1255"/>
              <a:gd name="T1" fmla="*/ 515 h 1566"/>
              <a:gd name="T2" fmla="*/ 1092 w 1255"/>
              <a:gd name="T3" fmla="*/ 531 h 1566"/>
              <a:gd name="T4" fmla="*/ 989 w 1255"/>
              <a:gd name="T5" fmla="*/ 565 h 1566"/>
              <a:gd name="T6" fmla="*/ 892 w 1255"/>
              <a:gd name="T7" fmla="*/ 612 h 1566"/>
              <a:gd name="T8" fmla="*/ 802 w 1255"/>
              <a:gd name="T9" fmla="*/ 673 h 1566"/>
              <a:gd name="T10" fmla="*/ 722 w 1255"/>
              <a:gd name="T11" fmla="*/ 747 h 1566"/>
              <a:gd name="T12" fmla="*/ 651 w 1255"/>
              <a:gd name="T13" fmla="*/ 831 h 1566"/>
              <a:gd name="T14" fmla="*/ 593 w 1255"/>
              <a:gd name="T15" fmla="*/ 924 h 1566"/>
              <a:gd name="T16" fmla="*/ 548 w 1255"/>
              <a:gd name="T17" fmla="*/ 1027 h 1566"/>
              <a:gd name="T18" fmla="*/ 517 w 1255"/>
              <a:gd name="T19" fmla="*/ 1135 h 1566"/>
              <a:gd name="T20" fmla="*/ 503 w 1255"/>
              <a:gd name="T21" fmla="*/ 1249 h 1566"/>
              <a:gd name="T22" fmla="*/ 502 w 1255"/>
              <a:gd name="T23" fmla="*/ 1294 h 1566"/>
              <a:gd name="T24" fmla="*/ 501 w 1255"/>
              <a:gd name="T25" fmla="*/ 1340 h 1566"/>
              <a:gd name="T26" fmla="*/ 482 w 1255"/>
              <a:gd name="T27" fmla="*/ 1413 h 1566"/>
              <a:gd name="T28" fmla="*/ 445 w 1255"/>
              <a:gd name="T29" fmla="*/ 1475 h 1566"/>
              <a:gd name="T30" fmla="*/ 391 w 1255"/>
              <a:gd name="T31" fmla="*/ 1523 h 1566"/>
              <a:gd name="T32" fmla="*/ 326 w 1255"/>
              <a:gd name="T33" fmla="*/ 1554 h 1566"/>
              <a:gd name="T34" fmla="*/ 251 w 1255"/>
              <a:gd name="T35" fmla="*/ 1566 h 1566"/>
              <a:gd name="T36" fmla="*/ 201 w 1255"/>
              <a:gd name="T37" fmla="*/ 1561 h 1566"/>
              <a:gd name="T38" fmla="*/ 132 w 1255"/>
              <a:gd name="T39" fmla="*/ 1536 h 1566"/>
              <a:gd name="T40" fmla="*/ 74 w 1255"/>
              <a:gd name="T41" fmla="*/ 1493 h 1566"/>
              <a:gd name="T42" fmla="*/ 32 w 1255"/>
              <a:gd name="T43" fmla="*/ 1436 h 1566"/>
              <a:gd name="T44" fmla="*/ 5 w 1255"/>
              <a:gd name="T45" fmla="*/ 1368 h 1566"/>
              <a:gd name="T46" fmla="*/ 0 w 1255"/>
              <a:gd name="T47" fmla="*/ 1288 h 1566"/>
              <a:gd name="T48" fmla="*/ 2 w 1255"/>
              <a:gd name="T49" fmla="*/ 1223 h 1566"/>
              <a:gd name="T50" fmla="*/ 10 w 1255"/>
              <a:gd name="T51" fmla="*/ 1126 h 1566"/>
              <a:gd name="T52" fmla="*/ 25 w 1255"/>
              <a:gd name="T53" fmla="*/ 1030 h 1566"/>
              <a:gd name="T54" fmla="*/ 48 w 1255"/>
              <a:gd name="T55" fmla="*/ 938 h 1566"/>
              <a:gd name="T56" fmla="*/ 76 w 1255"/>
              <a:gd name="T57" fmla="*/ 848 h 1566"/>
              <a:gd name="T58" fmla="*/ 110 w 1255"/>
              <a:gd name="T59" fmla="*/ 761 h 1566"/>
              <a:gd name="T60" fmla="*/ 150 w 1255"/>
              <a:gd name="T61" fmla="*/ 678 h 1566"/>
              <a:gd name="T62" fmla="*/ 197 w 1255"/>
              <a:gd name="T63" fmla="*/ 597 h 1566"/>
              <a:gd name="T64" fmla="*/ 248 w 1255"/>
              <a:gd name="T65" fmla="*/ 520 h 1566"/>
              <a:gd name="T66" fmla="*/ 305 w 1255"/>
              <a:gd name="T67" fmla="*/ 447 h 1566"/>
              <a:gd name="T68" fmla="*/ 367 w 1255"/>
              <a:gd name="T69" fmla="*/ 379 h 1566"/>
              <a:gd name="T70" fmla="*/ 433 w 1255"/>
              <a:gd name="T71" fmla="*/ 316 h 1566"/>
              <a:gd name="T72" fmla="*/ 503 w 1255"/>
              <a:gd name="T73" fmla="*/ 258 h 1566"/>
              <a:gd name="T74" fmla="*/ 577 w 1255"/>
              <a:gd name="T75" fmla="*/ 204 h 1566"/>
              <a:gd name="T76" fmla="*/ 655 w 1255"/>
              <a:gd name="T77" fmla="*/ 157 h 1566"/>
              <a:gd name="T78" fmla="*/ 737 w 1255"/>
              <a:gd name="T79" fmla="*/ 114 h 1566"/>
              <a:gd name="T80" fmla="*/ 822 w 1255"/>
              <a:gd name="T81" fmla="*/ 78 h 1566"/>
              <a:gd name="T82" fmla="*/ 909 w 1255"/>
              <a:gd name="T83" fmla="*/ 50 h 1566"/>
              <a:gd name="T84" fmla="*/ 1000 w 1255"/>
              <a:gd name="T85" fmla="*/ 27 h 1566"/>
              <a:gd name="T86" fmla="*/ 1094 w 1255"/>
              <a:gd name="T87" fmla="*/ 10 h 1566"/>
              <a:gd name="T88" fmla="*/ 1188 w 1255"/>
              <a:gd name="T89" fmla="*/ 1 h 1566"/>
              <a:gd name="T90" fmla="*/ 1255 w 1255"/>
              <a:gd name="T91" fmla="*/ 0 h 1566"/>
              <a:gd name="T92" fmla="*/ 1203 w 1255"/>
              <a:gd name="T93" fmla="*/ 5 h 1566"/>
              <a:gd name="T94" fmla="*/ 1133 w 1255"/>
              <a:gd name="T95" fmla="*/ 31 h 1566"/>
              <a:gd name="T96" fmla="*/ 1074 w 1255"/>
              <a:gd name="T97" fmla="*/ 75 h 1566"/>
              <a:gd name="T98" fmla="*/ 1030 w 1255"/>
              <a:gd name="T99" fmla="*/ 135 h 1566"/>
              <a:gd name="T100" fmla="*/ 1004 w 1255"/>
              <a:gd name="T101" fmla="*/ 205 h 1566"/>
              <a:gd name="T102" fmla="*/ 999 w 1255"/>
              <a:gd name="T103" fmla="*/ 257 h 1566"/>
              <a:gd name="T104" fmla="*/ 1010 w 1255"/>
              <a:gd name="T105" fmla="*/ 330 h 1566"/>
              <a:gd name="T106" fmla="*/ 1039 w 1255"/>
              <a:gd name="T107" fmla="*/ 395 h 1566"/>
              <a:gd name="T108" fmla="*/ 1086 w 1255"/>
              <a:gd name="T109" fmla="*/ 449 h 1566"/>
              <a:gd name="T110" fmla="*/ 1144 w 1255"/>
              <a:gd name="T111" fmla="*/ 489 h 1566"/>
              <a:gd name="T112" fmla="*/ 1213 w 1255"/>
              <a:gd name="T113" fmla="*/ 510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55" h="1566">
                <a:moveTo>
                  <a:pt x="1238" y="513"/>
                </a:moveTo>
                <a:lnTo>
                  <a:pt x="1238" y="513"/>
                </a:lnTo>
                <a:lnTo>
                  <a:pt x="1201" y="515"/>
                </a:lnTo>
                <a:lnTo>
                  <a:pt x="1164" y="519"/>
                </a:lnTo>
                <a:lnTo>
                  <a:pt x="1128" y="524"/>
                </a:lnTo>
                <a:lnTo>
                  <a:pt x="1092" y="531"/>
                </a:lnTo>
                <a:lnTo>
                  <a:pt x="1058" y="540"/>
                </a:lnTo>
                <a:lnTo>
                  <a:pt x="1023" y="552"/>
                </a:lnTo>
                <a:lnTo>
                  <a:pt x="989" y="565"/>
                </a:lnTo>
                <a:lnTo>
                  <a:pt x="955" y="578"/>
                </a:lnTo>
                <a:lnTo>
                  <a:pt x="923" y="595"/>
                </a:lnTo>
                <a:lnTo>
                  <a:pt x="892" y="612"/>
                </a:lnTo>
                <a:lnTo>
                  <a:pt x="861" y="631"/>
                </a:lnTo>
                <a:lnTo>
                  <a:pt x="831" y="651"/>
                </a:lnTo>
                <a:lnTo>
                  <a:pt x="802" y="673"/>
                </a:lnTo>
                <a:lnTo>
                  <a:pt x="773" y="696"/>
                </a:lnTo>
                <a:lnTo>
                  <a:pt x="747" y="721"/>
                </a:lnTo>
                <a:lnTo>
                  <a:pt x="722" y="747"/>
                </a:lnTo>
                <a:lnTo>
                  <a:pt x="696" y="773"/>
                </a:lnTo>
                <a:lnTo>
                  <a:pt x="673" y="802"/>
                </a:lnTo>
                <a:lnTo>
                  <a:pt x="651" y="831"/>
                </a:lnTo>
                <a:lnTo>
                  <a:pt x="630" y="861"/>
                </a:lnTo>
                <a:lnTo>
                  <a:pt x="610" y="892"/>
                </a:lnTo>
                <a:lnTo>
                  <a:pt x="593" y="924"/>
                </a:lnTo>
                <a:lnTo>
                  <a:pt x="575" y="958"/>
                </a:lnTo>
                <a:lnTo>
                  <a:pt x="560" y="991"/>
                </a:lnTo>
                <a:lnTo>
                  <a:pt x="548" y="1027"/>
                </a:lnTo>
                <a:lnTo>
                  <a:pt x="535" y="1061"/>
                </a:lnTo>
                <a:lnTo>
                  <a:pt x="525" y="1098"/>
                </a:lnTo>
                <a:lnTo>
                  <a:pt x="517" y="1135"/>
                </a:lnTo>
                <a:lnTo>
                  <a:pt x="510" y="1173"/>
                </a:lnTo>
                <a:lnTo>
                  <a:pt x="505" y="1211"/>
                </a:lnTo>
                <a:lnTo>
                  <a:pt x="503" y="1249"/>
                </a:lnTo>
                <a:lnTo>
                  <a:pt x="502" y="1288"/>
                </a:lnTo>
                <a:lnTo>
                  <a:pt x="502" y="1294"/>
                </a:lnTo>
                <a:lnTo>
                  <a:pt x="502" y="1294"/>
                </a:lnTo>
                <a:lnTo>
                  <a:pt x="502" y="1315"/>
                </a:lnTo>
                <a:lnTo>
                  <a:pt x="502" y="1315"/>
                </a:lnTo>
                <a:lnTo>
                  <a:pt x="501" y="1340"/>
                </a:lnTo>
                <a:lnTo>
                  <a:pt x="497" y="1365"/>
                </a:lnTo>
                <a:lnTo>
                  <a:pt x="491" y="1390"/>
                </a:lnTo>
                <a:lnTo>
                  <a:pt x="482" y="1413"/>
                </a:lnTo>
                <a:lnTo>
                  <a:pt x="472" y="1435"/>
                </a:lnTo>
                <a:lnTo>
                  <a:pt x="459" y="1455"/>
                </a:lnTo>
                <a:lnTo>
                  <a:pt x="445" y="1475"/>
                </a:lnTo>
                <a:lnTo>
                  <a:pt x="429" y="1492"/>
                </a:lnTo>
                <a:lnTo>
                  <a:pt x="411" y="1508"/>
                </a:lnTo>
                <a:lnTo>
                  <a:pt x="391" y="1523"/>
                </a:lnTo>
                <a:lnTo>
                  <a:pt x="370" y="1536"/>
                </a:lnTo>
                <a:lnTo>
                  <a:pt x="349" y="1546"/>
                </a:lnTo>
                <a:lnTo>
                  <a:pt x="326" y="1554"/>
                </a:lnTo>
                <a:lnTo>
                  <a:pt x="301" y="1561"/>
                </a:lnTo>
                <a:lnTo>
                  <a:pt x="277" y="1565"/>
                </a:lnTo>
                <a:lnTo>
                  <a:pt x="251" y="1566"/>
                </a:lnTo>
                <a:lnTo>
                  <a:pt x="251" y="1566"/>
                </a:lnTo>
                <a:lnTo>
                  <a:pt x="225" y="1565"/>
                </a:lnTo>
                <a:lnTo>
                  <a:pt x="201" y="1561"/>
                </a:lnTo>
                <a:lnTo>
                  <a:pt x="177" y="1554"/>
                </a:lnTo>
                <a:lnTo>
                  <a:pt x="154" y="1546"/>
                </a:lnTo>
                <a:lnTo>
                  <a:pt x="132" y="1536"/>
                </a:lnTo>
                <a:lnTo>
                  <a:pt x="111" y="1523"/>
                </a:lnTo>
                <a:lnTo>
                  <a:pt x="93" y="1509"/>
                </a:lnTo>
                <a:lnTo>
                  <a:pt x="74" y="1493"/>
                </a:lnTo>
                <a:lnTo>
                  <a:pt x="58" y="1476"/>
                </a:lnTo>
                <a:lnTo>
                  <a:pt x="43" y="1456"/>
                </a:lnTo>
                <a:lnTo>
                  <a:pt x="32" y="1436"/>
                </a:lnTo>
                <a:lnTo>
                  <a:pt x="20" y="1414"/>
                </a:lnTo>
                <a:lnTo>
                  <a:pt x="12" y="1392"/>
                </a:lnTo>
                <a:lnTo>
                  <a:pt x="5" y="1368"/>
                </a:lnTo>
                <a:lnTo>
                  <a:pt x="2" y="1344"/>
                </a:lnTo>
                <a:lnTo>
                  <a:pt x="0" y="1318"/>
                </a:lnTo>
                <a:lnTo>
                  <a:pt x="0" y="1288"/>
                </a:lnTo>
                <a:lnTo>
                  <a:pt x="0" y="1288"/>
                </a:lnTo>
                <a:lnTo>
                  <a:pt x="1" y="1256"/>
                </a:lnTo>
                <a:lnTo>
                  <a:pt x="2" y="1223"/>
                </a:lnTo>
                <a:lnTo>
                  <a:pt x="4" y="1190"/>
                </a:lnTo>
                <a:lnTo>
                  <a:pt x="7" y="1158"/>
                </a:lnTo>
                <a:lnTo>
                  <a:pt x="10" y="1126"/>
                </a:lnTo>
                <a:lnTo>
                  <a:pt x="15" y="1094"/>
                </a:lnTo>
                <a:lnTo>
                  <a:pt x="19" y="1062"/>
                </a:lnTo>
                <a:lnTo>
                  <a:pt x="25" y="1030"/>
                </a:lnTo>
                <a:lnTo>
                  <a:pt x="32" y="999"/>
                </a:lnTo>
                <a:lnTo>
                  <a:pt x="40" y="969"/>
                </a:lnTo>
                <a:lnTo>
                  <a:pt x="48" y="938"/>
                </a:lnTo>
                <a:lnTo>
                  <a:pt x="56" y="908"/>
                </a:lnTo>
                <a:lnTo>
                  <a:pt x="65" y="878"/>
                </a:lnTo>
                <a:lnTo>
                  <a:pt x="76" y="848"/>
                </a:lnTo>
                <a:lnTo>
                  <a:pt x="87" y="818"/>
                </a:lnTo>
                <a:lnTo>
                  <a:pt x="99" y="789"/>
                </a:lnTo>
                <a:lnTo>
                  <a:pt x="110" y="761"/>
                </a:lnTo>
                <a:lnTo>
                  <a:pt x="123" y="733"/>
                </a:lnTo>
                <a:lnTo>
                  <a:pt x="137" y="704"/>
                </a:lnTo>
                <a:lnTo>
                  <a:pt x="150" y="678"/>
                </a:lnTo>
                <a:lnTo>
                  <a:pt x="165" y="650"/>
                </a:lnTo>
                <a:lnTo>
                  <a:pt x="182" y="623"/>
                </a:lnTo>
                <a:lnTo>
                  <a:pt x="197" y="597"/>
                </a:lnTo>
                <a:lnTo>
                  <a:pt x="214" y="570"/>
                </a:lnTo>
                <a:lnTo>
                  <a:pt x="231" y="545"/>
                </a:lnTo>
                <a:lnTo>
                  <a:pt x="248" y="520"/>
                </a:lnTo>
                <a:lnTo>
                  <a:pt x="267" y="496"/>
                </a:lnTo>
                <a:lnTo>
                  <a:pt x="285" y="471"/>
                </a:lnTo>
                <a:lnTo>
                  <a:pt x="305" y="447"/>
                </a:lnTo>
                <a:lnTo>
                  <a:pt x="326" y="424"/>
                </a:lnTo>
                <a:lnTo>
                  <a:pt x="345" y="402"/>
                </a:lnTo>
                <a:lnTo>
                  <a:pt x="367" y="379"/>
                </a:lnTo>
                <a:lnTo>
                  <a:pt x="388" y="358"/>
                </a:lnTo>
                <a:lnTo>
                  <a:pt x="410" y="337"/>
                </a:lnTo>
                <a:lnTo>
                  <a:pt x="433" y="316"/>
                </a:lnTo>
                <a:lnTo>
                  <a:pt x="456" y="296"/>
                </a:lnTo>
                <a:lnTo>
                  <a:pt x="479" y="277"/>
                </a:lnTo>
                <a:lnTo>
                  <a:pt x="503" y="258"/>
                </a:lnTo>
                <a:lnTo>
                  <a:pt x="527" y="240"/>
                </a:lnTo>
                <a:lnTo>
                  <a:pt x="552" y="221"/>
                </a:lnTo>
                <a:lnTo>
                  <a:pt x="577" y="204"/>
                </a:lnTo>
                <a:lnTo>
                  <a:pt x="603" y="188"/>
                </a:lnTo>
                <a:lnTo>
                  <a:pt x="628" y="172"/>
                </a:lnTo>
                <a:lnTo>
                  <a:pt x="655" y="157"/>
                </a:lnTo>
                <a:lnTo>
                  <a:pt x="683" y="142"/>
                </a:lnTo>
                <a:lnTo>
                  <a:pt x="709" y="128"/>
                </a:lnTo>
                <a:lnTo>
                  <a:pt x="737" y="114"/>
                </a:lnTo>
                <a:lnTo>
                  <a:pt x="764" y="101"/>
                </a:lnTo>
                <a:lnTo>
                  <a:pt x="793" y="90"/>
                </a:lnTo>
                <a:lnTo>
                  <a:pt x="822" y="78"/>
                </a:lnTo>
                <a:lnTo>
                  <a:pt x="851" y="68"/>
                </a:lnTo>
                <a:lnTo>
                  <a:pt x="879" y="59"/>
                </a:lnTo>
                <a:lnTo>
                  <a:pt x="909" y="50"/>
                </a:lnTo>
                <a:lnTo>
                  <a:pt x="939" y="40"/>
                </a:lnTo>
                <a:lnTo>
                  <a:pt x="969" y="33"/>
                </a:lnTo>
                <a:lnTo>
                  <a:pt x="1000" y="27"/>
                </a:lnTo>
                <a:lnTo>
                  <a:pt x="1031" y="20"/>
                </a:lnTo>
                <a:lnTo>
                  <a:pt x="1061" y="15"/>
                </a:lnTo>
                <a:lnTo>
                  <a:pt x="1094" y="10"/>
                </a:lnTo>
                <a:lnTo>
                  <a:pt x="1125" y="7"/>
                </a:lnTo>
                <a:lnTo>
                  <a:pt x="1157" y="4"/>
                </a:lnTo>
                <a:lnTo>
                  <a:pt x="1188" y="1"/>
                </a:lnTo>
                <a:lnTo>
                  <a:pt x="1220" y="0"/>
                </a:lnTo>
                <a:lnTo>
                  <a:pt x="1253" y="0"/>
                </a:lnTo>
                <a:lnTo>
                  <a:pt x="1255" y="0"/>
                </a:lnTo>
                <a:lnTo>
                  <a:pt x="1255" y="0"/>
                </a:lnTo>
                <a:lnTo>
                  <a:pt x="1230" y="1"/>
                </a:lnTo>
                <a:lnTo>
                  <a:pt x="1203" y="5"/>
                </a:lnTo>
                <a:lnTo>
                  <a:pt x="1179" y="12"/>
                </a:lnTo>
                <a:lnTo>
                  <a:pt x="1156" y="21"/>
                </a:lnTo>
                <a:lnTo>
                  <a:pt x="1133" y="31"/>
                </a:lnTo>
                <a:lnTo>
                  <a:pt x="1112" y="44"/>
                </a:lnTo>
                <a:lnTo>
                  <a:pt x="1092" y="59"/>
                </a:lnTo>
                <a:lnTo>
                  <a:pt x="1074" y="75"/>
                </a:lnTo>
                <a:lnTo>
                  <a:pt x="1058" y="93"/>
                </a:lnTo>
                <a:lnTo>
                  <a:pt x="1043" y="113"/>
                </a:lnTo>
                <a:lnTo>
                  <a:pt x="1030" y="135"/>
                </a:lnTo>
                <a:lnTo>
                  <a:pt x="1019" y="157"/>
                </a:lnTo>
                <a:lnTo>
                  <a:pt x="1011" y="181"/>
                </a:lnTo>
                <a:lnTo>
                  <a:pt x="1004" y="205"/>
                </a:lnTo>
                <a:lnTo>
                  <a:pt x="1000" y="231"/>
                </a:lnTo>
                <a:lnTo>
                  <a:pt x="999" y="257"/>
                </a:lnTo>
                <a:lnTo>
                  <a:pt x="999" y="257"/>
                </a:lnTo>
                <a:lnTo>
                  <a:pt x="1000" y="282"/>
                </a:lnTo>
                <a:lnTo>
                  <a:pt x="1004" y="307"/>
                </a:lnTo>
                <a:lnTo>
                  <a:pt x="1010" y="330"/>
                </a:lnTo>
                <a:lnTo>
                  <a:pt x="1018" y="353"/>
                </a:lnTo>
                <a:lnTo>
                  <a:pt x="1028" y="375"/>
                </a:lnTo>
                <a:lnTo>
                  <a:pt x="1039" y="395"/>
                </a:lnTo>
                <a:lnTo>
                  <a:pt x="1053" y="415"/>
                </a:lnTo>
                <a:lnTo>
                  <a:pt x="1068" y="432"/>
                </a:lnTo>
                <a:lnTo>
                  <a:pt x="1086" y="449"/>
                </a:lnTo>
                <a:lnTo>
                  <a:pt x="1104" y="463"/>
                </a:lnTo>
                <a:lnTo>
                  <a:pt x="1124" y="477"/>
                </a:lnTo>
                <a:lnTo>
                  <a:pt x="1144" y="489"/>
                </a:lnTo>
                <a:lnTo>
                  <a:pt x="1166" y="498"/>
                </a:lnTo>
                <a:lnTo>
                  <a:pt x="1189" y="505"/>
                </a:lnTo>
                <a:lnTo>
                  <a:pt x="1213" y="510"/>
                </a:lnTo>
                <a:lnTo>
                  <a:pt x="1238" y="513"/>
                </a:lnTo>
                <a:lnTo>
                  <a:pt x="1238" y="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C644B2F-CF7F-4925-B1E5-E49C35D6A435}"/>
              </a:ext>
            </a:extLst>
          </p:cNvPr>
          <p:cNvSpPr>
            <a:spLocks/>
          </p:cNvSpPr>
          <p:nvPr userDrawn="1"/>
        </p:nvSpPr>
        <p:spPr bwMode="auto">
          <a:xfrm>
            <a:off x="4766735" y="2679702"/>
            <a:ext cx="531284" cy="531284"/>
          </a:xfrm>
          <a:custGeom>
            <a:avLst/>
            <a:gdLst>
              <a:gd name="T0" fmla="*/ 502 w 502"/>
              <a:gd name="T1" fmla="*/ 251 h 502"/>
              <a:gd name="T2" fmla="*/ 497 w 502"/>
              <a:gd name="T3" fmla="*/ 301 h 502"/>
              <a:gd name="T4" fmla="*/ 482 w 502"/>
              <a:gd name="T5" fmla="*/ 349 h 502"/>
              <a:gd name="T6" fmla="*/ 459 w 502"/>
              <a:gd name="T7" fmla="*/ 391 h 502"/>
              <a:gd name="T8" fmla="*/ 429 w 502"/>
              <a:gd name="T9" fmla="*/ 428 h 502"/>
              <a:gd name="T10" fmla="*/ 391 w 502"/>
              <a:gd name="T11" fmla="*/ 459 h 502"/>
              <a:gd name="T12" fmla="*/ 349 w 502"/>
              <a:gd name="T13" fmla="*/ 482 h 502"/>
              <a:gd name="T14" fmla="*/ 301 w 502"/>
              <a:gd name="T15" fmla="*/ 497 h 502"/>
              <a:gd name="T16" fmla="*/ 251 w 502"/>
              <a:gd name="T17" fmla="*/ 502 h 502"/>
              <a:gd name="T18" fmla="*/ 225 w 502"/>
              <a:gd name="T19" fmla="*/ 501 h 502"/>
              <a:gd name="T20" fmla="*/ 177 w 502"/>
              <a:gd name="T21" fmla="*/ 490 h 502"/>
              <a:gd name="T22" fmla="*/ 132 w 502"/>
              <a:gd name="T23" fmla="*/ 472 h 502"/>
              <a:gd name="T24" fmla="*/ 92 w 502"/>
              <a:gd name="T25" fmla="*/ 444 h 502"/>
              <a:gd name="T26" fmla="*/ 57 w 502"/>
              <a:gd name="T27" fmla="*/ 411 h 502"/>
              <a:gd name="T28" fmla="*/ 31 w 502"/>
              <a:gd name="T29" fmla="*/ 371 h 502"/>
              <a:gd name="T30" fmla="*/ 11 w 502"/>
              <a:gd name="T31" fmla="*/ 326 h 502"/>
              <a:gd name="T32" fmla="*/ 2 w 502"/>
              <a:gd name="T33" fmla="*/ 276 h 502"/>
              <a:gd name="T34" fmla="*/ 0 w 502"/>
              <a:gd name="T35" fmla="*/ 251 h 502"/>
              <a:gd name="T36" fmla="*/ 5 w 502"/>
              <a:gd name="T37" fmla="*/ 200 h 502"/>
              <a:gd name="T38" fmla="*/ 20 w 502"/>
              <a:gd name="T39" fmla="*/ 153 h 502"/>
              <a:gd name="T40" fmla="*/ 43 w 502"/>
              <a:gd name="T41" fmla="*/ 110 h 502"/>
              <a:gd name="T42" fmla="*/ 73 w 502"/>
              <a:gd name="T43" fmla="*/ 73 h 502"/>
              <a:gd name="T44" fmla="*/ 111 w 502"/>
              <a:gd name="T45" fmla="*/ 42 h 502"/>
              <a:gd name="T46" fmla="*/ 154 w 502"/>
              <a:gd name="T47" fmla="*/ 19 h 502"/>
              <a:gd name="T48" fmla="*/ 200 w 502"/>
              <a:gd name="T49" fmla="*/ 4 h 502"/>
              <a:gd name="T50" fmla="*/ 251 w 502"/>
              <a:gd name="T51" fmla="*/ 0 h 502"/>
              <a:gd name="T52" fmla="*/ 277 w 502"/>
              <a:gd name="T53" fmla="*/ 1 h 502"/>
              <a:gd name="T54" fmla="*/ 326 w 502"/>
              <a:gd name="T55" fmla="*/ 11 h 502"/>
              <a:gd name="T56" fmla="*/ 370 w 502"/>
              <a:gd name="T57" fmla="*/ 30 h 502"/>
              <a:gd name="T58" fmla="*/ 411 w 502"/>
              <a:gd name="T59" fmla="*/ 57 h 502"/>
              <a:gd name="T60" fmla="*/ 445 w 502"/>
              <a:gd name="T61" fmla="*/ 91 h 502"/>
              <a:gd name="T62" fmla="*/ 472 w 502"/>
              <a:gd name="T63" fmla="*/ 131 h 502"/>
              <a:gd name="T64" fmla="*/ 491 w 502"/>
              <a:gd name="T65" fmla="*/ 176 h 502"/>
              <a:gd name="T66" fmla="*/ 501 w 502"/>
              <a:gd name="T67" fmla="*/ 225 h 502"/>
              <a:gd name="T68" fmla="*/ 502 w 502"/>
              <a:gd name="T69" fmla="*/ 2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2" h="502">
                <a:moveTo>
                  <a:pt x="502" y="251"/>
                </a:moveTo>
                <a:lnTo>
                  <a:pt x="502" y="251"/>
                </a:lnTo>
                <a:lnTo>
                  <a:pt x="501" y="276"/>
                </a:lnTo>
                <a:lnTo>
                  <a:pt x="497" y="301"/>
                </a:lnTo>
                <a:lnTo>
                  <a:pt x="491" y="326"/>
                </a:lnTo>
                <a:lnTo>
                  <a:pt x="482" y="349"/>
                </a:lnTo>
                <a:lnTo>
                  <a:pt x="472" y="371"/>
                </a:lnTo>
                <a:lnTo>
                  <a:pt x="459" y="391"/>
                </a:lnTo>
                <a:lnTo>
                  <a:pt x="445" y="411"/>
                </a:lnTo>
                <a:lnTo>
                  <a:pt x="429" y="428"/>
                </a:lnTo>
                <a:lnTo>
                  <a:pt x="411" y="444"/>
                </a:lnTo>
                <a:lnTo>
                  <a:pt x="391" y="459"/>
                </a:lnTo>
                <a:lnTo>
                  <a:pt x="370" y="472"/>
                </a:lnTo>
                <a:lnTo>
                  <a:pt x="349" y="482"/>
                </a:lnTo>
                <a:lnTo>
                  <a:pt x="326" y="490"/>
                </a:lnTo>
                <a:lnTo>
                  <a:pt x="301" y="497"/>
                </a:lnTo>
                <a:lnTo>
                  <a:pt x="277" y="501"/>
                </a:lnTo>
                <a:lnTo>
                  <a:pt x="251" y="502"/>
                </a:lnTo>
                <a:lnTo>
                  <a:pt x="251" y="502"/>
                </a:lnTo>
                <a:lnTo>
                  <a:pt x="225" y="501"/>
                </a:lnTo>
                <a:lnTo>
                  <a:pt x="200" y="497"/>
                </a:lnTo>
                <a:lnTo>
                  <a:pt x="177" y="490"/>
                </a:lnTo>
                <a:lnTo>
                  <a:pt x="154" y="482"/>
                </a:lnTo>
                <a:lnTo>
                  <a:pt x="132" y="472"/>
                </a:lnTo>
                <a:lnTo>
                  <a:pt x="111" y="459"/>
                </a:lnTo>
                <a:lnTo>
                  <a:pt x="92" y="444"/>
                </a:lnTo>
                <a:lnTo>
                  <a:pt x="73" y="428"/>
                </a:lnTo>
                <a:lnTo>
                  <a:pt x="57" y="411"/>
                </a:lnTo>
                <a:lnTo>
                  <a:pt x="43" y="391"/>
                </a:lnTo>
                <a:lnTo>
                  <a:pt x="31" y="371"/>
                </a:lnTo>
                <a:lnTo>
                  <a:pt x="20" y="349"/>
                </a:lnTo>
                <a:lnTo>
                  <a:pt x="11" y="326"/>
                </a:lnTo>
                <a:lnTo>
                  <a:pt x="5" y="301"/>
                </a:lnTo>
                <a:lnTo>
                  <a:pt x="2" y="276"/>
                </a:lnTo>
                <a:lnTo>
                  <a:pt x="0" y="251"/>
                </a:lnTo>
                <a:lnTo>
                  <a:pt x="0" y="251"/>
                </a:lnTo>
                <a:lnTo>
                  <a:pt x="2" y="225"/>
                </a:lnTo>
                <a:lnTo>
                  <a:pt x="5" y="200"/>
                </a:lnTo>
                <a:lnTo>
                  <a:pt x="11" y="176"/>
                </a:lnTo>
                <a:lnTo>
                  <a:pt x="20" y="153"/>
                </a:lnTo>
                <a:lnTo>
                  <a:pt x="31" y="131"/>
                </a:lnTo>
                <a:lnTo>
                  <a:pt x="43" y="110"/>
                </a:lnTo>
                <a:lnTo>
                  <a:pt x="57" y="91"/>
                </a:lnTo>
                <a:lnTo>
                  <a:pt x="73" y="73"/>
                </a:lnTo>
                <a:lnTo>
                  <a:pt x="92" y="57"/>
                </a:lnTo>
                <a:lnTo>
                  <a:pt x="111" y="42"/>
                </a:lnTo>
                <a:lnTo>
                  <a:pt x="132" y="30"/>
                </a:lnTo>
                <a:lnTo>
                  <a:pt x="154" y="19"/>
                </a:lnTo>
                <a:lnTo>
                  <a:pt x="177" y="11"/>
                </a:lnTo>
                <a:lnTo>
                  <a:pt x="200" y="4"/>
                </a:lnTo>
                <a:lnTo>
                  <a:pt x="225" y="1"/>
                </a:lnTo>
                <a:lnTo>
                  <a:pt x="251" y="0"/>
                </a:lnTo>
                <a:lnTo>
                  <a:pt x="251" y="0"/>
                </a:lnTo>
                <a:lnTo>
                  <a:pt x="277" y="1"/>
                </a:lnTo>
                <a:lnTo>
                  <a:pt x="301" y="4"/>
                </a:lnTo>
                <a:lnTo>
                  <a:pt x="326" y="11"/>
                </a:lnTo>
                <a:lnTo>
                  <a:pt x="349" y="19"/>
                </a:lnTo>
                <a:lnTo>
                  <a:pt x="370" y="30"/>
                </a:lnTo>
                <a:lnTo>
                  <a:pt x="391" y="42"/>
                </a:lnTo>
                <a:lnTo>
                  <a:pt x="411" y="57"/>
                </a:lnTo>
                <a:lnTo>
                  <a:pt x="429" y="73"/>
                </a:lnTo>
                <a:lnTo>
                  <a:pt x="445" y="91"/>
                </a:lnTo>
                <a:lnTo>
                  <a:pt x="459" y="110"/>
                </a:lnTo>
                <a:lnTo>
                  <a:pt x="472" y="131"/>
                </a:lnTo>
                <a:lnTo>
                  <a:pt x="482" y="153"/>
                </a:lnTo>
                <a:lnTo>
                  <a:pt x="491" y="176"/>
                </a:lnTo>
                <a:lnTo>
                  <a:pt x="497" y="200"/>
                </a:lnTo>
                <a:lnTo>
                  <a:pt x="501" y="225"/>
                </a:lnTo>
                <a:lnTo>
                  <a:pt x="502" y="251"/>
                </a:lnTo>
                <a:lnTo>
                  <a:pt x="502" y="251"/>
                </a:lnTo>
                <a:close/>
              </a:path>
            </a:pathLst>
          </a:custGeom>
          <a:solidFill>
            <a:srgbClr val="FFCE54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D30A59A-BC0A-4DAE-A388-A6FD5E3EF075}"/>
              </a:ext>
            </a:extLst>
          </p:cNvPr>
          <p:cNvSpPr>
            <a:spLocks/>
          </p:cNvSpPr>
          <p:nvPr userDrawn="1"/>
        </p:nvSpPr>
        <p:spPr bwMode="auto">
          <a:xfrm>
            <a:off x="5825069" y="1555751"/>
            <a:ext cx="1598084" cy="1305984"/>
          </a:xfrm>
          <a:custGeom>
            <a:avLst/>
            <a:gdLst>
              <a:gd name="T0" fmla="*/ 1508 w 1511"/>
              <a:gd name="T1" fmla="*/ 1198 h 1234"/>
              <a:gd name="T2" fmla="*/ 1485 w 1511"/>
              <a:gd name="T3" fmla="*/ 1134 h 1234"/>
              <a:gd name="T4" fmla="*/ 1445 w 1511"/>
              <a:gd name="T5" fmla="*/ 1079 h 1234"/>
              <a:gd name="T6" fmla="*/ 1394 w 1511"/>
              <a:gd name="T7" fmla="*/ 1036 h 1234"/>
              <a:gd name="T8" fmla="*/ 1330 w 1511"/>
              <a:gd name="T9" fmla="*/ 1008 h 1234"/>
              <a:gd name="T10" fmla="*/ 1261 w 1511"/>
              <a:gd name="T11" fmla="*/ 999 h 1234"/>
              <a:gd name="T12" fmla="*/ 1213 w 1511"/>
              <a:gd name="T13" fmla="*/ 1004 h 1234"/>
              <a:gd name="T14" fmla="*/ 1145 w 1511"/>
              <a:gd name="T15" fmla="*/ 1027 h 1234"/>
              <a:gd name="T16" fmla="*/ 1088 w 1511"/>
              <a:gd name="T17" fmla="*/ 1067 h 1234"/>
              <a:gd name="T18" fmla="*/ 1045 w 1511"/>
              <a:gd name="T19" fmla="*/ 1121 h 1234"/>
              <a:gd name="T20" fmla="*/ 1017 w 1511"/>
              <a:gd name="T21" fmla="*/ 1187 h 1234"/>
              <a:gd name="T22" fmla="*/ 1010 w 1511"/>
              <a:gd name="T23" fmla="*/ 1234 h 1234"/>
              <a:gd name="T24" fmla="*/ 995 w 1511"/>
              <a:gd name="T25" fmla="*/ 1126 h 1234"/>
              <a:gd name="T26" fmla="*/ 965 w 1511"/>
              <a:gd name="T27" fmla="*/ 1022 h 1234"/>
              <a:gd name="T28" fmla="*/ 923 w 1511"/>
              <a:gd name="T29" fmla="*/ 925 h 1234"/>
              <a:gd name="T30" fmla="*/ 868 w 1511"/>
              <a:gd name="T31" fmla="*/ 835 h 1234"/>
              <a:gd name="T32" fmla="*/ 803 w 1511"/>
              <a:gd name="T33" fmla="*/ 755 h 1234"/>
              <a:gd name="T34" fmla="*/ 728 w 1511"/>
              <a:gd name="T35" fmla="*/ 683 h 1234"/>
              <a:gd name="T36" fmla="*/ 643 w 1511"/>
              <a:gd name="T37" fmla="*/ 623 h 1234"/>
              <a:gd name="T38" fmla="*/ 551 w 1511"/>
              <a:gd name="T39" fmla="*/ 575 h 1234"/>
              <a:gd name="T40" fmla="*/ 452 w 1511"/>
              <a:gd name="T41" fmla="*/ 539 h 1234"/>
              <a:gd name="T42" fmla="*/ 347 w 1511"/>
              <a:gd name="T43" fmla="*/ 519 h 1234"/>
              <a:gd name="T44" fmla="*/ 273 w 1511"/>
              <a:gd name="T45" fmla="*/ 513 h 1234"/>
              <a:gd name="T46" fmla="*/ 254 w 1511"/>
              <a:gd name="T47" fmla="*/ 513 h 1234"/>
              <a:gd name="T48" fmla="*/ 214 w 1511"/>
              <a:gd name="T49" fmla="*/ 510 h 1234"/>
              <a:gd name="T50" fmla="*/ 145 w 1511"/>
              <a:gd name="T51" fmla="*/ 489 h 1234"/>
              <a:gd name="T52" fmla="*/ 87 w 1511"/>
              <a:gd name="T53" fmla="*/ 449 h 1234"/>
              <a:gd name="T54" fmla="*/ 40 w 1511"/>
              <a:gd name="T55" fmla="*/ 395 h 1234"/>
              <a:gd name="T56" fmla="*/ 11 w 1511"/>
              <a:gd name="T57" fmla="*/ 330 h 1234"/>
              <a:gd name="T58" fmla="*/ 0 w 1511"/>
              <a:gd name="T59" fmla="*/ 257 h 1234"/>
              <a:gd name="T60" fmla="*/ 5 w 1511"/>
              <a:gd name="T61" fmla="*/ 205 h 1234"/>
              <a:gd name="T62" fmla="*/ 31 w 1511"/>
              <a:gd name="T63" fmla="*/ 135 h 1234"/>
              <a:gd name="T64" fmla="*/ 75 w 1511"/>
              <a:gd name="T65" fmla="*/ 75 h 1234"/>
              <a:gd name="T66" fmla="*/ 134 w 1511"/>
              <a:gd name="T67" fmla="*/ 31 h 1234"/>
              <a:gd name="T68" fmla="*/ 204 w 1511"/>
              <a:gd name="T69" fmla="*/ 5 h 1234"/>
              <a:gd name="T70" fmla="*/ 257 w 1511"/>
              <a:gd name="T71" fmla="*/ 0 h 1234"/>
              <a:gd name="T72" fmla="*/ 259 w 1511"/>
              <a:gd name="T73" fmla="*/ 0 h 1234"/>
              <a:gd name="T74" fmla="*/ 353 w 1511"/>
              <a:gd name="T75" fmla="*/ 4 h 1234"/>
              <a:gd name="T76" fmla="*/ 444 w 1511"/>
              <a:gd name="T77" fmla="*/ 15 h 1234"/>
              <a:gd name="T78" fmla="*/ 533 w 1511"/>
              <a:gd name="T79" fmla="*/ 32 h 1234"/>
              <a:gd name="T80" fmla="*/ 620 w 1511"/>
              <a:gd name="T81" fmla="*/ 55 h 1234"/>
              <a:gd name="T82" fmla="*/ 705 w 1511"/>
              <a:gd name="T83" fmla="*/ 85 h 1234"/>
              <a:gd name="T84" fmla="*/ 786 w 1511"/>
              <a:gd name="T85" fmla="*/ 122 h 1234"/>
              <a:gd name="T86" fmla="*/ 865 w 1511"/>
              <a:gd name="T87" fmla="*/ 164 h 1234"/>
              <a:gd name="T88" fmla="*/ 940 w 1511"/>
              <a:gd name="T89" fmla="*/ 210 h 1234"/>
              <a:gd name="T90" fmla="*/ 1080 w 1511"/>
              <a:gd name="T91" fmla="*/ 318 h 1234"/>
              <a:gd name="T92" fmla="*/ 1204 w 1511"/>
              <a:gd name="T93" fmla="*/ 446 h 1234"/>
              <a:gd name="T94" fmla="*/ 1310 w 1511"/>
              <a:gd name="T95" fmla="*/ 589 h 1234"/>
              <a:gd name="T96" fmla="*/ 1382 w 1511"/>
              <a:gd name="T97" fmla="*/ 719 h 1234"/>
              <a:gd name="T98" fmla="*/ 1419 w 1511"/>
              <a:gd name="T99" fmla="*/ 802 h 1234"/>
              <a:gd name="T100" fmla="*/ 1450 w 1511"/>
              <a:gd name="T101" fmla="*/ 887 h 1234"/>
              <a:gd name="T102" fmla="*/ 1475 w 1511"/>
              <a:gd name="T103" fmla="*/ 976 h 1234"/>
              <a:gd name="T104" fmla="*/ 1494 w 1511"/>
              <a:gd name="T105" fmla="*/ 1066 h 1234"/>
              <a:gd name="T106" fmla="*/ 1506 w 1511"/>
              <a:gd name="T107" fmla="*/ 1158 h 1234"/>
              <a:gd name="T108" fmla="*/ 1511 w 1511"/>
              <a:gd name="T109" fmla="*/ 1221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11" h="1234">
                <a:moveTo>
                  <a:pt x="1511" y="1221"/>
                </a:moveTo>
                <a:lnTo>
                  <a:pt x="1511" y="1221"/>
                </a:lnTo>
                <a:lnTo>
                  <a:pt x="1508" y="1198"/>
                </a:lnTo>
                <a:lnTo>
                  <a:pt x="1502" y="1175"/>
                </a:lnTo>
                <a:lnTo>
                  <a:pt x="1494" y="1155"/>
                </a:lnTo>
                <a:lnTo>
                  <a:pt x="1485" y="1134"/>
                </a:lnTo>
                <a:lnTo>
                  <a:pt x="1473" y="1114"/>
                </a:lnTo>
                <a:lnTo>
                  <a:pt x="1459" y="1096"/>
                </a:lnTo>
                <a:lnTo>
                  <a:pt x="1445" y="1079"/>
                </a:lnTo>
                <a:lnTo>
                  <a:pt x="1429" y="1064"/>
                </a:lnTo>
                <a:lnTo>
                  <a:pt x="1412" y="1049"/>
                </a:lnTo>
                <a:lnTo>
                  <a:pt x="1394" y="1036"/>
                </a:lnTo>
                <a:lnTo>
                  <a:pt x="1373" y="1026"/>
                </a:lnTo>
                <a:lnTo>
                  <a:pt x="1352" y="1016"/>
                </a:lnTo>
                <a:lnTo>
                  <a:pt x="1330" y="1008"/>
                </a:lnTo>
                <a:lnTo>
                  <a:pt x="1308" y="1004"/>
                </a:lnTo>
                <a:lnTo>
                  <a:pt x="1285" y="1000"/>
                </a:lnTo>
                <a:lnTo>
                  <a:pt x="1261" y="999"/>
                </a:lnTo>
                <a:lnTo>
                  <a:pt x="1261" y="999"/>
                </a:lnTo>
                <a:lnTo>
                  <a:pt x="1236" y="1000"/>
                </a:lnTo>
                <a:lnTo>
                  <a:pt x="1213" y="1004"/>
                </a:lnTo>
                <a:lnTo>
                  <a:pt x="1189" y="1009"/>
                </a:lnTo>
                <a:lnTo>
                  <a:pt x="1167" y="1017"/>
                </a:lnTo>
                <a:lnTo>
                  <a:pt x="1145" y="1027"/>
                </a:lnTo>
                <a:lnTo>
                  <a:pt x="1125" y="1038"/>
                </a:lnTo>
                <a:lnTo>
                  <a:pt x="1106" y="1052"/>
                </a:lnTo>
                <a:lnTo>
                  <a:pt x="1088" y="1067"/>
                </a:lnTo>
                <a:lnTo>
                  <a:pt x="1072" y="1084"/>
                </a:lnTo>
                <a:lnTo>
                  <a:pt x="1057" y="1102"/>
                </a:lnTo>
                <a:lnTo>
                  <a:pt x="1045" y="1121"/>
                </a:lnTo>
                <a:lnTo>
                  <a:pt x="1034" y="1142"/>
                </a:lnTo>
                <a:lnTo>
                  <a:pt x="1025" y="1164"/>
                </a:lnTo>
                <a:lnTo>
                  <a:pt x="1017" y="1187"/>
                </a:lnTo>
                <a:lnTo>
                  <a:pt x="1012" y="1210"/>
                </a:lnTo>
                <a:lnTo>
                  <a:pt x="1010" y="1234"/>
                </a:lnTo>
                <a:lnTo>
                  <a:pt x="1010" y="1234"/>
                </a:lnTo>
                <a:lnTo>
                  <a:pt x="1007" y="1197"/>
                </a:lnTo>
                <a:lnTo>
                  <a:pt x="1001" y="1161"/>
                </a:lnTo>
                <a:lnTo>
                  <a:pt x="995" y="1126"/>
                </a:lnTo>
                <a:lnTo>
                  <a:pt x="987" y="1090"/>
                </a:lnTo>
                <a:lnTo>
                  <a:pt x="977" y="1057"/>
                </a:lnTo>
                <a:lnTo>
                  <a:pt x="965" y="1022"/>
                </a:lnTo>
                <a:lnTo>
                  <a:pt x="953" y="989"/>
                </a:lnTo>
                <a:lnTo>
                  <a:pt x="939" y="956"/>
                </a:lnTo>
                <a:lnTo>
                  <a:pt x="923" y="925"/>
                </a:lnTo>
                <a:lnTo>
                  <a:pt x="907" y="894"/>
                </a:lnTo>
                <a:lnTo>
                  <a:pt x="888" y="864"/>
                </a:lnTo>
                <a:lnTo>
                  <a:pt x="868" y="835"/>
                </a:lnTo>
                <a:lnTo>
                  <a:pt x="848" y="808"/>
                </a:lnTo>
                <a:lnTo>
                  <a:pt x="826" y="780"/>
                </a:lnTo>
                <a:lnTo>
                  <a:pt x="803" y="755"/>
                </a:lnTo>
                <a:lnTo>
                  <a:pt x="779" y="729"/>
                </a:lnTo>
                <a:lnTo>
                  <a:pt x="753" y="706"/>
                </a:lnTo>
                <a:lnTo>
                  <a:pt x="728" y="683"/>
                </a:lnTo>
                <a:lnTo>
                  <a:pt x="700" y="663"/>
                </a:lnTo>
                <a:lnTo>
                  <a:pt x="673" y="642"/>
                </a:lnTo>
                <a:lnTo>
                  <a:pt x="643" y="623"/>
                </a:lnTo>
                <a:lnTo>
                  <a:pt x="613" y="606"/>
                </a:lnTo>
                <a:lnTo>
                  <a:pt x="582" y="590"/>
                </a:lnTo>
                <a:lnTo>
                  <a:pt x="551" y="575"/>
                </a:lnTo>
                <a:lnTo>
                  <a:pt x="518" y="561"/>
                </a:lnTo>
                <a:lnTo>
                  <a:pt x="485" y="550"/>
                </a:lnTo>
                <a:lnTo>
                  <a:pt x="452" y="539"/>
                </a:lnTo>
                <a:lnTo>
                  <a:pt x="417" y="531"/>
                </a:lnTo>
                <a:lnTo>
                  <a:pt x="383" y="524"/>
                </a:lnTo>
                <a:lnTo>
                  <a:pt x="347" y="519"/>
                </a:lnTo>
                <a:lnTo>
                  <a:pt x="310" y="515"/>
                </a:lnTo>
                <a:lnTo>
                  <a:pt x="274" y="513"/>
                </a:lnTo>
                <a:lnTo>
                  <a:pt x="273" y="513"/>
                </a:lnTo>
                <a:lnTo>
                  <a:pt x="273" y="513"/>
                </a:lnTo>
                <a:lnTo>
                  <a:pt x="254" y="513"/>
                </a:lnTo>
                <a:lnTo>
                  <a:pt x="254" y="513"/>
                </a:lnTo>
                <a:lnTo>
                  <a:pt x="239" y="513"/>
                </a:lnTo>
                <a:lnTo>
                  <a:pt x="239" y="513"/>
                </a:lnTo>
                <a:lnTo>
                  <a:pt x="214" y="510"/>
                </a:lnTo>
                <a:lnTo>
                  <a:pt x="190" y="505"/>
                </a:lnTo>
                <a:lnTo>
                  <a:pt x="167" y="498"/>
                </a:lnTo>
                <a:lnTo>
                  <a:pt x="145" y="489"/>
                </a:lnTo>
                <a:lnTo>
                  <a:pt x="125" y="477"/>
                </a:lnTo>
                <a:lnTo>
                  <a:pt x="105" y="463"/>
                </a:lnTo>
                <a:lnTo>
                  <a:pt x="87" y="449"/>
                </a:lnTo>
                <a:lnTo>
                  <a:pt x="69" y="432"/>
                </a:lnTo>
                <a:lnTo>
                  <a:pt x="54" y="415"/>
                </a:lnTo>
                <a:lnTo>
                  <a:pt x="40" y="395"/>
                </a:lnTo>
                <a:lnTo>
                  <a:pt x="29" y="375"/>
                </a:lnTo>
                <a:lnTo>
                  <a:pt x="19" y="353"/>
                </a:lnTo>
                <a:lnTo>
                  <a:pt x="11" y="330"/>
                </a:lnTo>
                <a:lnTo>
                  <a:pt x="5" y="307"/>
                </a:lnTo>
                <a:lnTo>
                  <a:pt x="1" y="282"/>
                </a:lnTo>
                <a:lnTo>
                  <a:pt x="0" y="257"/>
                </a:lnTo>
                <a:lnTo>
                  <a:pt x="0" y="257"/>
                </a:lnTo>
                <a:lnTo>
                  <a:pt x="1" y="231"/>
                </a:lnTo>
                <a:lnTo>
                  <a:pt x="5" y="205"/>
                </a:lnTo>
                <a:lnTo>
                  <a:pt x="12" y="181"/>
                </a:lnTo>
                <a:lnTo>
                  <a:pt x="20" y="157"/>
                </a:lnTo>
                <a:lnTo>
                  <a:pt x="31" y="135"/>
                </a:lnTo>
                <a:lnTo>
                  <a:pt x="44" y="113"/>
                </a:lnTo>
                <a:lnTo>
                  <a:pt x="59" y="93"/>
                </a:lnTo>
                <a:lnTo>
                  <a:pt x="75" y="75"/>
                </a:lnTo>
                <a:lnTo>
                  <a:pt x="93" y="59"/>
                </a:lnTo>
                <a:lnTo>
                  <a:pt x="113" y="44"/>
                </a:lnTo>
                <a:lnTo>
                  <a:pt x="134" y="31"/>
                </a:lnTo>
                <a:lnTo>
                  <a:pt x="157" y="21"/>
                </a:lnTo>
                <a:lnTo>
                  <a:pt x="180" y="12"/>
                </a:lnTo>
                <a:lnTo>
                  <a:pt x="204" y="5"/>
                </a:lnTo>
                <a:lnTo>
                  <a:pt x="231" y="1"/>
                </a:lnTo>
                <a:lnTo>
                  <a:pt x="256" y="0"/>
                </a:lnTo>
                <a:lnTo>
                  <a:pt x="257" y="0"/>
                </a:lnTo>
                <a:lnTo>
                  <a:pt x="257" y="0"/>
                </a:lnTo>
                <a:lnTo>
                  <a:pt x="259" y="0"/>
                </a:lnTo>
                <a:lnTo>
                  <a:pt x="259" y="0"/>
                </a:lnTo>
                <a:lnTo>
                  <a:pt x="290" y="0"/>
                </a:lnTo>
                <a:lnTo>
                  <a:pt x="321" y="1"/>
                </a:lnTo>
                <a:lnTo>
                  <a:pt x="353" y="4"/>
                </a:lnTo>
                <a:lnTo>
                  <a:pt x="383" y="7"/>
                </a:lnTo>
                <a:lnTo>
                  <a:pt x="414" y="10"/>
                </a:lnTo>
                <a:lnTo>
                  <a:pt x="444" y="15"/>
                </a:lnTo>
                <a:lnTo>
                  <a:pt x="474" y="20"/>
                </a:lnTo>
                <a:lnTo>
                  <a:pt x="503" y="25"/>
                </a:lnTo>
                <a:lnTo>
                  <a:pt x="533" y="32"/>
                </a:lnTo>
                <a:lnTo>
                  <a:pt x="562" y="39"/>
                </a:lnTo>
                <a:lnTo>
                  <a:pt x="591" y="47"/>
                </a:lnTo>
                <a:lnTo>
                  <a:pt x="620" y="55"/>
                </a:lnTo>
                <a:lnTo>
                  <a:pt x="649" y="66"/>
                </a:lnTo>
                <a:lnTo>
                  <a:pt x="676" y="75"/>
                </a:lnTo>
                <a:lnTo>
                  <a:pt x="705" y="85"/>
                </a:lnTo>
                <a:lnTo>
                  <a:pt x="733" y="97"/>
                </a:lnTo>
                <a:lnTo>
                  <a:pt x="759" y="110"/>
                </a:lnTo>
                <a:lnTo>
                  <a:pt x="786" y="122"/>
                </a:lnTo>
                <a:lnTo>
                  <a:pt x="813" y="135"/>
                </a:lnTo>
                <a:lnTo>
                  <a:pt x="839" y="149"/>
                </a:lnTo>
                <a:lnTo>
                  <a:pt x="865" y="164"/>
                </a:lnTo>
                <a:lnTo>
                  <a:pt x="890" y="179"/>
                </a:lnTo>
                <a:lnTo>
                  <a:pt x="916" y="194"/>
                </a:lnTo>
                <a:lnTo>
                  <a:pt x="940" y="210"/>
                </a:lnTo>
                <a:lnTo>
                  <a:pt x="988" y="244"/>
                </a:lnTo>
                <a:lnTo>
                  <a:pt x="1035" y="280"/>
                </a:lnTo>
                <a:lnTo>
                  <a:pt x="1080" y="318"/>
                </a:lnTo>
                <a:lnTo>
                  <a:pt x="1123" y="360"/>
                </a:lnTo>
                <a:lnTo>
                  <a:pt x="1164" y="401"/>
                </a:lnTo>
                <a:lnTo>
                  <a:pt x="1204" y="446"/>
                </a:lnTo>
                <a:lnTo>
                  <a:pt x="1240" y="492"/>
                </a:lnTo>
                <a:lnTo>
                  <a:pt x="1276" y="539"/>
                </a:lnTo>
                <a:lnTo>
                  <a:pt x="1310" y="589"/>
                </a:lnTo>
                <a:lnTo>
                  <a:pt x="1341" y="640"/>
                </a:lnTo>
                <a:lnTo>
                  <a:pt x="1368" y="693"/>
                </a:lnTo>
                <a:lnTo>
                  <a:pt x="1382" y="719"/>
                </a:lnTo>
                <a:lnTo>
                  <a:pt x="1395" y="747"/>
                </a:lnTo>
                <a:lnTo>
                  <a:pt x="1407" y="774"/>
                </a:lnTo>
                <a:lnTo>
                  <a:pt x="1419" y="802"/>
                </a:lnTo>
                <a:lnTo>
                  <a:pt x="1429" y="830"/>
                </a:lnTo>
                <a:lnTo>
                  <a:pt x="1440" y="858"/>
                </a:lnTo>
                <a:lnTo>
                  <a:pt x="1450" y="887"/>
                </a:lnTo>
                <a:lnTo>
                  <a:pt x="1459" y="916"/>
                </a:lnTo>
                <a:lnTo>
                  <a:pt x="1467" y="946"/>
                </a:lnTo>
                <a:lnTo>
                  <a:pt x="1475" y="976"/>
                </a:lnTo>
                <a:lnTo>
                  <a:pt x="1482" y="1005"/>
                </a:lnTo>
                <a:lnTo>
                  <a:pt x="1488" y="1036"/>
                </a:lnTo>
                <a:lnTo>
                  <a:pt x="1494" y="1066"/>
                </a:lnTo>
                <a:lnTo>
                  <a:pt x="1498" y="1097"/>
                </a:lnTo>
                <a:lnTo>
                  <a:pt x="1503" y="1127"/>
                </a:lnTo>
                <a:lnTo>
                  <a:pt x="1506" y="1158"/>
                </a:lnTo>
                <a:lnTo>
                  <a:pt x="1509" y="1189"/>
                </a:lnTo>
                <a:lnTo>
                  <a:pt x="1511" y="1221"/>
                </a:lnTo>
                <a:lnTo>
                  <a:pt x="1511" y="1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A4343AF-828B-48FD-858A-7785728B0A3F}"/>
              </a:ext>
            </a:extLst>
          </p:cNvPr>
          <p:cNvSpPr>
            <a:spLocks/>
          </p:cNvSpPr>
          <p:nvPr userDrawn="1"/>
        </p:nvSpPr>
        <p:spPr bwMode="auto">
          <a:xfrm>
            <a:off x="5825068" y="1555751"/>
            <a:ext cx="541867" cy="541867"/>
          </a:xfrm>
          <a:custGeom>
            <a:avLst/>
            <a:gdLst>
              <a:gd name="T0" fmla="*/ 514 w 514"/>
              <a:gd name="T1" fmla="*/ 257 h 514"/>
              <a:gd name="T2" fmla="*/ 509 w 514"/>
              <a:gd name="T3" fmla="*/ 309 h 514"/>
              <a:gd name="T4" fmla="*/ 494 w 514"/>
              <a:gd name="T5" fmla="*/ 357 h 514"/>
              <a:gd name="T6" fmla="*/ 470 w 514"/>
              <a:gd name="T7" fmla="*/ 401 h 514"/>
              <a:gd name="T8" fmla="*/ 439 w 514"/>
              <a:gd name="T9" fmla="*/ 439 h 514"/>
              <a:gd name="T10" fmla="*/ 401 w 514"/>
              <a:gd name="T11" fmla="*/ 470 h 514"/>
              <a:gd name="T12" fmla="*/ 357 w 514"/>
              <a:gd name="T13" fmla="*/ 493 h 514"/>
              <a:gd name="T14" fmla="*/ 309 w 514"/>
              <a:gd name="T15" fmla="*/ 508 h 514"/>
              <a:gd name="T16" fmla="*/ 257 w 514"/>
              <a:gd name="T17" fmla="*/ 514 h 514"/>
              <a:gd name="T18" fmla="*/ 231 w 514"/>
              <a:gd name="T19" fmla="*/ 513 h 514"/>
              <a:gd name="T20" fmla="*/ 181 w 514"/>
              <a:gd name="T21" fmla="*/ 502 h 514"/>
              <a:gd name="T22" fmla="*/ 135 w 514"/>
              <a:gd name="T23" fmla="*/ 483 h 514"/>
              <a:gd name="T24" fmla="*/ 93 w 514"/>
              <a:gd name="T25" fmla="*/ 455 h 514"/>
              <a:gd name="T26" fmla="*/ 59 w 514"/>
              <a:gd name="T27" fmla="*/ 421 h 514"/>
              <a:gd name="T28" fmla="*/ 31 w 514"/>
              <a:gd name="T29" fmla="*/ 379 h 514"/>
              <a:gd name="T30" fmla="*/ 12 w 514"/>
              <a:gd name="T31" fmla="*/ 333 h 514"/>
              <a:gd name="T32" fmla="*/ 1 w 514"/>
              <a:gd name="T33" fmla="*/ 284 h 514"/>
              <a:gd name="T34" fmla="*/ 0 w 514"/>
              <a:gd name="T35" fmla="*/ 257 h 514"/>
              <a:gd name="T36" fmla="*/ 6 w 514"/>
              <a:gd name="T37" fmla="*/ 205 h 514"/>
              <a:gd name="T38" fmla="*/ 20 w 514"/>
              <a:gd name="T39" fmla="*/ 157 h 514"/>
              <a:gd name="T40" fmla="*/ 44 w 514"/>
              <a:gd name="T41" fmla="*/ 113 h 514"/>
              <a:gd name="T42" fmla="*/ 75 w 514"/>
              <a:gd name="T43" fmla="*/ 75 h 514"/>
              <a:gd name="T44" fmla="*/ 113 w 514"/>
              <a:gd name="T45" fmla="*/ 44 h 514"/>
              <a:gd name="T46" fmla="*/ 157 w 514"/>
              <a:gd name="T47" fmla="*/ 20 h 514"/>
              <a:gd name="T48" fmla="*/ 205 w 514"/>
              <a:gd name="T49" fmla="*/ 5 h 514"/>
              <a:gd name="T50" fmla="*/ 257 w 514"/>
              <a:gd name="T51" fmla="*/ 0 h 514"/>
              <a:gd name="T52" fmla="*/ 283 w 514"/>
              <a:gd name="T53" fmla="*/ 1 h 514"/>
              <a:gd name="T54" fmla="*/ 333 w 514"/>
              <a:gd name="T55" fmla="*/ 12 h 514"/>
              <a:gd name="T56" fmla="*/ 379 w 514"/>
              <a:gd name="T57" fmla="*/ 31 h 514"/>
              <a:gd name="T58" fmla="*/ 421 w 514"/>
              <a:gd name="T59" fmla="*/ 59 h 514"/>
              <a:gd name="T60" fmla="*/ 455 w 514"/>
              <a:gd name="T61" fmla="*/ 93 h 514"/>
              <a:gd name="T62" fmla="*/ 483 w 514"/>
              <a:gd name="T63" fmla="*/ 135 h 514"/>
              <a:gd name="T64" fmla="*/ 502 w 514"/>
              <a:gd name="T65" fmla="*/ 181 h 514"/>
              <a:gd name="T66" fmla="*/ 513 w 514"/>
              <a:gd name="T67" fmla="*/ 231 h 514"/>
              <a:gd name="T68" fmla="*/ 514 w 514"/>
              <a:gd name="T69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" h="514">
                <a:moveTo>
                  <a:pt x="514" y="257"/>
                </a:moveTo>
                <a:lnTo>
                  <a:pt x="514" y="257"/>
                </a:lnTo>
                <a:lnTo>
                  <a:pt x="513" y="284"/>
                </a:lnTo>
                <a:lnTo>
                  <a:pt x="509" y="309"/>
                </a:lnTo>
                <a:lnTo>
                  <a:pt x="502" y="333"/>
                </a:lnTo>
                <a:lnTo>
                  <a:pt x="494" y="357"/>
                </a:lnTo>
                <a:lnTo>
                  <a:pt x="483" y="379"/>
                </a:lnTo>
                <a:lnTo>
                  <a:pt x="470" y="401"/>
                </a:lnTo>
                <a:lnTo>
                  <a:pt x="455" y="421"/>
                </a:lnTo>
                <a:lnTo>
                  <a:pt x="439" y="439"/>
                </a:lnTo>
                <a:lnTo>
                  <a:pt x="421" y="455"/>
                </a:lnTo>
                <a:lnTo>
                  <a:pt x="401" y="470"/>
                </a:lnTo>
                <a:lnTo>
                  <a:pt x="379" y="483"/>
                </a:lnTo>
                <a:lnTo>
                  <a:pt x="357" y="493"/>
                </a:lnTo>
                <a:lnTo>
                  <a:pt x="333" y="502"/>
                </a:lnTo>
                <a:lnTo>
                  <a:pt x="309" y="508"/>
                </a:lnTo>
                <a:lnTo>
                  <a:pt x="283" y="513"/>
                </a:lnTo>
                <a:lnTo>
                  <a:pt x="257" y="514"/>
                </a:lnTo>
                <a:lnTo>
                  <a:pt x="257" y="514"/>
                </a:lnTo>
                <a:lnTo>
                  <a:pt x="231" y="513"/>
                </a:lnTo>
                <a:lnTo>
                  <a:pt x="205" y="508"/>
                </a:lnTo>
                <a:lnTo>
                  <a:pt x="181" y="502"/>
                </a:lnTo>
                <a:lnTo>
                  <a:pt x="157" y="493"/>
                </a:lnTo>
                <a:lnTo>
                  <a:pt x="135" y="483"/>
                </a:lnTo>
                <a:lnTo>
                  <a:pt x="113" y="470"/>
                </a:lnTo>
                <a:lnTo>
                  <a:pt x="93" y="455"/>
                </a:lnTo>
                <a:lnTo>
                  <a:pt x="75" y="439"/>
                </a:lnTo>
                <a:lnTo>
                  <a:pt x="59" y="421"/>
                </a:lnTo>
                <a:lnTo>
                  <a:pt x="44" y="401"/>
                </a:lnTo>
                <a:lnTo>
                  <a:pt x="31" y="379"/>
                </a:lnTo>
                <a:lnTo>
                  <a:pt x="20" y="357"/>
                </a:lnTo>
                <a:lnTo>
                  <a:pt x="12" y="333"/>
                </a:lnTo>
                <a:lnTo>
                  <a:pt x="6" y="309"/>
                </a:lnTo>
                <a:lnTo>
                  <a:pt x="1" y="284"/>
                </a:lnTo>
                <a:lnTo>
                  <a:pt x="0" y="257"/>
                </a:lnTo>
                <a:lnTo>
                  <a:pt x="0" y="257"/>
                </a:lnTo>
                <a:lnTo>
                  <a:pt x="1" y="231"/>
                </a:lnTo>
                <a:lnTo>
                  <a:pt x="6" y="205"/>
                </a:lnTo>
                <a:lnTo>
                  <a:pt x="12" y="181"/>
                </a:lnTo>
                <a:lnTo>
                  <a:pt x="20" y="157"/>
                </a:lnTo>
                <a:lnTo>
                  <a:pt x="31" y="135"/>
                </a:lnTo>
                <a:lnTo>
                  <a:pt x="44" y="113"/>
                </a:lnTo>
                <a:lnTo>
                  <a:pt x="59" y="93"/>
                </a:lnTo>
                <a:lnTo>
                  <a:pt x="75" y="75"/>
                </a:lnTo>
                <a:lnTo>
                  <a:pt x="93" y="59"/>
                </a:lnTo>
                <a:lnTo>
                  <a:pt x="113" y="44"/>
                </a:lnTo>
                <a:lnTo>
                  <a:pt x="135" y="31"/>
                </a:lnTo>
                <a:lnTo>
                  <a:pt x="157" y="20"/>
                </a:lnTo>
                <a:lnTo>
                  <a:pt x="181" y="12"/>
                </a:lnTo>
                <a:lnTo>
                  <a:pt x="205" y="5"/>
                </a:lnTo>
                <a:lnTo>
                  <a:pt x="231" y="1"/>
                </a:lnTo>
                <a:lnTo>
                  <a:pt x="257" y="0"/>
                </a:lnTo>
                <a:lnTo>
                  <a:pt x="257" y="0"/>
                </a:lnTo>
                <a:lnTo>
                  <a:pt x="283" y="1"/>
                </a:lnTo>
                <a:lnTo>
                  <a:pt x="309" y="5"/>
                </a:lnTo>
                <a:lnTo>
                  <a:pt x="333" y="12"/>
                </a:lnTo>
                <a:lnTo>
                  <a:pt x="357" y="20"/>
                </a:lnTo>
                <a:lnTo>
                  <a:pt x="379" y="31"/>
                </a:lnTo>
                <a:lnTo>
                  <a:pt x="401" y="44"/>
                </a:lnTo>
                <a:lnTo>
                  <a:pt x="421" y="59"/>
                </a:lnTo>
                <a:lnTo>
                  <a:pt x="439" y="75"/>
                </a:lnTo>
                <a:lnTo>
                  <a:pt x="455" y="93"/>
                </a:lnTo>
                <a:lnTo>
                  <a:pt x="470" y="113"/>
                </a:lnTo>
                <a:lnTo>
                  <a:pt x="483" y="135"/>
                </a:lnTo>
                <a:lnTo>
                  <a:pt x="494" y="157"/>
                </a:lnTo>
                <a:lnTo>
                  <a:pt x="502" y="181"/>
                </a:lnTo>
                <a:lnTo>
                  <a:pt x="509" y="205"/>
                </a:lnTo>
                <a:lnTo>
                  <a:pt x="513" y="231"/>
                </a:lnTo>
                <a:lnTo>
                  <a:pt x="514" y="257"/>
                </a:lnTo>
                <a:lnTo>
                  <a:pt x="514" y="257"/>
                </a:lnTo>
                <a:close/>
              </a:path>
            </a:pathLst>
          </a:custGeom>
          <a:solidFill>
            <a:srgbClr val="A1D469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C29B16EE-CA13-4B92-9E77-71DB3D8BE584}"/>
              </a:ext>
            </a:extLst>
          </p:cNvPr>
          <p:cNvSpPr>
            <a:spLocks/>
          </p:cNvSpPr>
          <p:nvPr userDrawn="1"/>
        </p:nvSpPr>
        <p:spPr bwMode="auto">
          <a:xfrm>
            <a:off x="6891868" y="2611968"/>
            <a:ext cx="533400" cy="533400"/>
          </a:xfrm>
          <a:custGeom>
            <a:avLst/>
            <a:gdLst>
              <a:gd name="T0" fmla="*/ 504 w 504"/>
              <a:gd name="T1" fmla="*/ 251 h 504"/>
              <a:gd name="T2" fmla="*/ 499 w 504"/>
              <a:gd name="T3" fmla="*/ 302 h 504"/>
              <a:gd name="T4" fmla="*/ 484 w 504"/>
              <a:gd name="T5" fmla="*/ 350 h 504"/>
              <a:gd name="T6" fmla="*/ 461 w 504"/>
              <a:gd name="T7" fmla="*/ 393 h 504"/>
              <a:gd name="T8" fmla="*/ 431 w 504"/>
              <a:gd name="T9" fmla="*/ 430 h 504"/>
              <a:gd name="T10" fmla="*/ 393 w 504"/>
              <a:gd name="T11" fmla="*/ 461 h 504"/>
              <a:gd name="T12" fmla="*/ 350 w 504"/>
              <a:gd name="T13" fmla="*/ 484 h 504"/>
              <a:gd name="T14" fmla="*/ 303 w 504"/>
              <a:gd name="T15" fmla="*/ 499 h 504"/>
              <a:gd name="T16" fmla="*/ 252 w 504"/>
              <a:gd name="T17" fmla="*/ 504 h 504"/>
              <a:gd name="T18" fmla="*/ 227 w 504"/>
              <a:gd name="T19" fmla="*/ 502 h 504"/>
              <a:gd name="T20" fmla="*/ 177 w 504"/>
              <a:gd name="T21" fmla="*/ 492 h 504"/>
              <a:gd name="T22" fmla="*/ 132 w 504"/>
              <a:gd name="T23" fmla="*/ 474 h 504"/>
              <a:gd name="T24" fmla="*/ 92 w 504"/>
              <a:gd name="T25" fmla="*/ 446 h 504"/>
              <a:gd name="T26" fmla="*/ 58 w 504"/>
              <a:gd name="T27" fmla="*/ 413 h 504"/>
              <a:gd name="T28" fmla="*/ 31 w 504"/>
              <a:gd name="T29" fmla="*/ 372 h 504"/>
              <a:gd name="T30" fmla="*/ 12 w 504"/>
              <a:gd name="T31" fmla="*/ 326 h 504"/>
              <a:gd name="T32" fmla="*/ 1 w 504"/>
              <a:gd name="T33" fmla="*/ 278 h 504"/>
              <a:gd name="T34" fmla="*/ 0 w 504"/>
              <a:gd name="T35" fmla="*/ 251 h 504"/>
              <a:gd name="T36" fmla="*/ 6 w 504"/>
              <a:gd name="T37" fmla="*/ 201 h 504"/>
              <a:gd name="T38" fmla="*/ 20 w 504"/>
              <a:gd name="T39" fmla="*/ 153 h 504"/>
              <a:gd name="T40" fmla="*/ 44 w 504"/>
              <a:gd name="T41" fmla="*/ 111 h 504"/>
              <a:gd name="T42" fmla="*/ 74 w 504"/>
              <a:gd name="T43" fmla="*/ 74 h 504"/>
              <a:gd name="T44" fmla="*/ 112 w 504"/>
              <a:gd name="T45" fmla="*/ 43 h 504"/>
              <a:gd name="T46" fmla="*/ 154 w 504"/>
              <a:gd name="T47" fmla="*/ 20 h 504"/>
              <a:gd name="T48" fmla="*/ 202 w 504"/>
              <a:gd name="T49" fmla="*/ 5 h 504"/>
              <a:gd name="T50" fmla="*/ 252 w 504"/>
              <a:gd name="T51" fmla="*/ 0 h 504"/>
              <a:gd name="T52" fmla="*/ 278 w 504"/>
              <a:gd name="T53" fmla="*/ 1 h 504"/>
              <a:gd name="T54" fmla="*/ 327 w 504"/>
              <a:gd name="T55" fmla="*/ 12 h 504"/>
              <a:gd name="T56" fmla="*/ 372 w 504"/>
              <a:gd name="T57" fmla="*/ 30 h 504"/>
              <a:gd name="T58" fmla="*/ 412 w 504"/>
              <a:gd name="T59" fmla="*/ 58 h 504"/>
              <a:gd name="T60" fmla="*/ 447 w 504"/>
              <a:gd name="T61" fmla="*/ 91 h 504"/>
              <a:gd name="T62" fmla="*/ 473 w 504"/>
              <a:gd name="T63" fmla="*/ 131 h 504"/>
              <a:gd name="T64" fmla="*/ 493 w 504"/>
              <a:gd name="T65" fmla="*/ 176 h 504"/>
              <a:gd name="T66" fmla="*/ 502 w 504"/>
              <a:gd name="T67" fmla="*/ 226 h 504"/>
              <a:gd name="T68" fmla="*/ 504 w 504"/>
              <a:gd name="T69" fmla="*/ 25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" h="504">
                <a:moveTo>
                  <a:pt x="504" y="251"/>
                </a:moveTo>
                <a:lnTo>
                  <a:pt x="504" y="251"/>
                </a:lnTo>
                <a:lnTo>
                  <a:pt x="502" y="278"/>
                </a:lnTo>
                <a:lnTo>
                  <a:pt x="499" y="302"/>
                </a:lnTo>
                <a:lnTo>
                  <a:pt x="493" y="326"/>
                </a:lnTo>
                <a:lnTo>
                  <a:pt x="484" y="350"/>
                </a:lnTo>
                <a:lnTo>
                  <a:pt x="473" y="372"/>
                </a:lnTo>
                <a:lnTo>
                  <a:pt x="461" y="393"/>
                </a:lnTo>
                <a:lnTo>
                  <a:pt x="447" y="413"/>
                </a:lnTo>
                <a:lnTo>
                  <a:pt x="431" y="430"/>
                </a:lnTo>
                <a:lnTo>
                  <a:pt x="412" y="446"/>
                </a:lnTo>
                <a:lnTo>
                  <a:pt x="393" y="461"/>
                </a:lnTo>
                <a:lnTo>
                  <a:pt x="372" y="474"/>
                </a:lnTo>
                <a:lnTo>
                  <a:pt x="350" y="484"/>
                </a:lnTo>
                <a:lnTo>
                  <a:pt x="327" y="492"/>
                </a:lnTo>
                <a:lnTo>
                  <a:pt x="303" y="499"/>
                </a:lnTo>
                <a:lnTo>
                  <a:pt x="278" y="502"/>
                </a:lnTo>
                <a:lnTo>
                  <a:pt x="252" y="504"/>
                </a:lnTo>
                <a:lnTo>
                  <a:pt x="252" y="504"/>
                </a:lnTo>
                <a:lnTo>
                  <a:pt x="227" y="502"/>
                </a:lnTo>
                <a:lnTo>
                  <a:pt x="202" y="499"/>
                </a:lnTo>
                <a:lnTo>
                  <a:pt x="177" y="492"/>
                </a:lnTo>
                <a:lnTo>
                  <a:pt x="154" y="484"/>
                </a:lnTo>
                <a:lnTo>
                  <a:pt x="132" y="474"/>
                </a:lnTo>
                <a:lnTo>
                  <a:pt x="112" y="461"/>
                </a:lnTo>
                <a:lnTo>
                  <a:pt x="92" y="446"/>
                </a:lnTo>
                <a:lnTo>
                  <a:pt x="74" y="430"/>
                </a:lnTo>
                <a:lnTo>
                  <a:pt x="58" y="413"/>
                </a:lnTo>
                <a:lnTo>
                  <a:pt x="44" y="393"/>
                </a:lnTo>
                <a:lnTo>
                  <a:pt x="31" y="372"/>
                </a:lnTo>
                <a:lnTo>
                  <a:pt x="20" y="350"/>
                </a:lnTo>
                <a:lnTo>
                  <a:pt x="12" y="326"/>
                </a:lnTo>
                <a:lnTo>
                  <a:pt x="6" y="302"/>
                </a:lnTo>
                <a:lnTo>
                  <a:pt x="1" y="278"/>
                </a:lnTo>
                <a:lnTo>
                  <a:pt x="0" y="251"/>
                </a:lnTo>
                <a:lnTo>
                  <a:pt x="0" y="251"/>
                </a:lnTo>
                <a:lnTo>
                  <a:pt x="1" y="226"/>
                </a:lnTo>
                <a:lnTo>
                  <a:pt x="6" y="201"/>
                </a:lnTo>
                <a:lnTo>
                  <a:pt x="12" y="176"/>
                </a:lnTo>
                <a:lnTo>
                  <a:pt x="20" y="153"/>
                </a:lnTo>
                <a:lnTo>
                  <a:pt x="31" y="131"/>
                </a:lnTo>
                <a:lnTo>
                  <a:pt x="44" y="111"/>
                </a:lnTo>
                <a:lnTo>
                  <a:pt x="58" y="91"/>
                </a:lnTo>
                <a:lnTo>
                  <a:pt x="74" y="74"/>
                </a:lnTo>
                <a:lnTo>
                  <a:pt x="92" y="58"/>
                </a:lnTo>
                <a:lnTo>
                  <a:pt x="112" y="43"/>
                </a:lnTo>
                <a:lnTo>
                  <a:pt x="132" y="30"/>
                </a:lnTo>
                <a:lnTo>
                  <a:pt x="154" y="20"/>
                </a:lnTo>
                <a:lnTo>
                  <a:pt x="177" y="12"/>
                </a:lnTo>
                <a:lnTo>
                  <a:pt x="202" y="5"/>
                </a:lnTo>
                <a:lnTo>
                  <a:pt x="227" y="1"/>
                </a:lnTo>
                <a:lnTo>
                  <a:pt x="252" y="0"/>
                </a:lnTo>
                <a:lnTo>
                  <a:pt x="252" y="0"/>
                </a:lnTo>
                <a:lnTo>
                  <a:pt x="278" y="1"/>
                </a:lnTo>
                <a:lnTo>
                  <a:pt x="303" y="5"/>
                </a:lnTo>
                <a:lnTo>
                  <a:pt x="327" y="12"/>
                </a:lnTo>
                <a:lnTo>
                  <a:pt x="350" y="20"/>
                </a:lnTo>
                <a:lnTo>
                  <a:pt x="372" y="30"/>
                </a:lnTo>
                <a:lnTo>
                  <a:pt x="393" y="43"/>
                </a:lnTo>
                <a:lnTo>
                  <a:pt x="412" y="58"/>
                </a:lnTo>
                <a:lnTo>
                  <a:pt x="431" y="74"/>
                </a:lnTo>
                <a:lnTo>
                  <a:pt x="447" y="91"/>
                </a:lnTo>
                <a:lnTo>
                  <a:pt x="461" y="111"/>
                </a:lnTo>
                <a:lnTo>
                  <a:pt x="473" y="131"/>
                </a:lnTo>
                <a:lnTo>
                  <a:pt x="484" y="153"/>
                </a:lnTo>
                <a:lnTo>
                  <a:pt x="493" y="176"/>
                </a:lnTo>
                <a:lnTo>
                  <a:pt x="499" y="201"/>
                </a:lnTo>
                <a:lnTo>
                  <a:pt x="502" y="226"/>
                </a:lnTo>
                <a:lnTo>
                  <a:pt x="504" y="251"/>
                </a:lnTo>
                <a:lnTo>
                  <a:pt x="504" y="251"/>
                </a:lnTo>
                <a:close/>
              </a:path>
            </a:pathLst>
          </a:custGeom>
          <a:solidFill>
            <a:srgbClr val="49CFAE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D3D90DC-5AB4-43B6-9317-0CD304004DD4}"/>
              </a:ext>
            </a:extLst>
          </p:cNvPr>
          <p:cNvSpPr>
            <a:spLocks/>
          </p:cNvSpPr>
          <p:nvPr userDrawn="1"/>
        </p:nvSpPr>
        <p:spPr bwMode="auto">
          <a:xfrm>
            <a:off x="5778502" y="3835402"/>
            <a:ext cx="893233" cy="1007533"/>
          </a:xfrm>
          <a:custGeom>
            <a:avLst/>
            <a:gdLst>
              <a:gd name="T0" fmla="*/ 845 w 845"/>
              <a:gd name="T1" fmla="*/ 251 h 952"/>
              <a:gd name="T2" fmla="*/ 845 w 845"/>
              <a:gd name="T3" fmla="*/ 251 h 952"/>
              <a:gd name="T4" fmla="*/ 843 w 845"/>
              <a:gd name="T5" fmla="*/ 276 h 952"/>
              <a:gd name="T6" fmla="*/ 839 w 845"/>
              <a:gd name="T7" fmla="*/ 301 h 952"/>
              <a:gd name="T8" fmla="*/ 833 w 845"/>
              <a:gd name="T9" fmla="*/ 324 h 952"/>
              <a:gd name="T10" fmla="*/ 826 w 845"/>
              <a:gd name="T11" fmla="*/ 345 h 952"/>
              <a:gd name="T12" fmla="*/ 816 w 845"/>
              <a:gd name="T13" fmla="*/ 367 h 952"/>
              <a:gd name="T14" fmla="*/ 804 w 845"/>
              <a:gd name="T15" fmla="*/ 387 h 952"/>
              <a:gd name="T16" fmla="*/ 790 w 845"/>
              <a:gd name="T17" fmla="*/ 407 h 952"/>
              <a:gd name="T18" fmla="*/ 775 w 845"/>
              <a:gd name="T19" fmla="*/ 424 h 952"/>
              <a:gd name="T20" fmla="*/ 751 w 845"/>
              <a:gd name="T21" fmla="*/ 447 h 952"/>
              <a:gd name="T22" fmla="*/ 554 w 845"/>
              <a:gd name="T23" fmla="*/ 631 h 952"/>
              <a:gd name="T24" fmla="*/ 554 w 845"/>
              <a:gd name="T25" fmla="*/ 952 h 952"/>
              <a:gd name="T26" fmla="*/ 0 w 845"/>
              <a:gd name="T27" fmla="*/ 952 h 952"/>
              <a:gd name="T28" fmla="*/ 0 w 845"/>
              <a:gd name="T29" fmla="*/ 824 h 952"/>
              <a:gd name="T30" fmla="*/ 6 w 845"/>
              <a:gd name="T31" fmla="*/ 462 h 952"/>
              <a:gd name="T32" fmla="*/ 88 w 845"/>
              <a:gd name="T33" fmla="*/ 386 h 952"/>
              <a:gd name="T34" fmla="*/ 407 w 845"/>
              <a:gd name="T35" fmla="*/ 82 h 952"/>
              <a:gd name="T36" fmla="*/ 430 w 845"/>
              <a:gd name="T37" fmla="*/ 59 h 952"/>
              <a:gd name="T38" fmla="*/ 430 w 845"/>
              <a:gd name="T39" fmla="*/ 59 h 952"/>
              <a:gd name="T40" fmla="*/ 447 w 845"/>
              <a:gd name="T41" fmla="*/ 46 h 952"/>
              <a:gd name="T42" fmla="*/ 466 w 845"/>
              <a:gd name="T43" fmla="*/ 33 h 952"/>
              <a:gd name="T44" fmla="*/ 484 w 845"/>
              <a:gd name="T45" fmla="*/ 24 h 952"/>
              <a:gd name="T46" fmla="*/ 505 w 845"/>
              <a:gd name="T47" fmla="*/ 15 h 952"/>
              <a:gd name="T48" fmla="*/ 526 w 845"/>
              <a:gd name="T49" fmla="*/ 9 h 952"/>
              <a:gd name="T50" fmla="*/ 547 w 845"/>
              <a:gd name="T51" fmla="*/ 3 h 952"/>
              <a:gd name="T52" fmla="*/ 569 w 845"/>
              <a:gd name="T53" fmla="*/ 1 h 952"/>
              <a:gd name="T54" fmla="*/ 592 w 845"/>
              <a:gd name="T55" fmla="*/ 0 h 952"/>
              <a:gd name="T56" fmla="*/ 592 w 845"/>
              <a:gd name="T57" fmla="*/ 0 h 952"/>
              <a:gd name="T58" fmla="*/ 618 w 845"/>
              <a:gd name="T59" fmla="*/ 1 h 952"/>
              <a:gd name="T60" fmla="*/ 643 w 845"/>
              <a:gd name="T61" fmla="*/ 4 h 952"/>
              <a:gd name="T62" fmla="*/ 667 w 845"/>
              <a:gd name="T63" fmla="*/ 11 h 952"/>
              <a:gd name="T64" fmla="*/ 690 w 845"/>
              <a:gd name="T65" fmla="*/ 19 h 952"/>
              <a:gd name="T66" fmla="*/ 712 w 845"/>
              <a:gd name="T67" fmla="*/ 30 h 952"/>
              <a:gd name="T68" fmla="*/ 733 w 845"/>
              <a:gd name="T69" fmla="*/ 42 h 952"/>
              <a:gd name="T70" fmla="*/ 752 w 845"/>
              <a:gd name="T71" fmla="*/ 57 h 952"/>
              <a:gd name="T72" fmla="*/ 771 w 845"/>
              <a:gd name="T73" fmla="*/ 74 h 952"/>
              <a:gd name="T74" fmla="*/ 787 w 845"/>
              <a:gd name="T75" fmla="*/ 91 h 952"/>
              <a:gd name="T76" fmla="*/ 801 w 845"/>
              <a:gd name="T77" fmla="*/ 110 h 952"/>
              <a:gd name="T78" fmla="*/ 813 w 845"/>
              <a:gd name="T79" fmla="*/ 131 h 952"/>
              <a:gd name="T80" fmla="*/ 824 w 845"/>
              <a:gd name="T81" fmla="*/ 153 h 952"/>
              <a:gd name="T82" fmla="*/ 833 w 845"/>
              <a:gd name="T83" fmla="*/ 176 h 952"/>
              <a:gd name="T84" fmla="*/ 839 w 845"/>
              <a:gd name="T85" fmla="*/ 200 h 952"/>
              <a:gd name="T86" fmla="*/ 842 w 845"/>
              <a:gd name="T87" fmla="*/ 226 h 952"/>
              <a:gd name="T88" fmla="*/ 845 w 845"/>
              <a:gd name="T89" fmla="*/ 251 h 952"/>
              <a:gd name="T90" fmla="*/ 845 w 845"/>
              <a:gd name="T91" fmla="*/ 25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45" h="952">
                <a:moveTo>
                  <a:pt x="845" y="251"/>
                </a:moveTo>
                <a:lnTo>
                  <a:pt x="845" y="251"/>
                </a:lnTo>
                <a:lnTo>
                  <a:pt x="843" y="276"/>
                </a:lnTo>
                <a:lnTo>
                  <a:pt x="839" y="301"/>
                </a:lnTo>
                <a:lnTo>
                  <a:pt x="833" y="324"/>
                </a:lnTo>
                <a:lnTo>
                  <a:pt x="826" y="345"/>
                </a:lnTo>
                <a:lnTo>
                  <a:pt x="816" y="367"/>
                </a:lnTo>
                <a:lnTo>
                  <a:pt x="804" y="387"/>
                </a:lnTo>
                <a:lnTo>
                  <a:pt x="790" y="407"/>
                </a:lnTo>
                <a:lnTo>
                  <a:pt x="775" y="424"/>
                </a:lnTo>
                <a:lnTo>
                  <a:pt x="751" y="447"/>
                </a:lnTo>
                <a:lnTo>
                  <a:pt x="554" y="631"/>
                </a:lnTo>
                <a:lnTo>
                  <a:pt x="554" y="952"/>
                </a:lnTo>
                <a:lnTo>
                  <a:pt x="0" y="952"/>
                </a:lnTo>
                <a:lnTo>
                  <a:pt x="0" y="824"/>
                </a:lnTo>
                <a:lnTo>
                  <a:pt x="6" y="462"/>
                </a:lnTo>
                <a:lnTo>
                  <a:pt x="88" y="386"/>
                </a:lnTo>
                <a:lnTo>
                  <a:pt x="407" y="82"/>
                </a:lnTo>
                <a:lnTo>
                  <a:pt x="430" y="59"/>
                </a:lnTo>
                <a:lnTo>
                  <a:pt x="430" y="59"/>
                </a:lnTo>
                <a:lnTo>
                  <a:pt x="447" y="46"/>
                </a:lnTo>
                <a:lnTo>
                  <a:pt x="466" y="33"/>
                </a:lnTo>
                <a:lnTo>
                  <a:pt x="484" y="24"/>
                </a:lnTo>
                <a:lnTo>
                  <a:pt x="505" y="15"/>
                </a:lnTo>
                <a:lnTo>
                  <a:pt x="526" y="9"/>
                </a:lnTo>
                <a:lnTo>
                  <a:pt x="547" y="3"/>
                </a:lnTo>
                <a:lnTo>
                  <a:pt x="569" y="1"/>
                </a:lnTo>
                <a:lnTo>
                  <a:pt x="592" y="0"/>
                </a:lnTo>
                <a:lnTo>
                  <a:pt x="592" y="0"/>
                </a:lnTo>
                <a:lnTo>
                  <a:pt x="618" y="1"/>
                </a:lnTo>
                <a:lnTo>
                  <a:pt x="643" y="4"/>
                </a:lnTo>
                <a:lnTo>
                  <a:pt x="667" y="11"/>
                </a:lnTo>
                <a:lnTo>
                  <a:pt x="690" y="19"/>
                </a:lnTo>
                <a:lnTo>
                  <a:pt x="712" y="30"/>
                </a:lnTo>
                <a:lnTo>
                  <a:pt x="733" y="42"/>
                </a:lnTo>
                <a:lnTo>
                  <a:pt x="752" y="57"/>
                </a:lnTo>
                <a:lnTo>
                  <a:pt x="771" y="74"/>
                </a:lnTo>
                <a:lnTo>
                  <a:pt x="787" y="91"/>
                </a:lnTo>
                <a:lnTo>
                  <a:pt x="801" y="110"/>
                </a:lnTo>
                <a:lnTo>
                  <a:pt x="813" y="131"/>
                </a:lnTo>
                <a:lnTo>
                  <a:pt x="824" y="153"/>
                </a:lnTo>
                <a:lnTo>
                  <a:pt x="833" y="176"/>
                </a:lnTo>
                <a:lnTo>
                  <a:pt x="839" y="200"/>
                </a:lnTo>
                <a:lnTo>
                  <a:pt x="842" y="226"/>
                </a:lnTo>
                <a:lnTo>
                  <a:pt x="845" y="251"/>
                </a:lnTo>
                <a:lnTo>
                  <a:pt x="845" y="2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995133D-472F-407E-8440-2FB3B45E812F}"/>
              </a:ext>
            </a:extLst>
          </p:cNvPr>
          <p:cNvSpPr>
            <a:spLocks/>
          </p:cNvSpPr>
          <p:nvPr userDrawn="1"/>
        </p:nvSpPr>
        <p:spPr bwMode="auto">
          <a:xfrm>
            <a:off x="6138335" y="3835401"/>
            <a:ext cx="533400" cy="533400"/>
          </a:xfrm>
          <a:custGeom>
            <a:avLst/>
            <a:gdLst>
              <a:gd name="T0" fmla="*/ 505 w 505"/>
              <a:gd name="T1" fmla="*/ 251 h 503"/>
              <a:gd name="T2" fmla="*/ 499 w 505"/>
              <a:gd name="T3" fmla="*/ 302 h 503"/>
              <a:gd name="T4" fmla="*/ 484 w 505"/>
              <a:gd name="T5" fmla="*/ 350 h 503"/>
              <a:gd name="T6" fmla="*/ 461 w 505"/>
              <a:gd name="T7" fmla="*/ 393 h 503"/>
              <a:gd name="T8" fmla="*/ 431 w 505"/>
              <a:gd name="T9" fmla="*/ 430 h 503"/>
              <a:gd name="T10" fmla="*/ 393 w 505"/>
              <a:gd name="T11" fmla="*/ 461 h 503"/>
              <a:gd name="T12" fmla="*/ 350 w 505"/>
              <a:gd name="T13" fmla="*/ 484 h 503"/>
              <a:gd name="T14" fmla="*/ 303 w 505"/>
              <a:gd name="T15" fmla="*/ 499 h 503"/>
              <a:gd name="T16" fmla="*/ 252 w 505"/>
              <a:gd name="T17" fmla="*/ 503 h 503"/>
              <a:gd name="T18" fmla="*/ 227 w 505"/>
              <a:gd name="T19" fmla="*/ 502 h 503"/>
              <a:gd name="T20" fmla="*/ 178 w 505"/>
              <a:gd name="T21" fmla="*/ 492 h 503"/>
              <a:gd name="T22" fmla="*/ 133 w 505"/>
              <a:gd name="T23" fmla="*/ 473 h 503"/>
              <a:gd name="T24" fmla="*/ 92 w 505"/>
              <a:gd name="T25" fmla="*/ 446 h 503"/>
              <a:gd name="T26" fmla="*/ 58 w 505"/>
              <a:gd name="T27" fmla="*/ 411 h 503"/>
              <a:gd name="T28" fmla="*/ 31 w 505"/>
              <a:gd name="T29" fmla="*/ 372 h 503"/>
              <a:gd name="T30" fmla="*/ 12 w 505"/>
              <a:gd name="T31" fmla="*/ 326 h 503"/>
              <a:gd name="T32" fmla="*/ 1 w 505"/>
              <a:gd name="T33" fmla="*/ 278 h 503"/>
              <a:gd name="T34" fmla="*/ 0 w 505"/>
              <a:gd name="T35" fmla="*/ 251 h 503"/>
              <a:gd name="T36" fmla="*/ 6 w 505"/>
              <a:gd name="T37" fmla="*/ 200 h 503"/>
              <a:gd name="T38" fmla="*/ 20 w 505"/>
              <a:gd name="T39" fmla="*/ 153 h 503"/>
              <a:gd name="T40" fmla="*/ 44 w 505"/>
              <a:gd name="T41" fmla="*/ 110 h 503"/>
              <a:gd name="T42" fmla="*/ 74 w 505"/>
              <a:gd name="T43" fmla="*/ 74 h 503"/>
              <a:gd name="T44" fmla="*/ 112 w 505"/>
              <a:gd name="T45" fmla="*/ 42 h 503"/>
              <a:gd name="T46" fmla="*/ 154 w 505"/>
              <a:gd name="T47" fmla="*/ 19 h 503"/>
              <a:gd name="T48" fmla="*/ 202 w 505"/>
              <a:gd name="T49" fmla="*/ 4 h 503"/>
              <a:gd name="T50" fmla="*/ 252 w 505"/>
              <a:gd name="T51" fmla="*/ 0 h 503"/>
              <a:gd name="T52" fmla="*/ 278 w 505"/>
              <a:gd name="T53" fmla="*/ 1 h 503"/>
              <a:gd name="T54" fmla="*/ 327 w 505"/>
              <a:gd name="T55" fmla="*/ 11 h 503"/>
              <a:gd name="T56" fmla="*/ 372 w 505"/>
              <a:gd name="T57" fmla="*/ 30 h 503"/>
              <a:gd name="T58" fmla="*/ 412 w 505"/>
              <a:gd name="T59" fmla="*/ 57 h 503"/>
              <a:gd name="T60" fmla="*/ 447 w 505"/>
              <a:gd name="T61" fmla="*/ 91 h 503"/>
              <a:gd name="T62" fmla="*/ 473 w 505"/>
              <a:gd name="T63" fmla="*/ 131 h 503"/>
              <a:gd name="T64" fmla="*/ 493 w 505"/>
              <a:gd name="T65" fmla="*/ 176 h 503"/>
              <a:gd name="T66" fmla="*/ 502 w 505"/>
              <a:gd name="T67" fmla="*/ 226 h 503"/>
              <a:gd name="T68" fmla="*/ 505 w 505"/>
              <a:gd name="T69" fmla="*/ 25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503">
                <a:moveTo>
                  <a:pt x="505" y="251"/>
                </a:moveTo>
                <a:lnTo>
                  <a:pt x="505" y="251"/>
                </a:lnTo>
                <a:lnTo>
                  <a:pt x="502" y="278"/>
                </a:lnTo>
                <a:lnTo>
                  <a:pt x="499" y="302"/>
                </a:lnTo>
                <a:lnTo>
                  <a:pt x="493" y="326"/>
                </a:lnTo>
                <a:lnTo>
                  <a:pt x="484" y="350"/>
                </a:lnTo>
                <a:lnTo>
                  <a:pt x="473" y="372"/>
                </a:lnTo>
                <a:lnTo>
                  <a:pt x="461" y="393"/>
                </a:lnTo>
                <a:lnTo>
                  <a:pt x="447" y="412"/>
                </a:lnTo>
                <a:lnTo>
                  <a:pt x="431" y="430"/>
                </a:lnTo>
                <a:lnTo>
                  <a:pt x="412" y="446"/>
                </a:lnTo>
                <a:lnTo>
                  <a:pt x="393" y="461"/>
                </a:lnTo>
                <a:lnTo>
                  <a:pt x="372" y="473"/>
                </a:lnTo>
                <a:lnTo>
                  <a:pt x="350" y="484"/>
                </a:lnTo>
                <a:lnTo>
                  <a:pt x="327" y="492"/>
                </a:lnTo>
                <a:lnTo>
                  <a:pt x="303" y="499"/>
                </a:lnTo>
                <a:lnTo>
                  <a:pt x="278" y="502"/>
                </a:lnTo>
                <a:lnTo>
                  <a:pt x="252" y="503"/>
                </a:lnTo>
                <a:lnTo>
                  <a:pt x="252" y="503"/>
                </a:lnTo>
                <a:lnTo>
                  <a:pt x="227" y="502"/>
                </a:lnTo>
                <a:lnTo>
                  <a:pt x="202" y="499"/>
                </a:lnTo>
                <a:lnTo>
                  <a:pt x="178" y="492"/>
                </a:lnTo>
                <a:lnTo>
                  <a:pt x="154" y="484"/>
                </a:lnTo>
                <a:lnTo>
                  <a:pt x="133" y="473"/>
                </a:lnTo>
                <a:lnTo>
                  <a:pt x="112" y="461"/>
                </a:lnTo>
                <a:lnTo>
                  <a:pt x="92" y="446"/>
                </a:lnTo>
                <a:lnTo>
                  <a:pt x="74" y="430"/>
                </a:lnTo>
                <a:lnTo>
                  <a:pt x="58" y="411"/>
                </a:lnTo>
                <a:lnTo>
                  <a:pt x="44" y="393"/>
                </a:lnTo>
                <a:lnTo>
                  <a:pt x="31" y="372"/>
                </a:lnTo>
                <a:lnTo>
                  <a:pt x="20" y="350"/>
                </a:lnTo>
                <a:lnTo>
                  <a:pt x="12" y="326"/>
                </a:lnTo>
                <a:lnTo>
                  <a:pt x="6" y="302"/>
                </a:lnTo>
                <a:lnTo>
                  <a:pt x="1" y="278"/>
                </a:lnTo>
                <a:lnTo>
                  <a:pt x="0" y="251"/>
                </a:lnTo>
                <a:lnTo>
                  <a:pt x="0" y="251"/>
                </a:lnTo>
                <a:lnTo>
                  <a:pt x="1" y="226"/>
                </a:lnTo>
                <a:lnTo>
                  <a:pt x="6" y="200"/>
                </a:lnTo>
                <a:lnTo>
                  <a:pt x="12" y="176"/>
                </a:lnTo>
                <a:lnTo>
                  <a:pt x="20" y="153"/>
                </a:lnTo>
                <a:lnTo>
                  <a:pt x="31" y="131"/>
                </a:lnTo>
                <a:lnTo>
                  <a:pt x="44" y="110"/>
                </a:lnTo>
                <a:lnTo>
                  <a:pt x="58" y="91"/>
                </a:lnTo>
                <a:lnTo>
                  <a:pt x="74" y="74"/>
                </a:lnTo>
                <a:lnTo>
                  <a:pt x="92" y="57"/>
                </a:lnTo>
                <a:lnTo>
                  <a:pt x="112" y="42"/>
                </a:lnTo>
                <a:lnTo>
                  <a:pt x="133" y="30"/>
                </a:lnTo>
                <a:lnTo>
                  <a:pt x="154" y="19"/>
                </a:lnTo>
                <a:lnTo>
                  <a:pt x="178" y="11"/>
                </a:lnTo>
                <a:lnTo>
                  <a:pt x="202" y="4"/>
                </a:lnTo>
                <a:lnTo>
                  <a:pt x="227" y="1"/>
                </a:lnTo>
                <a:lnTo>
                  <a:pt x="252" y="0"/>
                </a:lnTo>
                <a:lnTo>
                  <a:pt x="252" y="0"/>
                </a:lnTo>
                <a:lnTo>
                  <a:pt x="278" y="1"/>
                </a:lnTo>
                <a:lnTo>
                  <a:pt x="303" y="4"/>
                </a:lnTo>
                <a:lnTo>
                  <a:pt x="327" y="11"/>
                </a:lnTo>
                <a:lnTo>
                  <a:pt x="350" y="19"/>
                </a:lnTo>
                <a:lnTo>
                  <a:pt x="372" y="30"/>
                </a:lnTo>
                <a:lnTo>
                  <a:pt x="393" y="42"/>
                </a:lnTo>
                <a:lnTo>
                  <a:pt x="412" y="57"/>
                </a:lnTo>
                <a:lnTo>
                  <a:pt x="431" y="74"/>
                </a:lnTo>
                <a:lnTo>
                  <a:pt x="447" y="91"/>
                </a:lnTo>
                <a:lnTo>
                  <a:pt x="461" y="110"/>
                </a:lnTo>
                <a:lnTo>
                  <a:pt x="473" y="131"/>
                </a:lnTo>
                <a:lnTo>
                  <a:pt x="484" y="153"/>
                </a:lnTo>
                <a:lnTo>
                  <a:pt x="493" y="176"/>
                </a:lnTo>
                <a:lnTo>
                  <a:pt x="499" y="200"/>
                </a:lnTo>
                <a:lnTo>
                  <a:pt x="502" y="226"/>
                </a:lnTo>
                <a:lnTo>
                  <a:pt x="505" y="251"/>
                </a:lnTo>
                <a:lnTo>
                  <a:pt x="505" y="251"/>
                </a:lnTo>
                <a:close/>
              </a:path>
            </a:pathLst>
          </a:custGeom>
          <a:solidFill>
            <a:srgbClr val="4FC1E9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FA19387A-BF6D-4649-BCED-3F8551F523AC}"/>
              </a:ext>
            </a:extLst>
          </p:cNvPr>
          <p:cNvSpPr>
            <a:spLocks/>
          </p:cNvSpPr>
          <p:nvPr userDrawn="1"/>
        </p:nvSpPr>
        <p:spPr bwMode="auto">
          <a:xfrm>
            <a:off x="5736168" y="5145618"/>
            <a:ext cx="719667" cy="728133"/>
          </a:xfrm>
          <a:custGeom>
            <a:avLst/>
            <a:gdLst>
              <a:gd name="T0" fmla="*/ 682 w 682"/>
              <a:gd name="T1" fmla="*/ 362 h 688"/>
              <a:gd name="T2" fmla="*/ 675 w 682"/>
              <a:gd name="T3" fmla="*/ 415 h 688"/>
              <a:gd name="T4" fmla="*/ 662 w 682"/>
              <a:gd name="T5" fmla="*/ 463 h 688"/>
              <a:gd name="T6" fmla="*/ 643 w 682"/>
              <a:gd name="T7" fmla="*/ 510 h 688"/>
              <a:gd name="T8" fmla="*/ 617 w 682"/>
              <a:gd name="T9" fmla="*/ 551 h 688"/>
              <a:gd name="T10" fmla="*/ 586 w 682"/>
              <a:gd name="T11" fmla="*/ 589 h 688"/>
              <a:gd name="T12" fmla="*/ 549 w 682"/>
              <a:gd name="T13" fmla="*/ 621 h 688"/>
              <a:gd name="T14" fmla="*/ 508 w 682"/>
              <a:gd name="T15" fmla="*/ 648 h 688"/>
              <a:gd name="T16" fmla="*/ 462 w 682"/>
              <a:gd name="T17" fmla="*/ 667 h 688"/>
              <a:gd name="T18" fmla="*/ 411 w 682"/>
              <a:gd name="T19" fmla="*/ 681 h 688"/>
              <a:gd name="T20" fmla="*/ 357 w 682"/>
              <a:gd name="T21" fmla="*/ 688 h 688"/>
              <a:gd name="T22" fmla="*/ 320 w 682"/>
              <a:gd name="T23" fmla="*/ 688 h 688"/>
              <a:gd name="T24" fmla="*/ 270 w 682"/>
              <a:gd name="T25" fmla="*/ 681 h 688"/>
              <a:gd name="T26" fmla="*/ 222 w 682"/>
              <a:gd name="T27" fmla="*/ 667 h 688"/>
              <a:gd name="T28" fmla="*/ 177 w 682"/>
              <a:gd name="T29" fmla="*/ 648 h 688"/>
              <a:gd name="T30" fmla="*/ 136 w 682"/>
              <a:gd name="T31" fmla="*/ 621 h 688"/>
              <a:gd name="T32" fmla="*/ 99 w 682"/>
              <a:gd name="T33" fmla="*/ 589 h 688"/>
              <a:gd name="T34" fmla="*/ 67 w 682"/>
              <a:gd name="T35" fmla="*/ 551 h 688"/>
              <a:gd name="T36" fmla="*/ 40 w 682"/>
              <a:gd name="T37" fmla="*/ 510 h 688"/>
              <a:gd name="T38" fmla="*/ 21 w 682"/>
              <a:gd name="T39" fmla="*/ 463 h 688"/>
              <a:gd name="T40" fmla="*/ 7 w 682"/>
              <a:gd name="T41" fmla="*/ 415 h 688"/>
              <a:gd name="T42" fmla="*/ 0 w 682"/>
              <a:gd name="T43" fmla="*/ 362 h 688"/>
              <a:gd name="T44" fmla="*/ 0 w 682"/>
              <a:gd name="T45" fmla="*/ 328 h 688"/>
              <a:gd name="T46" fmla="*/ 7 w 682"/>
              <a:gd name="T47" fmla="*/ 276 h 688"/>
              <a:gd name="T48" fmla="*/ 21 w 682"/>
              <a:gd name="T49" fmla="*/ 227 h 688"/>
              <a:gd name="T50" fmla="*/ 40 w 682"/>
              <a:gd name="T51" fmla="*/ 182 h 688"/>
              <a:gd name="T52" fmla="*/ 67 w 682"/>
              <a:gd name="T53" fmla="*/ 140 h 688"/>
              <a:gd name="T54" fmla="*/ 99 w 682"/>
              <a:gd name="T55" fmla="*/ 103 h 688"/>
              <a:gd name="T56" fmla="*/ 136 w 682"/>
              <a:gd name="T57" fmla="*/ 69 h 688"/>
              <a:gd name="T58" fmla="*/ 177 w 682"/>
              <a:gd name="T59" fmla="*/ 43 h 688"/>
              <a:gd name="T60" fmla="*/ 222 w 682"/>
              <a:gd name="T61" fmla="*/ 22 h 688"/>
              <a:gd name="T62" fmla="*/ 270 w 682"/>
              <a:gd name="T63" fmla="*/ 7 h 688"/>
              <a:gd name="T64" fmla="*/ 320 w 682"/>
              <a:gd name="T65" fmla="*/ 1 h 688"/>
              <a:gd name="T66" fmla="*/ 357 w 682"/>
              <a:gd name="T67" fmla="*/ 1 h 688"/>
              <a:gd name="T68" fmla="*/ 411 w 682"/>
              <a:gd name="T69" fmla="*/ 7 h 688"/>
              <a:gd name="T70" fmla="*/ 462 w 682"/>
              <a:gd name="T71" fmla="*/ 22 h 688"/>
              <a:gd name="T72" fmla="*/ 508 w 682"/>
              <a:gd name="T73" fmla="*/ 43 h 688"/>
              <a:gd name="T74" fmla="*/ 549 w 682"/>
              <a:gd name="T75" fmla="*/ 69 h 688"/>
              <a:gd name="T76" fmla="*/ 586 w 682"/>
              <a:gd name="T77" fmla="*/ 103 h 688"/>
              <a:gd name="T78" fmla="*/ 617 w 682"/>
              <a:gd name="T79" fmla="*/ 140 h 688"/>
              <a:gd name="T80" fmla="*/ 643 w 682"/>
              <a:gd name="T81" fmla="*/ 182 h 688"/>
              <a:gd name="T82" fmla="*/ 662 w 682"/>
              <a:gd name="T83" fmla="*/ 227 h 688"/>
              <a:gd name="T84" fmla="*/ 675 w 682"/>
              <a:gd name="T85" fmla="*/ 276 h 688"/>
              <a:gd name="T86" fmla="*/ 682 w 682"/>
              <a:gd name="T87" fmla="*/ 32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2" h="688">
                <a:moveTo>
                  <a:pt x="682" y="345"/>
                </a:moveTo>
                <a:lnTo>
                  <a:pt x="682" y="345"/>
                </a:lnTo>
                <a:lnTo>
                  <a:pt x="682" y="362"/>
                </a:lnTo>
                <a:lnTo>
                  <a:pt x="681" y="381"/>
                </a:lnTo>
                <a:lnTo>
                  <a:pt x="678" y="398"/>
                </a:lnTo>
                <a:lnTo>
                  <a:pt x="675" y="415"/>
                </a:lnTo>
                <a:lnTo>
                  <a:pt x="672" y="431"/>
                </a:lnTo>
                <a:lnTo>
                  <a:pt x="668" y="447"/>
                </a:lnTo>
                <a:lnTo>
                  <a:pt x="662" y="463"/>
                </a:lnTo>
                <a:lnTo>
                  <a:pt x="657" y="480"/>
                </a:lnTo>
                <a:lnTo>
                  <a:pt x="651" y="495"/>
                </a:lnTo>
                <a:lnTo>
                  <a:pt x="643" y="510"/>
                </a:lnTo>
                <a:lnTo>
                  <a:pt x="636" y="525"/>
                </a:lnTo>
                <a:lnTo>
                  <a:pt x="627" y="538"/>
                </a:lnTo>
                <a:lnTo>
                  <a:pt x="617" y="551"/>
                </a:lnTo>
                <a:lnTo>
                  <a:pt x="608" y="565"/>
                </a:lnTo>
                <a:lnTo>
                  <a:pt x="598" y="576"/>
                </a:lnTo>
                <a:lnTo>
                  <a:pt x="586" y="589"/>
                </a:lnTo>
                <a:lnTo>
                  <a:pt x="575" y="601"/>
                </a:lnTo>
                <a:lnTo>
                  <a:pt x="562" y="611"/>
                </a:lnTo>
                <a:lnTo>
                  <a:pt x="549" y="621"/>
                </a:lnTo>
                <a:lnTo>
                  <a:pt x="537" y="631"/>
                </a:lnTo>
                <a:lnTo>
                  <a:pt x="523" y="640"/>
                </a:lnTo>
                <a:lnTo>
                  <a:pt x="508" y="648"/>
                </a:lnTo>
                <a:lnTo>
                  <a:pt x="493" y="655"/>
                </a:lnTo>
                <a:lnTo>
                  <a:pt x="478" y="662"/>
                </a:lnTo>
                <a:lnTo>
                  <a:pt x="462" y="667"/>
                </a:lnTo>
                <a:lnTo>
                  <a:pt x="446" y="673"/>
                </a:lnTo>
                <a:lnTo>
                  <a:pt x="429" y="678"/>
                </a:lnTo>
                <a:lnTo>
                  <a:pt x="411" y="681"/>
                </a:lnTo>
                <a:lnTo>
                  <a:pt x="394" y="685"/>
                </a:lnTo>
                <a:lnTo>
                  <a:pt x="376" y="687"/>
                </a:lnTo>
                <a:lnTo>
                  <a:pt x="357" y="688"/>
                </a:lnTo>
                <a:lnTo>
                  <a:pt x="338" y="688"/>
                </a:lnTo>
                <a:lnTo>
                  <a:pt x="338" y="688"/>
                </a:lnTo>
                <a:lnTo>
                  <a:pt x="320" y="688"/>
                </a:lnTo>
                <a:lnTo>
                  <a:pt x="303" y="687"/>
                </a:lnTo>
                <a:lnTo>
                  <a:pt x="287" y="685"/>
                </a:lnTo>
                <a:lnTo>
                  <a:pt x="270" y="681"/>
                </a:lnTo>
                <a:lnTo>
                  <a:pt x="253" y="678"/>
                </a:lnTo>
                <a:lnTo>
                  <a:pt x="237" y="673"/>
                </a:lnTo>
                <a:lnTo>
                  <a:pt x="222" y="667"/>
                </a:lnTo>
                <a:lnTo>
                  <a:pt x="206" y="662"/>
                </a:lnTo>
                <a:lnTo>
                  <a:pt x="191" y="655"/>
                </a:lnTo>
                <a:lnTo>
                  <a:pt x="177" y="648"/>
                </a:lnTo>
                <a:lnTo>
                  <a:pt x="163" y="640"/>
                </a:lnTo>
                <a:lnTo>
                  <a:pt x="149" y="631"/>
                </a:lnTo>
                <a:lnTo>
                  <a:pt x="136" y="621"/>
                </a:lnTo>
                <a:lnTo>
                  <a:pt x="123" y="611"/>
                </a:lnTo>
                <a:lnTo>
                  <a:pt x="111" y="601"/>
                </a:lnTo>
                <a:lnTo>
                  <a:pt x="99" y="589"/>
                </a:lnTo>
                <a:lnTo>
                  <a:pt x="88" y="576"/>
                </a:lnTo>
                <a:lnTo>
                  <a:pt x="77" y="565"/>
                </a:lnTo>
                <a:lnTo>
                  <a:pt x="67" y="551"/>
                </a:lnTo>
                <a:lnTo>
                  <a:pt x="58" y="538"/>
                </a:lnTo>
                <a:lnTo>
                  <a:pt x="48" y="525"/>
                </a:lnTo>
                <a:lnTo>
                  <a:pt x="40" y="510"/>
                </a:lnTo>
                <a:lnTo>
                  <a:pt x="34" y="495"/>
                </a:lnTo>
                <a:lnTo>
                  <a:pt x="27" y="480"/>
                </a:lnTo>
                <a:lnTo>
                  <a:pt x="21" y="463"/>
                </a:lnTo>
                <a:lnTo>
                  <a:pt x="15" y="447"/>
                </a:lnTo>
                <a:lnTo>
                  <a:pt x="10" y="431"/>
                </a:lnTo>
                <a:lnTo>
                  <a:pt x="7" y="415"/>
                </a:lnTo>
                <a:lnTo>
                  <a:pt x="4" y="398"/>
                </a:lnTo>
                <a:lnTo>
                  <a:pt x="1" y="381"/>
                </a:lnTo>
                <a:lnTo>
                  <a:pt x="0" y="362"/>
                </a:lnTo>
                <a:lnTo>
                  <a:pt x="0" y="345"/>
                </a:lnTo>
                <a:lnTo>
                  <a:pt x="0" y="345"/>
                </a:lnTo>
                <a:lnTo>
                  <a:pt x="0" y="328"/>
                </a:lnTo>
                <a:lnTo>
                  <a:pt x="1" y="310"/>
                </a:lnTo>
                <a:lnTo>
                  <a:pt x="4" y="293"/>
                </a:lnTo>
                <a:lnTo>
                  <a:pt x="7" y="276"/>
                </a:lnTo>
                <a:lnTo>
                  <a:pt x="10" y="260"/>
                </a:lnTo>
                <a:lnTo>
                  <a:pt x="15" y="243"/>
                </a:lnTo>
                <a:lnTo>
                  <a:pt x="21" y="227"/>
                </a:lnTo>
                <a:lnTo>
                  <a:pt x="27" y="212"/>
                </a:lnTo>
                <a:lnTo>
                  <a:pt x="34" y="197"/>
                </a:lnTo>
                <a:lnTo>
                  <a:pt x="40" y="182"/>
                </a:lnTo>
                <a:lnTo>
                  <a:pt x="48" y="167"/>
                </a:lnTo>
                <a:lnTo>
                  <a:pt x="58" y="154"/>
                </a:lnTo>
                <a:lnTo>
                  <a:pt x="67" y="140"/>
                </a:lnTo>
                <a:lnTo>
                  <a:pt x="77" y="127"/>
                </a:lnTo>
                <a:lnTo>
                  <a:pt x="88" y="114"/>
                </a:lnTo>
                <a:lnTo>
                  <a:pt x="99" y="103"/>
                </a:lnTo>
                <a:lnTo>
                  <a:pt x="111" y="91"/>
                </a:lnTo>
                <a:lnTo>
                  <a:pt x="123" y="80"/>
                </a:lnTo>
                <a:lnTo>
                  <a:pt x="136" y="69"/>
                </a:lnTo>
                <a:lnTo>
                  <a:pt x="149" y="60"/>
                </a:lnTo>
                <a:lnTo>
                  <a:pt x="163" y="51"/>
                </a:lnTo>
                <a:lnTo>
                  <a:pt x="177" y="43"/>
                </a:lnTo>
                <a:lnTo>
                  <a:pt x="191" y="35"/>
                </a:lnTo>
                <a:lnTo>
                  <a:pt x="206" y="28"/>
                </a:lnTo>
                <a:lnTo>
                  <a:pt x="222" y="22"/>
                </a:lnTo>
                <a:lnTo>
                  <a:pt x="237" y="16"/>
                </a:lnTo>
                <a:lnTo>
                  <a:pt x="253" y="12"/>
                </a:lnTo>
                <a:lnTo>
                  <a:pt x="270" y="7"/>
                </a:lnTo>
                <a:lnTo>
                  <a:pt x="287" y="5"/>
                </a:lnTo>
                <a:lnTo>
                  <a:pt x="303" y="3"/>
                </a:lnTo>
                <a:lnTo>
                  <a:pt x="320" y="1"/>
                </a:lnTo>
                <a:lnTo>
                  <a:pt x="338" y="0"/>
                </a:lnTo>
                <a:lnTo>
                  <a:pt x="338" y="0"/>
                </a:lnTo>
                <a:lnTo>
                  <a:pt x="357" y="1"/>
                </a:lnTo>
                <a:lnTo>
                  <a:pt x="376" y="3"/>
                </a:lnTo>
                <a:lnTo>
                  <a:pt x="394" y="5"/>
                </a:lnTo>
                <a:lnTo>
                  <a:pt x="411" y="7"/>
                </a:lnTo>
                <a:lnTo>
                  <a:pt x="429" y="12"/>
                </a:lnTo>
                <a:lnTo>
                  <a:pt x="446" y="16"/>
                </a:lnTo>
                <a:lnTo>
                  <a:pt x="462" y="22"/>
                </a:lnTo>
                <a:lnTo>
                  <a:pt x="478" y="28"/>
                </a:lnTo>
                <a:lnTo>
                  <a:pt x="493" y="35"/>
                </a:lnTo>
                <a:lnTo>
                  <a:pt x="508" y="43"/>
                </a:lnTo>
                <a:lnTo>
                  <a:pt x="523" y="51"/>
                </a:lnTo>
                <a:lnTo>
                  <a:pt x="537" y="60"/>
                </a:lnTo>
                <a:lnTo>
                  <a:pt x="549" y="69"/>
                </a:lnTo>
                <a:lnTo>
                  <a:pt x="562" y="80"/>
                </a:lnTo>
                <a:lnTo>
                  <a:pt x="575" y="91"/>
                </a:lnTo>
                <a:lnTo>
                  <a:pt x="586" y="103"/>
                </a:lnTo>
                <a:lnTo>
                  <a:pt x="598" y="114"/>
                </a:lnTo>
                <a:lnTo>
                  <a:pt x="608" y="127"/>
                </a:lnTo>
                <a:lnTo>
                  <a:pt x="617" y="140"/>
                </a:lnTo>
                <a:lnTo>
                  <a:pt x="627" y="154"/>
                </a:lnTo>
                <a:lnTo>
                  <a:pt x="636" y="167"/>
                </a:lnTo>
                <a:lnTo>
                  <a:pt x="643" y="182"/>
                </a:lnTo>
                <a:lnTo>
                  <a:pt x="651" y="197"/>
                </a:lnTo>
                <a:lnTo>
                  <a:pt x="657" y="212"/>
                </a:lnTo>
                <a:lnTo>
                  <a:pt x="662" y="227"/>
                </a:lnTo>
                <a:lnTo>
                  <a:pt x="668" y="243"/>
                </a:lnTo>
                <a:lnTo>
                  <a:pt x="672" y="260"/>
                </a:lnTo>
                <a:lnTo>
                  <a:pt x="675" y="276"/>
                </a:lnTo>
                <a:lnTo>
                  <a:pt x="678" y="293"/>
                </a:lnTo>
                <a:lnTo>
                  <a:pt x="681" y="310"/>
                </a:lnTo>
                <a:lnTo>
                  <a:pt x="682" y="328"/>
                </a:lnTo>
                <a:lnTo>
                  <a:pt x="682" y="345"/>
                </a:lnTo>
                <a:lnTo>
                  <a:pt x="682" y="3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8B6764-4691-45D9-BC9B-78228EA22087}"/>
              </a:ext>
            </a:extLst>
          </p:cNvPr>
          <p:cNvGrpSpPr/>
          <p:nvPr userDrawn="1"/>
        </p:nvGrpSpPr>
        <p:grpSpPr>
          <a:xfrm>
            <a:off x="4959352" y="2849035"/>
            <a:ext cx="192617" cy="203200"/>
            <a:chOff x="3719513" y="2136776"/>
            <a:chExt cx="144463" cy="152400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E51A54C-B005-4A4B-B60F-E04E181F8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9513" y="2136776"/>
              <a:ext cx="88900" cy="150813"/>
            </a:xfrm>
            <a:custGeom>
              <a:avLst/>
              <a:gdLst>
                <a:gd name="T0" fmla="*/ 110 w 110"/>
                <a:gd name="T1" fmla="*/ 180 h 191"/>
                <a:gd name="T2" fmla="*/ 110 w 110"/>
                <a:gd name="T3" fmla="*/ 185 h 191"/>
                <a:gd name="T4" fmla="*/ 109 w 110"/>
                <a:gd name="T5" fmla="*/ 189 h 191"/>
                <a:gd name="T6" fmla="*/ 107 w 110"/>
                <a:gd name="T7" fmla="*/ 190 h 191"/>
                <a:gd name="T8" fmla="*/ 7 w 110"/>
                <a:gd name="T9" fmla="*/ 191 h 191"/>
                <a:gd name="T10" fmla="*/ 4 w 110"/>
                <a:gd name="T11" fmla="*/ 190 h 191"/>
                <a:gd name="T12" fmla="*/ 3 w 110"/>
                <a:gd name="T13" fmla="*/ 189 h 191"/>
                <a:gd name="T14" fmla="*/ 2 w 110"/>
                <a:gd name="T15" fmla="*/ 185 h 191"/>
                <a:gd name="T16" fmla="*/ 1 w 110"/>
                <a:gd name="T17" fmla="*/ 180 h 191"/>
                <a:gd name="T18" fmla="*/ 2 w 110"/>
                <a:gd name="T19" fmla="*/ 176 h 191"/>
                <a:gd name="T20" fmla="*/ 2 w 110"/>
                <a:gd name="T21" fmla="*/ 174 h 191"/>
                <a:gd name="T22" fmla="*/ 4 w 110"/>
                <a:gd name="T23" fmla="*/ 171 h 191"/>
                <a:gd name="T24" fmla="*/ 7 w 110"/>
                <a:gd name="T25" fmla="*/ 170 h 191"/>
                <a:gd name="T26" fmla="*/ 46 w 110"/>
                <a:gd name="T27" fmla="*/ 26 h 191"/>
                <a:gd name="T28" fmla="*/ 9 w 110"/>
                <a:gd name="T29" fmla="*/ 48 h 191"/>
                <a:gd name="T30" fmla="*/ 4 w 110"/>
                <a:gd name="T31" fmla="*/ 50 h 191"/>
                <a:gd name="T32" fmla="*/ 2 w 110"/>
                <a:gd name="T33" fmla="*/ 49 h 191"/>
                <a:gd name="T34" fmla="*/ 1 w 110"/>
                <a:gd name="T35" fmla="*/ 47 h 191"/>
                <a:gd name="T36" fmla="*/ 0 w 110"/>
                <a:gd name="T37" fmla="*/ 41 h 191"/>
                <a:gd name="T38" fmla="*/ 1 w 110"/>
                <a:gd name="T39" fmla="*/ 36 h 191"/>
                <a:gd name="T40" fmla="*/ 1 w 110"/>
                <a:gd name="T41" fmla="*/ 34 h 191"/>
                <a:gd name="T42" fmla="*/ 2 w 110"/>
                <a:gd name="T43" fmla="*/ 32 h 191"/>
                <a:gd name="T44" fmla="*/ 48 w 110"/>
                <a:gd name="T45" fmla="*/ 2 h 191"/>
                <a:gd name="T46" fmla="*/ 49 w 110"/>
                <a:gd name="T47" fmla="*/ 1 h 191"/>
                <a:gd name="T48" fmla="*/ 52 w 110"/>
                <a:gd name="T49" fmla="*/ 1 h 191"/>
                <a:gd name="T50" fmla="*/ 55 w 110"/>
                <a:gd name="T51" fmla="*/ 0 h 191"/>
                <a:gd name="T52" fmla="*/ 60 w 110"/>
                <a:gd name="T53" fmla="*/ 0 h 191"/>
                <a:gd name="T54" fmla="*/ 65 w 110"/>
                <a:gd name="T55" fmla="*/ 1 h 191"/>
                <a:gd name="T56" fmla="*/ 69 w 110"/>
                <a:gd name="T57" fmla="*/ 1 h 191"/>
                <a:gd name="T58" fmla="*/ 70 w 110"/>
                <a:gd name="T59" fmla="*/ 3 h 191"/>
                <a:gd name="T60" fmla="*/ 71 w 110"/>
                <a:gd name="T61" fmla="*/ 4 h 191"/>
                <a:gd name="T62" fmla="*/ 106 w 110"/>
                <a:gd name="T63" fmla="*/ 170 h 191"/>
                <a:gd name="T64" fmla="*/ 107 w 110"/>
                <a:gd name="T65" fmla="*/ 171 h 191"/>
                <a:gd name="T66" fmla="*/ 109 w 110"/>
                <a:gd name="T67" fmla="*/ 174 h 191"/>
                <a:gd name="T68" fmla="*/ 110 w 110"/>
                <a:gd name="T69" fmla="*/ 176 h 191"/>
                <a:gd name="T70" fmla="*/ 110 w 110"/>
                <a:gd name="T71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91">
                  <a:moveTo>
                    <a:pt x="110" y="180"/>
                  </a:moveTo>
                  <a:lnTo>
                    <a:pt x="110" y="180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7" y="190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4" y="190"/>
                  </a:lnTo>
                  <a:lnTo>
                    <a:pt x="4" y="190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2" y="185"/>
                  </a:lnTo>
                  <a:lnTo>
                    <a:pt x="2" y="185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7" y="170"/>
                  </a:lnTo>
                  <a:lnTo>
                    <a:pt x="46" y="170"/>
                  </a:lnTo>
                  <a:lnTo>
                    <a:pt x="46" y="26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80"/>
                  </a:lnTo>
                  <a:lnTo>
                    <a:pt x="11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AC04D25-0D50-462A-A52B-9F6A3AFBE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8576" y="2262188"/>
              <a:ext cx="25400" cy="26988"/>
            </a:xfrm>
            <a:custGeom>
              <a:avLst/>
              <a:gdLst>
                <a:gd name="T0" fmla="*/ 33 w 33"/>
                <a:gd name="T1" fmla="*/ 18 h 35"/>
                <a:gd name="T2" fmla="*/ 33 w 33"/>
                <a:gd name="T3" fmla="*/ 18 h 35"/>
                <a:gd name="T4" fmla="*/ 31 w 33"/>
                <a:gd name="T5" fmla="*/ 27 h 35"/>
                <a:gd name="T6" fmla="*/ 30 w 33"/>
                <a:gd name="T7" fmla="*/ 29 h 35"/>
                <a:gd name="T8" fmla="*/ 29 w 33"/>
                <a:gd name="T9" fmla="*/ 32 h 35"/>
                <a:gd name="T10" fmla="*/ 29 w 33"/>
                <a:gd name="T11" fmla="*/ 32 h 35"/>
                <a:gd name="T12" fmla="*/ 27 w 33"/>
                <a:gd name="T13" fmla="*/ 33 h 35"/>
                <a:gd name="T14" fmla="*/ 23 w 33"/>
                <a:gd name="T15" fmla="*/ 34 h 35"/>
                <a:gd name="T16" fmla="*/ 16 w 33"/>
                <a:gd name="T17" fmla="*/ 35 h 35"/>
                <a:gd name="T18" fmla="*/ 16 w 33"/>
                <a:gd name="T19" fmla="*/ 35 h 35"/>
                <a:gd name="T20" fmla="*/ 8 w 33"/>
                <a:gd name="T21" fmla="*/ 34 h 35"/>
                <a:gd name="T22" fmla="*/ 4 w 33"/>
                <a:gd name="T23" fmla="*/ 32 h 35"/>
                <a:gd name="T24" fmla="*/ 4 w 33"/>
                <a:gd name="T25" fmla="*/ 32 h 35"/>
                <a:gd name="T26" fmla="*/ 3 w 33"/>
                <a:gd name="T27" fmla="*/ 29 h 35"/>
                <a:gd name="T28" fmla="*/ 1 w 33"/>
                <a:gd name="T29" fmla="*/ 27 h 35"/>
                <a:gd name="T30" fmla="*/ 0 w 33"/>
                <a:gd name="T31" fmla="*/ 18 h 35"/>
                <a:gd name="T32" fmla="*/ 0 w 33"/>
                <a:gd name="T33" fmla="*/ 18 h 35"/>
                <a:gd name="T34" fmla="*/ 1 w 33"/>
                <a:gd name="T35" fmla="*/ 10 h 35"/>
                <a:gd name="T36" fmla="*/ 3 w 33"/>
                <a:gd name="T37" fmla="*/ 6 h 35"/>
                <a:gd name="T38" fmla="*/ 4 w 33"/>
                <a:gd name="T39" fmla="*/ 4 h 35"/>
                <a:gd name="T40" fmla="*/ 4 w 33"/>
                <a:gd name="T41" fmla="*/ 4 h 35"/>
                <a:gd name="T42" fmla="*/ 6 w 33"/>
                <a:gd name="T43" fmla="*/ 3 h 35"/>
                <a:gd name="T44" fmla="*/ 9 w 33"/>
                <a:gd name="T45" fmla="*/ 2 h 35"/>
                <a:gd name="T46" fmla="*/ 16 w 33"/>
                <a:gd name="T47" fmla="*/ 0 h 35"/>
                <a:gd name="T48" fmla="*/ 16 w 33"/>
                <a:gd name="T49" fmla="*/ 0 h 35"/>
                <a:gd name="T50" fmla="*/ 24 w 33"/>
                <a:gd name="T51" fmla="*/ 2 h 35"/>
                <a:gd name="T52" fmla="*/ 29 w 33"/>
                <a:gd name="T53" fmla="*/ 4 h 35"/>
                <a:gd name="T54" fmla="*/ 29 w 33"/>
                <a:gd name="T55" fmla="*/ 4 h 35"/>
                <a:gd name="T56" fmla="*/ 30 w 33"/>
                <a:gd name="T57" fmla="*/ 6 h 35"/>
                <a:gd name="T58" fmla="*/ 31 w 33"/>
                <a:gd name="T59" fmla="*/ 10 h 35"/>
                <a:gd name="T60" fmla="*/ 33 w 33"/>
                <a:gd name="T61" fmla="*/ 18 h 35"/>
                <a:gd name="T62" fmla="*/ 33 w 33"/>
                <a:gd name="T63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5">
                  <a:moveTo>
                    <a:pt x="33" y="18"/>
                  </a:moveTo>
                  <a:lnTo>
                    <a:pt x="33" y="18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7" y="33"/>
                  </a:lnTo>
                  <a:lnTo>
                    <a:pt x="23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1" y="10"/>
                  </a:lnTo>
                  <a:lnTo>
                    <a:pt x="33" y="18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BE17E9-36EF-4E47-A9FC-966A6C9B45F3}"/>
              </a:ext>
            </a:extLst>
          </p:cNvPr>
          <p:cNvGrpSpPr/>
          <p:nvPr userDrawn="1"/>
        </p:nvGrpSpPr>
        <p:grpSpPr>
          <a:xfrm>
            <a:off x="7088717" y="2779184"/>
            <a:ext cx="203200" cy="205317"/>
            <a:chOff x="5316538" y="2084388"/>
            <a:chExt cx="152400" cy="153988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99747BF-7278-49BE-BA5D-E58305645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538" y="2084388"/>
              <a:ext cx="95250" cy="153988"/>
            </a:xfrm>
            <a:custGeom>
              <a:avLst/>
              <a:gdLst>
                <a:gd name="T0" fmla="*/ 117 w 118"/>
                <a:gd name="T1" fmla="*/ 151 h 195"/>
                <a:gd name="T2" fmla="*/ 109 w 118"/>
                <a:gd name="T3" fmla="*/ 172 h 195"/>
                <a:gd name="T4" fmla="*/ 92 w 118"/>
                <a:gd name="T5" fmla="*/ 187 h 195"/>
                <a:gd name="T6" fmla="*/ 66 w 118"/>
                <a:gd name="T7" fmla="*/ 193 h 195"/>
                <a:gd name="T8" fmla="*/ 43 w 118"/>
                <a:gd name="T9" fmla="*/ 195 h 195"/>
                <a:gd name="T10" fmla="*/ 19 w 118"/>
                <a:gd name="T11" fmla="*/ 190 h 195"/>
                <a:gd name="T12" fmla="*/ 9 w 118"/>
                <a:gd name="T13" fmla="*/ 185 h 195"/>
                <a:gd name="T14" fmla="*/ 2 w 118"/>
                <a:gd name="T15" fmla="*/ 180 h 195"/>
                <a:gd name="T16" fmla="*/ 1 w 118"/>
                <a:gd name="T17" fmla="*/ 177 h 195"/>
                <a:gd name="T18" fmla="*/ 0 w 118"/>
                <a:gd name="T19" fmla="*/ 169 h 195"/>
                <a:gd name="T20" fmla="*/ 1 w 118"/>
                <a:gd name="T21" fmla="*/ 161 h 195"/>
                <a:gd name="T22" fmla="*/ 4 w 118"/>
                <a:gd name="T23" fmla="*/ 159 h 195"/>
                <a:gd name="T24" fmla="*/ 10 w 118"/>
                <a:gd name="T25" fmla="*/ 161 h 195"/>
                <a:gd name="T26" fmla="*/ 34 w 118"/>
                <a:gd name="T27" fmla="*/ 172 h 195"/>
                <a:gd name="T28" fmla="*/ 53 w 118"/>
                <a:gd name="T29" fmla="*/ 174 h 195"/>
                <a:gd name="T30" fmla="*/ 70 w 118"/>
                <a:gd name="T31" fmla="*/ 172 h 195"/>
                <a:gd name="T32" fmla="*/ 82 w 118"/>
                <a:gd name="T33" fmla="*/ 165 h 195"/>
                <a:gd name="T34" fmla="*/ 91 w 118"/>
                <a:gd name="T35" fmla="*/ 154 h 195"/>
                <a:gd name="T36" fmla="*/ 93 w 118"/>
                <a:gd name="T37" fmla="*/ 140 h 195"/>
                <a:gd name="T38" fmla="*/ 89 w 118"/>
                <a:gd name="T39" fmla="*/ 125 h 195"/>
                <a:gd name="T40" fmla="*/ 80 w 118"/>
                <a:gd name="T41" fmla="*/ 115 h 195"/>
                <a:gd name="T42" fmla="*/ 65 w 118"/>
                <a:gd name="T43" fmla="*/ 107 h 195"/>
                <a:gd name="T44" fmla="*/ 44 w 118"/>
                <a:gd name="T45" fmla="*/ 105 h 195"/>
                <a:gd name="T46" fmla="*/ 23 w 118"/>
                <a:gd name="T47" fmla="*/ 105 h 195"/>
                <a:gd name="T48" fmla="*/ 21 w 118"/>
                <a:gd name="T49" fmla="*/ 102 h 195"/>
                <a:gd name="T50" fmla="*/ 19 w 118"/>
                <a:gd name="T51" fmla="*/ 94 h 195"/>
                <a:gd name="T52" fmla="*/ 19 w 118"/>
                <a:gd name="T53" fmla="*/ 90 h 195"/>
                <a:gd name="T54" fmla="*/ 23 w 118"/>
                <a:gd name="T55" fmla="*/ 85 h 195"/>
                <a:gd name="T56" fmla="*/ 41 w 118"/>
                <a:gd name="T57" fmla="*/ 85 h 195"/>
                <a:gd name="T58" fmla="*/ 59 w 118"/>
                <a:gd name="T59" fmla="*/ 83 h 195"/>
                <a:gd name="T60" fmla="*/ 72 w 118"/>
                <a:gd name="T61" fmla="*/ 76 h 195"/>
                <a:gd name="T62" fmla="*/ 80 w 118"/>
                <a:gd name="T63" fmla="*/ 64 h 195"/>
                <a:gd name="T64" fmla="*/ 82 w 118"/>
                <a:gd name="T65" fmla="*/ 49 h 195"/>
                <a:gd name="T66" fmla="*/ 81 w 118"/>
                <a:gd name="T67" fmla="*/ 39 h 195"/>
                <a:gd name="T68" fmla="*/ 76 w 118"/>
                <a:gd name="T69" fmla="*/ 30 h 195"/>
                <a:gd name="T70" fmla="*/ 65 w 118"/>
                <a:gd name="T71" fmla="*/ 23 h 195"/>
                <a:gd name="T72" fmla="*/ 51 w 118"/>
                <a:gd name="T73" fmla="*/ 21 h 195"/>
                <a:gd name="T74" fmla="*/ 36 w 118"/>
                <a:gd name="T75" fmla="*/ 23 h 195"/>
                <a:gd name="T76" fmla="*/ 24 w 118"/>
                <a:gd name="T77" fmla="*/ 29 h 195"/>
                <a:gd name="T78" fmla="*/ 10 w 118"/>
                <a:gd name="T79" fmla="*/ 37 h 195"/>
                <a:gd name="T80" fmla="*/ 8 w 118"/>
                <a:gd name="T81" fmla="*/ 37 h 195"/>
                <a:gd name="T82" fmla="*/ 5 w 118"/>
                <a:gd name="T83" fmla="*/ 32 h 195"/>
                <a:gd name="T84" fmla="*/ 5 w 118"/>
                <a:gd name="T85" fmla="*/ 26 h 195"/>
                <a:gd name="T86" fmla="*/ 6 w 118"/>
                <a:gd name="T87" fmla="*/ 19 h 195"/>
                <a:gd name="T88" fmla="*/ 8 w 118"/>
                <a:gd name="T89" fmla="*/ 18 h 195"/>
                <a:gd name="T90" fmla="*/ 15 w 118"/>
                <a:gd name="T91" fmla="*/ 11 h 195"/>
                <a:gd name="T92" fmla="*/ 25 w 118"/>
                <a:gd name="T93" fmla="*/ 6 h 195"/>
                <a:gd name="T94" fmla="*/ 48 w 118"/>
                <a:gd name="T95" fmla="*/ 1 h 195"/>
                <a:gd name="T96" fmla="*/ 70 w 118"/>
                <a:gd name="T97" fmla="*/ 1 h 195"/>
                <a:gd name="T98" fmla="*/ 89 w 118"/>
                <a:gd name="T99" fmla="*/ 8 h 195"/>
                <a:gd name="T100" fmla="*/ 102 w 118"/>
                <a:gd name="T101" fmla="*/ 19 h 195"/>
                <a:gd name="T102" fmla="*/ 109 w 118"/>
                <a:gd name="T103" fmla="*/ 37 h 195"/>
                <a:gd name="T104" fmla="*/ 109 w 118"/>
                <a:gd name="T105" fmla="*/ 55 h 195"/>
                <a:gd name="T106" fmla="*/ 104 w 118"/>
                <a:gd name="T107" fmla="*/ 70 h 195"/>
                <a:gd name="T108" fmla="*/ 95 w 118"/>
                <a:gd name="T109" fmla="*/ 83 h 195"/>
                <a:gd name="T110" fmla="*/ 82 w 118"/>
                <a:gd name="T111" fmla="*/ 91 h 195"/>
                <a:gd name="T112" fmla="*/ 74 w 118"/>
                <a:gd name="T113" fmla="*/ 93 h 195"/>
                <a:gd name="T114" fmla="*/ 92 w 118"/>
                <a:gd name="T115" fmla="*/ 98 h 195"/>
                <a:gd name="T116" fmla="*/ 107 w 118"/>
                <a:gd name="T117" fmla="*/ 107 h 195"/>
                <a:gd name="T118" fmla="*/ 116 w 118"/>
                <a:gd name="T119" fmla="*/ 121 h 195"/>
                <a:gd name="T120" fmla="*/ 118 w 118"/>
                <a:gd name="T121" fmla="*/ 13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195">
                  <a:moveTo>
                    <a:pt x="118" y="138"/>
                  </a:moveTo>
                  <a:lnTo>
                    <a:pt x="118" y="138"/>
                  </a:lnTo>
                  <a:lnTo>
                    <a:pt x="117" y="15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09" y="172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92" y="187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66" y="193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43" y="195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1" y="161"/>
                  </a:lnTo>
                  <a:lnTo>
                    <a:pt x="1" y="161"/>
                  </a:lnTo>
                  <a:lnTo>
                    <a:pt x="2" y="160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43" y="174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62" y="174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7" y="168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87" y="160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2" y="147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2" y="132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6" y="120"/>
                  </a:lnTo>
                  <a:lnTo>
                    <a:pt x="80" y="115"/>
                  </a:lnTo>
                  <a:lnTo>
                    <a:pt x="80" y="115"/>
                  </a:lnTo>
                  <a:lnTo>
                    <a:pt x="73" y="110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55" y="106"/>
                  </a:lnTo>
                  <a:lnTo>
                    <a:pt x="4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0" y="85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66" y="79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7" y="7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2" y="5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44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1" y="2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59" y="22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8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9" y="8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02" y="19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9" y="37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09" y="55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5" y="83"/>
                  </a:lnTo>
                  <a:lnTo>
                    <a:pt x="89" y="87"/>
                  </a:lnTo>
                  <a:lnTo>
                    <a:pt x="89" y="87"/>
                  </a:lnTo>
                  <a:lnTo>
                    <a:pt x="82" y="91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84" y="94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100" y="102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11" y="114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8" y="129"/>
                  </a:lnTo>
                  <a:lnTo>
                    <a:pt x="118" y="138"/>
                  </a:lnTo>
                  <a:lnTo>
                    <a:pt x="118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EA08DC0-6E30-4A96-99A1-60448A955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3538" y="2209801"/>
              <a:ext cx="25400" cy="2857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2 w 33"/>
                <a:gd name="T5" fmla="*/ 26 h 34"/>
                <a:gd name="T6" fmla="*/ 30 w 33"/>
                <a:gd name="T7" fmla="*/ 29 h 34"/>
                <a:gd name="T8" fmla="*/ 29 w 33"/>
                <a:gd name="T9" fmla="*/ 31 h 34"/>
                <a:gd name="T10" fmla="*/ 29 w 33"/>
                <a:gd name="T11" fmla="*/ 31 h 34"/>
                <a:gd name="T12" fmla="*/ 27 w 33"/>
                <a:gd name="T13" fmla="*/ 32 h 34"/>
                <a:gd name="T14" fmla="*/ 24 w 33"/>
                <a:gd name="T15" fmla="*/ 33 h 34"/>
                <a:gd name="T16" fmla="*/ 17 w 33"/>
                <a:gd name="T17" fmla="*/ 34 h 34"/>
                <a:gd name="T18" fmla="*/ 17 w 33"/>
                <a:gd name="T19" fmla="*/ 34 h 34"/>
                <a:gd name="T20" fmla="*/ 9 w 33"/>
                <a:gd name="T21" fmla="*/ 33 h 34"/>
                <a:gd name="T22" fmla="*/ 4 w 33"/>
                <a:gd name="T23" fmla="*/ 31 h 34"/>
                <a:gd name="T24" fmla="*/ 4 w 33"/>
                <a:gd name="T25" fmla="*/ 31 h 34"/>
                <a:gd name="T26" fmla="*/ 3 w 33"/>
                <a:gd name="T27" fmla="*/ 29 h 34"/>
                <a:gd name="T28" fmla="*/ 2 w 33"/>
                <a:gd name="T29" fmla="*/ 26 h 34"/>
                <a:gd name="T30" fmla="*/ 0 w 33"/>
                <a:gd name="T31" fmla="*/ 17 h 34"/>
                <a:gd name="T32" fmla="*/ 0 w 33"/>
                <a:gd name="T33" fmla="*/ 17 h 34"/>
                <a:gd name="T34" fmla="*/ 2 w 33"/>
                <a:gd name="T35" fmla="*/ 9 h 34"/>
                <a:gd name="T36" fmla="*/ 3 w 33"/>
                <a:gd name="T37" fmla="*/ 6 h 34"/>
                <a:gd name="T38" fmla="*/ 4 w 33"/>
                <a:gd name="T39" fmla="*/ 3 h 34"/>
                <a:gd name="T40" fmla="*/ 4 w 33"/>
                <a:gd name="T41" fmla="*/ 3 h 34"/>
                <a:gd name="T42" fmla="*/ 6 w 33"/>
                <a:gd name="T43" fmla="*/ 2 h 34"/>
                <a:gd name="T44" fmla="*/ 9 w 33"/>
                <a:gd name="T45" fmla="*/ 1 h 34"/>
                <a:gd name="T46" fmla="*/ 17 w 33"/>
                <a:gd name="T47" fmla="*/ 0 h 34"/>
                <a:gd name="T48" fmla="*/ 17 w 33"/>
                <a:gd name="T49" fmla="*/ 0 h 34"/>
                <a:gd name="T50" fmla="*/ 25 w 33"/>
                <a:gd name="T51" fmla="*/ 1 h 34"/>
                <a:gd name="T52" fmla="*/ 29 w 33"/>
                <a:gd name="T53" fmla="*/ 3 h 34"/>
                <a:gd name="T54" fmla="*/ 29 w 33"/>
                <a:gd name="T55" fmla="*/ 3 h 34"/>
                <a:gd name="T56" fmla="*/ 30 w 33"/>
                <a:gd name="T57" fmla="*/ 6 h 34"/>
                <a:gd name="T58" fmla="*/ 32 w 33"/>
                <a:gd name="T59" fmla="*/ 9 h 34"/>
                <a:gd name="T60" fmla="*/ 33 w 33"/>
                <a:gd name="T61" fmla="*/ 17 h 34"/>
                <a:gd name="T62" fmla="*/ 33 w 33"/>
                <a:gd name="T6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lnTo>
                    <a:pt x="33" y="17"/>
                  </a:lnTo>
                  <a:lnTo>
                    <a:pt x="32" y="26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2"/>
                  </a:lnTo>
                  <a:lnTo>
                    <a:pt x="24" y="3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3" y="17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433A73-C28A-4D59-ACA6-E0BCFE404DBB}"/>
              </a:ext>
            </a:extLst>
          </p:cNvPr>
          <p:cNvGrpSpPr/>
          <p:nvPr userDrawn="1"/>
        </p:nvGrpSpPr>
        <p:grpSpPr>
          <a:xfrm>
            <a:off x="6299201" y="3994151"/>
            <a:ext cx="211667" cy="203201"/>
            <a:chOff x="4724401" y="2995613"/>
            <a:chExt cx="158750" cy="152401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9551673-49BE-46DE-8DA9-2C0AEAF4B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4401" y="2995613"/>
              <a:ext cx="109538" cy="150813"/>
            </a:xfrm>
            <a:custGeom>
              <a:avLst/>
              <a:gdLst>
                <a:gd name="T0" fmla="*/ 137 w 137"/>
                <a:gd name="T1" fmla="*/ 136 h 190"/>
                <a:gd name="T2" fmla="*/ 135 w 137"/>
                <a:gd name="T3" fmla="*/ 144 h 190"/>
                <a:gd name="T4" fmla="*/ 134 w 137"/>
                <a:gd name="T5" fmla="*/ 145 h 190"/>
                <a:gd name="T6" fmla="*/ 110 w 137"/>
                <a:gd name="T7" fmla="*/ 146 h 190"/>
                <a:gd name="T8" fmla="*/ 110 w 137"/>
                <a:gd name="T9" fmla="*/ 185 h 190"/>
                <a:gd name="T10" fmla="*/ 110 w 137"/>
                <a:gd name="T11" fmla="*/ 187 h 190"/>
                <a:gd name="T12" fmla="*/ 107 w 137"/>
                <a:gd name="T13" fmla="*/ 189 h 190"/>
                <a:gd name="T14" fmla="*/ 103 w 137"/>
                <a:gd name="T15" fmla="*/ 190 h 190"/>
                <a:gd name="T16" fmla="*/ 97 w 137"/>
                <a:gd name="T17" fmla="*/ 190 h 190"/>
                <a:gd name="T18" fmla="*/ 91 w 137"/>
                <a:gd name="T19" fmla="*/ 190 h 190"/>
                <a:gd name="T20" fmla="*/ 88 w 137"/>
                <a:gd name="T21" fmla="*/ 189 h 190"/>
                <a:gd name="T22" fmla="*/ 86 w 137"/>
                <a:gd name="T23" fmla="*/ 187 h 190"/>
                <a:gd name="T24" fmla="*/ 84 w 137"/>
                <a:gd name="T25" fmla="*/ 146 h 190"/>
                <a:gd name="T26" fmla="*/ 7 w 137"/>
                <a:gd name="T27" fmla="*/ 146 h 190"/>
                <a:gd name="T28" fmla="*/ 5 w 137"/>
                <a:gd name="T29" fmla="*/ 146 h 190"/>
                <a:gd name="T30" fmla="*/ 3 w 137"/>
                <a:gd name="T31" fmla="*/ 144 h 190"/>
                <a:gd name="T32" fmla="*/ 1 w 137"/>
                <a:gd name="T33" fmla="*/ 140 h 190"/>
                <a:gd name="T34" fmla="*/ 0 w 137"/>
                <a:gd name="T35" fmla="*/ 134 h 190"/>
                <a:gd name="T36" fmla="*/ 1 w 137"/>
                <a:gd name="T37" fmla="*/ 130 h 190"/>
                <a:gd name="T38" fmla="*/ 1 w 137"/>
                <a:gd name="T39" fmla="*/ 125 h 190"/>
                <a:gd name="T40" fmla="*/ 3 w 137"/>
                <a:gd name="T41" fmla="*/ 122 h 190"/>
                <a:gd name="T42" fmla="*/ 72 w 137"/>
                <a:gd name="T43" fmla="*/ 4 h 190"/>
                <a:gd name="T44" fmla="*/ 74 w 137"/>
                <a:gd name="T45" fmla="*/ 2 h 190"/>
                <a:gd name="T46" fmla="*/ 77 w 137"/>
                <a:gd name="T47" fmla="*/ 0 h 190"/>
                <a:gd name="T48" fmla="*/ 83 w 137"/>
                <a:gd name="T49" fmla="*/ 0 h 190"/>
                <a:gd name="T50" fmla="*/ 91 w 137"/>
                <a:gd name="T51" fmla="*/ 0 h 190"/>
                <a:gd name="T52" fmla="*/ 99 w 137"/>
                <a:gd name="T53" fmla="*/ 0 h 190"/>
                <a:gd name="T54" fmla="*/ 105 w 137"/>
                <a:gd name="T55" fmla="*/ 1 h 190"/>
                <a:gd name="T56" fmla="*/ 109 w 137"/>
                <a:gd name="T57" fmla="*/ 2 h 190"/>
                <a:gd name="T58" fmla="*/ 110 w 137"/>
                <a:gd name="T59" fmla="*/ 4 h 190"/>
                <a:gd name="T60" fmla="*/ 132 w 137"/>
                <a:gd name="T61" fmla="*/ 125 h 190"/>
                <a:gd name="T62" fmla="*/ 134 w 137"/>
                <a:gd name="T63" fmla="*/ 125 h 190"/>
                <a:gd name="T64" fmla="*/ 135 w 137"/>
                <a:gd name="T65" fmla="*/ 128 h 190"/>
                <a:gd name="T66" fmla="*/ 137 w 137"/>
                <a:gd name="T67" fmla="*/ 136 h 190"/>
                <a:gd name="T68" fmla="*/ 84 w 137"/>
                <a:gd name="T69" fmla="*/ 22 h 190"/>
                <a:gd name="T70" fmla="*/ 23 w 137"/>
                <a:gd name="T71" fmla="*/ 125 h 190"/>
                <a:gd name="T72" fmla="*/ 84 w 137"/>
                <a:gd name="T73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190">
                  <a:moveTo>
                    <a:pt x="137" y="136"/>
                  </a:moveTo>
                  <a:lnTo>
                    <a:pt x="137" y="136"/>
                  </a:lnTo>
                  <a:lnTo>
                    <a:pt x="136" y="140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4" y="145"/>
                  </a:lnTo>
                  <a:lnTo>
                    <a:pt x="132" y="146"/>
                  </a:lnTo>
                  <a:lnTo>
                    <a:pt x="110" y="146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3" y="190"/>
                  </a:lnTo>
                  <a:lnTo>
                    <a:pt x="103" y="190"/>
                  </a:lnTo>
                  <a:lnTo>
                    <a:pt x="97" y="190"/>
                  </a:lnTo>
                  <a:lnTo>
                    <a:pt x="97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4" y="185"/>
                  </a:lnTo>
                  <a:lnTo>
                    <a:pt x="84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5" y="1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10" y="4"/>
                  </a:lnTo>
                  <a:lnTo>
                    <a:pt x="110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31"/>
                  </a:lnTo>
                  <a:lnTo>
                    <a:pt x="137" y="136"/>
                  </a:lnTo>
                  <a:lnTo>
                    <a:pt x="137" y="136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23" y="125"/>
                  </a:lnTo>
                  <a:lnTo>
                    <a:pt x="84" y="125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F024716-5069-4A98-BB4A-A7B3DFDE8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751" y="3121026"/>
              <a:ext cx="25400" cy="26988"/>
            </a:xfrm>
            <a:custGeom>
              <a:avLst/>
              <a:gdLst>
                <a:gd name="T0" fmla="*/ 33 w 33"/>
                <a:gd name="T1" fmla="*/ 18 h 35"/>
                <a:gd name="T2" fmla="*/ 33 w 33"/>
                <a:gd name="T3" fmla="*/ 18 h 35"/>
                <a:gd name="T4" fmla="*/ 31 w 33"/>
                <a:gd name="T5" fmla="*/ 26 h 35"/>
                <a:gd name="T6" fmla="*/ 30 w 33"/>
                <a:gd name="T7" fmla="*/ 29 h 35"/>
                <a:gd name="T8" fmla="*/ 29 w 33"/>
                <a:gd name="T9" fmla="*/ 31 h 35"/>
                <a:gd name="T10" fmla="*/ 29 w 33"/>
                <a:gd name="T11" fmla="*/ 31 h 35"/>
                <a:gd name="T12" fmla="*/ 27 w 33"/>
                <a:gd name="T13" fmla="*/ 33 h 35"/>
                <a:gd name="T14" fmla="*/ 23 w 33"/>
                <a:gd name="T15" fmla="*/ 34 h 35"/>
                <a:gd name="T16" fmla="*/ 16 w 33"/>
                <a:gd name="T17" fmla="*/ 35 h 35"/>
                <a:gd name="T18" fmla="*/ 16 w 33"/>
                <a:gd name="T19" fmla="*/ 35 h 35"/>
                <a:gd name="T20" fmla="*/ 8 w 33"/>
                <a:gd name="T21" fmla="*/ 34 h 35"/>
                <a:gd name="T22" fmla="*/ 4 w 33"/>
                <a:gd name="T23" fmla="*/ 31 h 35"/>
                <a:gd name="T24" fmla="*/ 4 w 33"/>
                <a:gd name="T25" fmla="*/ 31 h 35"/>
                <a:gd name="T26" fmla="*/ 3 w 33"/>
                <a:gd name="T27" fmla="*/ 29 h 35"/>
                <a:gd name="T28" fmla="*/ 1 w 33"/>
                <a:gd name="T29" fmla="*/ 26 h 35"/>
                <a:gd name="T30" fmla="*/ 0 w 33"/>
                <a:gd name="T31" fmla="*/ 18 h 35"/>
                <a:gd name="T32" fmla="*/ 0 w 33"/>
                <a:gd name="T33" fmla="*/ 18 h 35"/>
                <a:gd name="T34" fmla="*/ 1 w 33"/>
                <a:gd name="T35" fmla="*/ 10 h 35"/>
                <a:gd name="T36" fmla="*/ 3 w 33"/>
                <a:gd name="T37" fmla="*/ 6 h 35"/>
                <a:gd name="T38" fmla="*/ 4 w 33"/>
                <a:gd name="T39" fmla="*/ 4 h 35"/>
                <a:gd name="T40" fmla="*/ 4 w 33"/>
                <a:gd name="T41" fmla="*/ 4 h 35"/>
                <a:gd name="T42" fmla="*/ 6 w 33"/>
                <a:gd name="T43" fmla="*/ 3 h 35"/>
                <a:gd name="T44" fmla="*/ 8 w 33"/>
                <a:gd name="T45" fmla="*/ 1 h 35"/>
                <a:gd name="T46" fmla="*/ 16 w 33"/>
                <a:gd name="T47" fmla="*/ 0 h 35"/>
                <a:gd name="T48" fmla="*/ 16 w 33"/>
                <a:gd name="T49" fmla="*/ 0 h 35"/>
                <a:gd name="T50" fmla="*/ 24 w 33"/>
                <a:gd name="T51" fmla="*/ 1 h 35"/>
                <a:gd name="T52" fmla="*/ 29 w 33"/>
                <a:gd name="T53" fmla="*/ 4 h 35"/>
                <a:gd name="T54" fmla="*/ 29 w 33"/>
                <a:gd name="T55" fmla="*/ 4 h 35"/>
                <a:gd name="T56" fmla="*/ 30 w 33"/>
                <a:gd name="T57" fmla="*/ 6 h 35"/>
                <a:gd name="T58" fmla="*/ 31 w 33"/>
                <a:gd name="T59" fmla="*/ 10 h 35"/>
                <a:gd name="T60" fmla="*/ 33 w 33"/>
                <a:gd name="T61" fmla="*/ 18 h 35"/>
                <a:gd name="T62" fmla="*/ 33 w 33"/>
                <a:gd name="T63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5">
                  <a:moveTo>
                    <a:pt x="33" y="18"/>
                  </a:moveTo>
                  <a:lnTo>
                    <a:pt x="33" y="18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3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1" y="10"/>
                  </a:lnTo>
                  <a:lnTo>
                    <a:pt x="33" y="18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973B8-15C4-4AB7-BF7B-6D4A07182FCC}"/>
              </a:ext>
            </a:extLst>
          </p:cNvPr>
          <p:cNvGrpSpPr/>
          <p:nvPr userDrawn="1"/>
        </p:nvGrpSpPr>
        <p:grpSpPr>
          <a:xfrm>
            <a:off x="6030384" y="1716618"/>
            <a:ext cx="198968" cy="205317"/>
            <a:chOff x="4522788" y="1287463"/>
            <a:chExt cx="149226" cy="153988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A673B4C-C576-491A-8FFE-2EEC212AB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2788" y="1287463"/>
              <a:ext cx="93663" cy="152400"/>
            </a:xfrm>
            <a:custGeom>
              <a:avLst/>
              <a:gdLst>
                <a:gd name="T0" fmla="*/ 118 w 118"/>
                <a:gd name="T1" fmla="*/ 182 h 193"/>
                <a:gd name="T2" fmla="*/ 118 w 118"/>
                <a:gd name="T3" fmla="*/ 187 h 193"/>
                <a:gd name="T4" fmla="*/ 117 w 118"/>
                <a:gd name="T5" fmla="*/ 190 h 193"/>
                <a:gd name="T6" fmla="*/ 115 w 118"/>
                <a:gd name="T7" fmla="*/ 193 h 193"/>
                <a:gd name="T8" fmla="*/ 8 w 118"/>
                <a:gd name="T9" fmla="*/ 193 h 193"/>
                <a:gd name="T10" fmla="*/ 4 w 118"/>
                <a:gd name="T11" fmla="*/ 193 h 193"/>
                <a:gd name="T12" fmla="*/ 2 w 118"/>
                <a:gd name="T13" fmla="*/ 190 h 193"/>
                <a:gd name="T14" fmla="*/ 0 w 118"/>
                <a:gd name="T15" fmla="*/ 187 h 193"/>
                <a:gd name="T16" fmla="*/ 0 w 118"/>
                <a:gd name="T17" fmla="*/ 182 h 193"/>
                <a:gd name="T18" fmla="*/ 0 w 118"/>
                <a:gd name="T19" fmla="*/ 177 h 193"/>
                <a:gd name="T20" fmla="*/ 1 w 118"/>
                <a:gd name="T21" fmla="*/ 173 h 193"/>
                <a:gd name="T22" fmla="*/ 3 w 118"/>
                <a:gd name="T23" fmla="*/ 170 h 193"/>
                <a:gd name="T24" fmla="*/ 6 w 118"/>
                <a:gd name="T25" fmla="*/ 166 h 193"/>
                <a:gd name="T26" fmla="*/ 44 w 118"/>
                <a:gd name="T27" fmla="*/ 127 h 193"/>
                <a:gd name="T28" fmla="*/ 64 w 118"/>
                <a:gd name="T29" fmla="*/ 103 h 193"/>
                <a:gd name="T30" fmla="*/ 71 w 118"/>
                <a:gd name="T31" fmla="*/ 92 h 193"/>
                <a:gd name="T32" fmla="*/ 77 w 118"/>
                <a:gd name="T33" fmla="*/ 83 h 193"/>
                <a:gd name="T34" fmla="*/ 83 w 118"/>
                <a:gd name="T35" fmla="*/ 67 h 193"/>
                <a:gd name="T36" fmla="*/ 84 w 118"/>
                <a:gd name="T37" fmla="*/ 54 h 193"/>
                <a:gd name="T38" fmla="*/ 84 w 118"/>
                <a:gd name="T39" fmla="*/ 48 h 193"/>
                <a:gd name="T40" fmla="*/ 82 w 118"/>
                <a:gd name="T41" fmla="*/ 42 h 193"/>
                <a:gd name="T42" fmla="*/ 76 w 118"/>
                <a:gd name="T43" fmla="*/ 33 h 193"/>
                <a:gd name="T44" fmla="*/ 71 w 118"/>
                <a:gd name="T45" fmla="*/ 28 h 193"/>
                <a:gd name="T46" fmla="*/ 65 w 118"/>
                <a:gd name="T47" fmla="*/ 26 h 193"/>
                <a:gd name="T48" fmla="*/ 52 w 118"/>
                <a:gd name="T49" fmla="*/ 23 h 193"/>
                <a:gd name="T50" fmla="*/ 44 w 118"/>
                <a:gd name="T51" fmla="*/ 23 h 193"/>
                <a:gd name="T52" fmla="*/ 36 w 118"/>
                <a:gd name="T53" fmla="*/ 26 h 193"/>
                <a:gd name="T54" fmla="*/ 23 w 118"/>
                <a:gd name="T55" fmla="*/ 31 h 193"/>
                <a:gd name="T56" fmla="*/ 14 w 118"/>
                <a:gd name="T57" fmla="*/ 36 h 193"/>
                <a:gd name="T58" fmla="*/ 8 w 118"/>
                <a:gd name="T59" fmla="*/ 38 h 193"/>
                <a:gd name="T60" fmla="*/ 6 w 118"/>
                <a:gd name="T61" fmla="*/ 38 h 193"/>
                <a:gd name="T62" fmla="*/ 4 w 118"/>
                <a:gd name="T63" fmla="*/ 36 h 193"/>
                <a:gd name="T64" fmla="*/ 3 w 118"/>
                <a:gd name="T65" fmla="*/ 33 h 193"/>
                <a:gd name="T66" fmla="*/ 3 w 118"/>
                <a:gd name="T67" fmla="*/ 28 h 193"/>
                <a:gd name="T68" fmla="*/ 3 w 118"/>
                <a:gd name="T69" fmla="*/ 23 h 193"/>
                <a:gd name="T70" fmla="*/ 4 w 118"/>
                <a:gd name="T71" fmla="*/ 21 h 193"/>
                <a:gd name="T72" fmla="*/ 4 w 118"/>
                <a:gd name="T73" fmla="*/ 19 h 193"/>
                <a:gd name="T74" fmla="*/ 8 w 118"/>
                <a:gd name="T75" fmla="*/ 16 h 193"/>
                <a:gd name="T76" fmla="*/ 14 w 118"/>
                <a:gd name="T77" fmla="*/ 12 h 193"/>
                <a:gd name="T78" fmla="*/ 24 w 118"/>
                <a:gd name="T79" fmla="*/ 7 h 193"/>
                <a:gd name="T80" fmla="*/ 39 w 118"/>
                <a:gd name="T81" fmla="*/ 3 h 193"/>
                <a:gd name="T82" fmla="*/ 47 w 118"/>
                <a:gd name="T83" fmla="*/ 1 h 193"/>
                <a:gd name="T84" fmla="*/ 55 w 118"/>
                <a:gd name="T85" fmla="*/ 0 h 193"/>
                <a:gd name="T86" fmla="*/ 79 w 118"/>
                <a:gd name="T87" fmla="*/ 5 h 193"/>
                <a:gd name="T88" fmla="*/ 88 w 118"/>
                <a:gd name="T89" fmla="*/ 10 h 193"/>
                <a:gd name="T90" fmla="*/ 97 w 118"/>
                <a:gd name="T91" fmla="*/ 15 h 193"/>
                <a:gd name="T92" fmla="*/ 106 w 118"/>
                <a:gd name="T93" fmla="*/ 31 h 193"/>
                <a:gd name="T94" fmla="*/ 109 w 118"/>
                <a:gd name="T95" fmla="*/ 41 h 193"/>
                <a:gd name="T96" fmla="*/ 109 w 118"/>
                <a:gd name="T97" fmla="*/ 50 h 193"/>
                <a:gd name="T98" fmla="*/ 108 w 118"/>
                <a:gd name="T99" fmla="*/ 68 h 193"/>
                <a:gd name="T100" fmla="*/ 106 w 118"/>
                <a:gd name="T101" fmla="*/ 78 h 193"/>
                <a:gd name="T102" fmla="*/ 101 w 118"/>
                <a:gd name="T103" fmla="*/ 88 h 193"/>
                <a:gd name="T104" fmla="*/ 86 w 118"/>
                <a:gd name="T105" fmla="*/ 111 h 193"/>
                <a:gd name="T106" fmla="*/ 75 w 118"/>
                <a:gd name="T107" fmla="*/ 125 h 193"/>
                <a:gd name="T108" fmla="*/ 30 w 118"/>
                <a:gd name="T109" fmla="*/ 172 h 193"/>
                <a:gd name="T110" fmla="*/ 113 w 118"/>
                <a:gd name="T111" fmla="*/ 172 h 193"/>
                <a:gd name="T112" fmla="*/ 115 w 118"/>
                <a:gd name="T113" fmla="*/ 172 h 193"/>
                <a:gd name="T114" fmla="*/ 117 w 118"/>
                <a:gd name="T115" fmla="*/ 174 h 193"/>
                <a:gd name="T116" fmla="*/ 118 w 118"/>
                <a:gd name="T117" fmla="*/ 178 h 193"/>
                <a:gd name="T118" fmla="*/ 118 w 118"/>
                <a:gd name="T119" fmla="*/ 1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93">
                  <a:moveTo>
                    <a:pt x="118" y="182"/>
                  </a:moveTo>
                  <a:lnTo>
                    <a:pt x="118" y="182"/>
                  </a:lnTo>
                  <a:lnTo>
                    <a:pt x="118" y="187"/>
                  </a:lnTo>
                  <a:lnTo>
                    <a:pt x="118" y="187"/>
                  </a:lnTo>
                  <a:lnTo>
                    <a:pt x="117" y="190"/>
                  </a:lnTo>
                  <a:lnTo>
                    <a:pt x="117" y="190"/>
                  </a:lnTo>
                  <a:lnTo>
                    <a:pt x="115" y="193"/>
                  </a:lnTo>
                  <a:lnTo>
                    <a:pt x="115" y="193"/>
                  </a:lnTo>
                  <a:lnTo>
                    <a:pt x="113" y="193"/>
                  </a:lnTo>
                  <a:lnTo>
                    <a:pt x="8" y="193"/>
                  </a:lnTo>
                  <a:lnTo>
                    <a:pt x="8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6" y="166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55" y="11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71" y="9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80" y="75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79" y="37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1" y="28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4" y="23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8" y="1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102" y="22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9" y="41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9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7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95" y="98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75" y="125"/>
                  </a:lnTo>
                  <a:lnTo>
                    <a:pt x="60" y="140"/>
                  </a:lnTo>
                  <a:lnTo>
                    <a:pt x="30" y="172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5" y="172"/>
                  </a:lnTo>
                  <a:lnTo>
                    <a:pt x="115" y="172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8" y="182"/>
                  </a:lnTo>
                  <a:lnTo>
                    <a:pt x="11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EDE3BE7-81DF-41AF-B8C3-685174DBCA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8201" y="1414463"/>
              <a:ext cx="23813" cy="26988"/>
            </a:xfrm>
            <a:custGeom>
              <a:avLst/>
              <a:gdLst>
                <a:gd name="T0" fmla="*/ 31 w 31"/>
                <a:gd name="T1" fmla="*/ 17 h 34"/>
                <a:gd name="T2" fmla="*/ 31 w 31"/>
                <a:gd name="T3" fmla="*/ 17 h 34"/>
                <a:gd name="T4" fmla="*/ 30 w 31"/>
                <a:gd name="T5" fmla="*/ 26 h 34"/>
                <a:gd name="T6" fmla="*/ 28 w 31"/>
                <a:gd name="T7" fmla="*/ 28 h 34"/>
                <a:gd name="T8" fmla="*/ 27 w 31"/>
                <a:gd name="T9" fmla="*/ 30 h 34"/>
                <a:gd name="T10" fmla="*/ 27 w 31"/>
                <a:gd name="T11" fmla="*/ 30 h 34"/>
                <a:gd name="T12" fmla="*/ 25 w 31"/>
                <a:gd name="T13" fmla="*/ 33 h 34"/>
                <a:gd name="T14" fmla="*/ 23 w 31"/>
                <a:gd name="T15" fmla="*/ 34 h 34"/>
                <a:gd name="T16" fmla="*/ 15 w 31"/>
                <a:gd name="T17" fmla="*/ 34 h 34"/>
                <a:gd name="T18" fmla="*/ 15 w 31"/>
                <a:gd name="T19" fmla="*/ 34 h 34"/>
                <a:gd name="T20" fmla="*/ 8 w 31"/>
                <a:gd name="T21" fmla="*/ 34 h 34"/>
                <a:gd name="T22" fmla="*/ 2 w 31"/>
                <a:gd name="T23" fmla="*/ 30 h 34"/>
                <a:gd name="T24" fmla="*/ 2 w 31"/>
                <a:gd name="T25" fmla="*/ 30 h 34"/>
                <a:gd name="T26" fmla="*/ 1 w 31"/>
                <a:gd name="T27" fmla="*/ 29 h 34"/>
                <a:gd name="T28" fmla="*/ 0 w 31"/>
                <a:gd name="T29" fmla="*/ 26 h 34"/>
                <a:gd name="T30" fmla="*/ 0 w 31"/>
                <a:gd name="T31" fmla="*/ 18 h 34"/>
                <a:gd name="T32" fmla="*/ 0 w 31"/>
                <a:gd name="T33" fmla="*/ 18 h 34"/>
                <a:gd name="T34" fmla="*/ 0 w 31"/>
                <a:gd name="T35" fmla="*/ 9 h 34"/>
                <a:gd name="T36" fmla="*/ 1 w 31"/>
                <a:gd name="T37" fmla="*/ 6 h 34"/>
                <a:gd name="T38" fmla="*/ 2 w 31"/>
                <a:gd name="T39" fmla="*/ 4 h 34"/>
                <a:gd name="T40" fmla="*/ 2 w 31"/>
                <a:gd name="T41" fmla="*/ 4 h 34"/>
                <a:gd name="T42" fmla="*/ 4 w 31"/>
                <a:gd name="T43" fmla="*/ 2 h 34"/>
                <a:gd name="T44" fmla="*/ 8 w 31"/>
                <a:gd name="T45" fmla="*/ 0 h 34"/>
                <a:gd name="T46" fmla="*/ 15 w 31"/>
                <a:gd name="T47" fmla="*/ 0 h 34"/>
                <a:gd name="T48" fmla="*/ 15 w 31"/>
                <a:gd name="T49" fmla="*/ 0 h 34"/>
                <a:gd name="T50" fmla="*/ 23 w 31"/>
                <a:gd name="T51" fmla="*/ 0 h 34"/>
                <a:gd name="T52" fmla="*/ 27 w 31"/>
                <a:gd name="T53" fmla="*/ 4 h 34"/>
                <a:gd name="T54" fmla="*/ 27 w 31"/>
                <a:gd name="T55" fmla="*/ 4 h 34"/>
                <a:gd name="T56" fmla="*/ 28 w 31"/>
                <a:gd name="T57" fmla="*/ 5 h 34"/>
                <a:gd name="T58" fmla="*/ 30 w 31"/>
                <a:gd name="T59" fmla="*/ 9 h 34"/>
                <a:gd name="T60" fmla="*/ 31 w 31"/>
                <a:gd name="T61" fmla="*/ 17 h 34"/>
                <a:gd name="T62" fmla="*/ 31 w 31"/>
                <a:gd name="T6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lnTo>
                    <a:pt x="31" y="17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5" y="33"/>
                  </a:lnTo>
                  <a:lnTo>
                    <a:pt x="23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8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30" y="9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A4950B8D-28F4-4C2B-8867-AB0F7BB9E57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203" y="2724814"/>
            <a:ext cx="3126773" cy="1137393"/>
          </a:xfrm>
        </p:spPr>
        <p:txBody>
          <a:bodyPr anchor="t">
            <a:noAutofit/>
          </a:bodyPr>
          <a:lstStyle>
            <a:lvl1pPr marL="0" indent="0" algn="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your desired text here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A32C15F6-8171-4AA8-AE3B-350853366E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40203" y="2094045"/>
            <a:ext cx="3126773" cy="633943"/>
          </a:xfrm>
        </p:spPr>
        <p:txBody>
          <a:bodyPr anchor="b">
            <a:noAutofit/>
          </a:bodyPr>
          <a:lstStyle>
            <a:lvl1pPr marL="0" indent="0" algn="r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Your 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83EC942-8840-4C89-9D79-33D4F506DF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0203" y="4706940"/>
            <a:ext cx="3126773" cy="1137393"/>
          </a:xfrm>
        </p:spPr>
        <p:txBody>
          <a:bodyPr anchor="t">
            <a:noAutofit/>
          </a:bodyPr>
          <a:lstStyle>
            <a:lvl1pPr marL="0" indent="0" algn="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your desired text here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37AC3BB-7E22-48ED-B1C0-20A8A4F81DB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0203" y="4076170"/>
            <a:ext cx="3126773" cy="633943"/>
          </a:xfrm>
        </p:spPr>
        <p:txBody>
          <a:bodyPr anchor="b">
            <a:noAutofit/>
          </a:bodyPr>
          <a:lstStyle>
            <a:lvl1pPr marL="0" indent="0" algn="r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Your text here</a:t>
            </a: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2238A101-85C4-411F-8EE4-A82C78D7431D}"/>
              </a:ext>
            </a:extLst>
          </p:cNvPr>
          <p:cNvSpPr>
            <a:spLocks/>
          </p:cNvSpPr>
          <p:nvPr userDrawn="1"/>
        </p:nvSpPr>
        <p:spPr bwMode="auto">
          <a:xfrm>
            <a:off x="3766976" y="2358975"/>
            <a:ext cx="216789" cy="216789"/>
          </a:xfrm>
          <a:custGeom>
            <a:avLst/>
            <a:gdLst>
              <a:gd name="T0" fmla="*/ 502 w 502"/>
              <a:gd name="T1" fmla="*/ 251 h 502"/>
              <a:gd name="T2" fmla="*/ 497 w 502"/>
              <a:gd name="T3" fmla="*/ 301 h 502"/>
              <a:gd name="T4" fmla="*/ 482 w 502"/>
              <a:gd name="T5" fmla="*/ 349 h 502"/>
              <a:gd name="T6" fmla="*/ 459 w 502"/>
              <a:gd name="T7" fmla="*/ 391 h 502"/>
              <a:gd name="T8" fmla="*/ 429 w 502"/>
              <a:gd name="T9" fmla="*/ 428 h 502"/>
              <a:gd name="T10" fmla="*/ 391 w 502"/>
              <a:gd name="T11" fmla="*/ 459 h 502"/>
              <a:gd name="T12" fmla="*/ 349 w 502"/>
              <a:gd name="T13" fmla="*/ 482 h 502"/>
              <a:gd name="T14" fmla="*/ 301 w 502"/>
              <a:gd name="T15" fmla="*/ 497 h 502"/>
              <a:gd name="T16" fmla="*/ 251 w 502"/>
              <a:gd name="T17" fmla="*/ 502 h 502"/>
              <a:gd name="T18" fmla="*/ 225 w 502"/>
              <a:gd name="T19" fmla="*/ 501 h 502"/>
              <a:gd name="T20" fmla="*/ 177 w 502"/>
              <a:gd name="T21" fmla="*/ 490 h 502"/>
              <a:gd name="T22" fmla="*/ 132 w 502"/>
              <a:gd name="T23" fmla="*/ 472 h 502"/>
              <a:gd name="T24" fmla="*/ 92 w 502"/>
              <a:gd name="T25" fmla="*/ 444 h 502"/>
              <a:gd name="T26" fmla="*/ 57 w 502"/>
              <a:gd name="T27" fmla="*/ 411 h 502"/>
              <a:gd name="T28" fmla="*/ 31 w 502"/>
              <a:gd name="T29" fmla="*/ 371 h 502"/>
              <a:gd name="T30" fmla="*/ 11 w 502"/>
              <a:gd name="T31" fmla="*/ 326 h 502"/>
              <a:gd name="T32" fmla="*/ 2 w 502"/>
              <a:gd name="T33" fmla="*/ 276 h 502"/>
              <a:gd name="T34" fmla="*/ 0 w 502"/>
              <a:gd name="T35" fmla="*/ 251 h 502"/>
              <a:gd name="T36" fmla="*/ 5 w 502"/>
              <a:gd name="T37" fmla="*/ 200 h 502"/>
              <a:gd name="T38" fmla="*/ 20 w 502"/>
              <a:gd name="T39" fmla="*/ 153 h 502"/>
              <a:gd name="T40" fmla="*/ 43 w 502"/>
              <a:gd name="T41" fmla="*/ 110 h 502"/>
              <a:gd name="T42" fmla="*/ 73 w 502"/>
              <a:gd name="T43" fmla="*/ 73 h 502"/>
              <a:gd name="T44" fmla="*/ 111 w 502"/>
              <a:gd name="T45" fmla="*/ 42 h 502"/>
              <a:gd name="T46" fmla="*/ 154 w 502"/>
              <a:gd name="T47" fmla="*/ 19 h 502"/>
              <a:gd name="T48" fmla="*/ 200 w 502"/>
              <a:gd name="T49" fmla="*/ 4 h 502"/>
              <a:gd name="T50" fmla="*/ 251 w 502"/>
              <a:gd name="T51" fmla="*/ 0 h 502"/>
              <a:gd name="T52" fmla="*/ 277 w 502"/>
              <a:gd name="T53" fmla="*/ 1 h 502"/>
              <a:gd name="T54" fmla="*/ 326 w 502"/>
              <a:gd name="T55" fmla="*/ 11 h 502"/>
              <a:gd name="T56" fmla="*/ 370 w 502"/>
              <a:gd name="T57" fmla="*/ 30 h 502"/>
              <a:gd name="T58" fmla="*/ 411 w 502"/>
              <a:gd name="T59" fmla="*/ 57 h 502"/>
              <a:gd name="T60" fmla="*/ 445 w 502"/>
              <a:gd name="T61" fmla="*/ 91 h 502"/>
              <a:gd name="T62" fmla="*/ 472 w 502"/>
              <a:gd name="T63" fmla="*/ 131 h 502"/>
              <a:gd name="T64" fmla="*/ 491 w 502"/>
              <a:gd name="T65" fmla="*/ 176 h 502"/>
              <a:gd name="T66" fmla="*/ 501 w 502"/>
              <a:gd name="T67" fmla="*/ 225 h 502"/>
              <a:gd name="T68" fmla="*/ 502 w 502"/>
              <a:gd name="T69" fmla="*/ 2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2" h="502">
                <a:moveTo>
                  <a:pt x="502" y="251"/>
                </a:moveTo>
                <a:lnTo>
                  <a:pt x="502" y="251"/>
                </a:lnTo>
                <a:lnTo>
                  <a:pt x="501" y="276"/>
                </a:lnTo>
                <a:lnTo>
                  <a:pt x="497" y="301"/>
                </a:lnTo>
                <a:lnTo>
                  <a:pt x="491" y="326"/>
                </a:lnTo>
                <a:lnTo>
                  <a:pt x="482" y="349"/>
                </a:lnTo>
                <a:lnTo>
                  <a:pt x="472" y="371"/>
                </a:lnTo>
                <a:lnTo>
                  <a:pt x="459" y="391"/>
                </a:lnTo>
                <a:lnTo>
                  <a:pt x="445" y="411"/>
                </a:lnTo>
                <a:lnTo>
                  <a:pt x="429" y="428"/>
                </a:lnTo>
                <a:lnTo>
                  <a:pt x="411" y="444"/>
                </a:lnTo>
                <a:lnTo>
                  <a:pt x="391" y="459"/>
                </a:lnTo>
                <a:lnTo>
                  <a:pt x="370" y="472"/>
                </a:lnTo>
                <a:lnTo>
                  <a:pt x="349" y="482"/>
                </a:lnTo>
                <a:lnTo>
                  <a:pt x="326" y="490"/>
                </a:lnTo>
                <a:lnTo>
                  <a:pt x="301" y="497"/>
                </a:lnTo>
                <a:lnTo>
                  <a:pt x="277" y="501"/>
                </a:lnTo>
                <a:lnTo>
                  <a:pt x="251" y="502"/>
                </a:lnTo>
                <a:lnTo>
                  <a:pt x="251" y="502"/>
                </a:lnTo>
                <a:lnTo>
                  <a:pt x="225" y="501"/>
                </a:lnTo>
                <a:lnTo>
                  <a:pt x="200" y="497"/>
                </a:lnTo>
                <a:lnTo>
                  <a:pt x="177" y="490"/>
                </a:lnTo>
                <a:lnTo>
                  <a:pt x="154" y="482"/>
                </a:lnTo>
                <a:lnTo>
                  <a:pt x="132" y="472"/>
                </a:lnTo>
                <a:lnTo>
                  <a:pt x="111" y="459"/>
                </a:lnTo>
                <a:lnTo>
                  <a:pt x="92" y="444"/>
                </a:lnTo>
                <a:lnTo>
                  <a:pt x="73" y="428"/>
                </a:lnTo>
                <a:lnTo>
                  <a:pt x="57" y="411"/>
                </a:lnTo>
                <a:lnTo>
                  <a:pt x="43" y="391"/>
                </a:lnTo>
                <a:lnTo>
                  <a:pt x="31" y="371"/>
                </a:lnTo>
                <a:lnTo>
                  <a:pt x="20" y="349"/>
                </a:lnTo>
                <a:lnTo>
                  <a:pt x="11" y="326"/>
                </a:lnTo>
                <a:lnTo>
                  <a:pt x="5" y="301"/>
                </a:lnTo>
                <a:lnTo>
                  <a:pt x="2" y="276"/>
                </a:lnTo>
                <a:lnTo>
                  <a:pt x="0" y="251"/>
                </a:lnTo>
                <a:lnTo>
                  <a:pt x="0" y="251"/>
                </a:lnTo>
                <a:lnTo>
                  <a:pt x="2" y="225"/>
                </a:lnTo>
                <a:lnTo>
                  <a:pt x="5" y="200"/>
                </a:lnTo>
                <a:lnTo>
                  <a:pt x="11" y="176"/>
                </a:lnTo>
                <a:lnTo>
                  <a:pt x="20" y="153"/>
                </a:lnTo>
                <a:lnTo>
                  <a:pt x="31" y="131"/>
                </a:lnTo>
                <a:lnTo>
                  <a:pt x="43" y="110"/>
                </a:lnTo>
                <a:lnTo>
                  <a:pt x="57" y="91"/>
                </a:lnTo>
                <a:lnTo>
                  <a:pt x="73" y="73"/>
                </a:lnTo>
                <a:lnTo>
                  <a:pt x="92" y="57"/>
                </a:lnTo>
                <a:lnTo>
                  <a:pt x="111" y="42"/>
                </a:lnTo>
                <a:lnTo>
                  <a:pt x="132" y="30"/>
                </a:lnTo>
                <a:lnTo>
                  <a:pt x="154" y="19"/>
                </a:lnTo>
                <a:lnTo>
                  <a:pt x="177" y="11"/>
                </a:lnTo>
                <a:lnTo>
                  <a:pt x="200" y="4"/>
                </a:lnTo>
                <a:lnTo>
                  <a:pt x="225" y="1"/>
                </a:lnTo>
                <a:lnTo>
                  <a:pt x="251" y="0"/>
                </a:lnTo>
                <a:lnTo>
                  <a:pt x="251" y="0"/>
                </a:lnTo>
                <a:lnTo>
                  <a:pt x="277" y="1"/>
                </a:lnTo>
                <a:lnTo>
                  <a:pt x="301" y="4"/>
                </a:lnTo>
                <a:lnTo>
                  <a:pt x="326" y="11"/>
                </a:lnTo>
                <a:lnTo>
                  <a:pt x="349" y="19"/>
                </a:lnTo>
                <a:lnTo>
                  <a:pt x="370" y="30"/>
                </a:lnTo>
                <a:lnTo>
                  <a:pt x="391" y="42"/>
                </a:lnTo>
                <a:lnTo>
                  <a:pt x="411" y="57"/>
                </a:lnTo>
                <a:lnTo>
                  <a:pt x="429" y="73"/>
                </a:lnTo>
                <a:lnTo>
                  <a:pt x="445" y="91"/>
                </a:lnTo>
                <a:lnTo>
                  <a:pt x="459" y="110"/>
                </a:lnTo>
                <a:lnTo>
                  <a:pt x="472" y="131"/>
                </a:lnTo>
                <a:lnTo>
                  <a:pt x="482" y="153"/>
                </a:lnTo>
                <a:lnTo>
                  <a:pt x="491" y="176"/>
                </a:lnTo>
                <a:lnTo>
                  <a:pt x="497" y="200"/>
                </a:lnTo>
                <a:lnTo>
                  <a:pt x="501" y="225"/>
                </a:lnTo>
                <a:lnTo>
                  <a:pt x="502" y="251"/>
                </a:lnTo>
                <a:lnTo>
                  <a:pt x="502" y="251"/>
                </a:lnTo>
                <a:close/>
              </a:path>
            </a:pathLst>
          </a:custGeom>
          <a:solidFill>
            <a:srgbClr val="FFCE54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F6E94FA2-D777-4C45-81EA-B7948EB5D204}"/>
              </a:ext>
            </a:extLst>
          </p:cNvPr>
          <p:cNvSpPr>
            <a:spLocks/>
          </p:cNvSpPr>
          <p:nvPr userDrawn="1"/>
        </p:nvSpPr>
        <p:spPr bwMode="auto">
          <a:xfrm>
            <a:off x="3766976" y="4366286"/>
            <a:ext cx="216789" cy="216789"/>
          </a:xfrm>
          <a:custGeom>
            <a:avLst/>
            <a:gdLst>
              <a:gd name="T0" fmla="*/ 502 w 502"/>
              <a:gd name="T1" fmla="*/ 251 h 502"/>
              <a:gd name="T2" fmla="*/ 497 w 502"/>
              <a:gd name="T3" fmla="*/ 301 h 502"/>
              <a:gd name="T4" fmla="*/ 482 w 502"/>
              <a:gd name="T5" fmla="*/ 349 h 502"/>
              <a:gd name="T6" fmla="*/ 459 w 502"/>
              <a:gd name="T7" fmla="*/ 391 h 502"/>
              <a:gd name="T8" fmla="*/ 429 w 502"/>
              <a:gd name="T9" fmla="*/ 428 h 502"/>
              <a:gd name="T10" fmla="*/ 391 w 502"/>
              <a:gd name="T11" fmla="*/ 459 h 502"/>
              <a:gd name="T12" fmla="*/ 349 w 502"/>
              <a:gd name="T13" fmla="*/ 482 h 502"/>
              <a:gd name="T14" fmla="*/ 301 w 502"/>
              <a:gd name="T15" fmla="*/ 497 h 502"/>
              <a:gd name="T16" fmla="*/ 251 w 502"/>
              <a:gd name="T17" fmla="*/ 502 h 502"/>
              <a:gd name="T18" fmla="*/ 225 w 502"/>
              <a:gd name="T19" fmla="*/ 501 h 502"/>
              <a:gd name="T20" fmla="*/ 177 w 502"/>
              <a:gd name="T21" fmla="*/ 490 h 502"/>
              <a:gd name="T22" fmla="*/ 132 w 502"/>
              <a:gd name="T23" fmla="*/ 472 h 502"/>
              <a:gd name="T24" fmla="*/ 92 w 502"/>
              <a:gd name="T25" fmla="*/ 444 h 502"/>
              <a:gd name="T26" fmla="*/ 57 w 502"/>
              <a:gd name="T27" fmla="*/ 411 h 502"/>
              <a:gd name="T28" fmla="*/ 31 w 502"/>
              <a:gd name="T29" fmla="*/ 371 h 502"/>
              <a:gd name="T30" fmla="*/ 11 w 502"/>
              <a:gd name="T31" fmla="*/ 326 h 502"/>
              <a:gd name="T32" fmla="*/ 2 w 502"/>
              <a:gd name="T33" fmla="*/ 276 h 502"/>
              <a:gd name="T34" fmla="*/ 0 w 502"/>
              <a:gd name="T35" fmla="*/ 251 h 502"/>
              <a:gd name="T36" fmla="*/ 5 w 502"/>
              <a:gd name="T37" fmla="*/ 200 h 502"/>
              <a:gd name="T38" fmla="*/ 20 w 502"/>
              <a:gd name="T39" fmla="*/ 153 h 502"/>
              <a:gd name="T40" fmla="*/ 43 w 502"/>
              <a:gd name="T41" fmla="*/ 110 h 502"/>
              <a:gd name="T42" fmla="*/ 73 w 502"/>
              <a:gd name="T43" fmla="*/ 73 h 502"/>
              <a:gd name="T44" fmla="*/ 111 w 502"/>
              <a:gd name="T45" fmla="*/ 42 h 502"/>
              <a:gd name="T46" fmla="*/ 154 w 502"/>
              <a:gd name="T47" fmla="*/ 19 h 502"/>
              <a:gd name="T48" fmla="*/ 200 w 502"/>
              <a:gd name="T49" fmla="*/ 4 h 502"/>
              <a:gd name="T50" fmla="*/ 251 w 502"/>
              <a:gd name="T51" fmla="*/ 0 h 502"/>
              <a:gd name="T52" fmla="*/ 277 w 502"/>
              <a:gd name="T53" fmla="*/ 1 h 502"/>
              <a:gd name="T54" fmla="*/ 326 w 502"/>
              <a:gd name="T55" fmla="*/ 11 h 502"/>
              <a:gd name="T56" fmla="*/ 370 w 502"/>
              <a:gd name="T57" fmla="*/ 30 h 502"/>
              <a:gd name="T58" fmla="*/ 411 w 502"/>
              <a:gd name="T59" fmla="*/ 57 h 502"/>
              <a:gd name="T60" fmla="*/ 445 w 502"/>
              <a:gd name="T61" fmla="*/ 91 h 502"/>
              <a:gd name="T62" fmla="*/ 472 w 502"/>
              <a:gd name="T63" fmla="*/ 131 h 502"/>
              <a:gd name="T64" fmla="*/ 491 w 502"/>
              <a:gd name="T65" fmla="*/ 176 h 502"/>
              <a:gd name="T66" fmla="*/ 501 w 502"/>
              <a:gd name="T67" fmla="*/ 225 h 502"/>
              <a:gd name="T68" fmla="*/ 502 w 502"/>
              <a:gd name="T69" fmla="*/ 2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2" h="502">
                <a:moveTo>
                  <a:pt x="502" y="251"/>
                </a:moveTo>
                <a:lnTo>
                  <a:pt x="502" y="251"/>
                </a:lnTo>
                <a:lnTo>
                  <a:pt x="501" y="276"/>
                </a:lnTo>
                <a:lnTo>
                  <a:pt x="497" y="301"/>
                </a:lnTo>
                <a:lnTo>
                  <a:pt x="491" y="326"/>
                </a:lnTo>
                <a:lnTo>
                  <a:pt x="482" y="349"/>
                </a:lnTo>
                <a:lnTo>
                  <a:pt x="472" y="371"/>
                </a:lnTo>
                <a:lnTo>
                  <a:pt x="459" y="391"/>
                </a:lnTo>
                <a:lnTo>
                  <a:pt x="445" y="411"/>
                </a:lnTo>
                <a:lnTo>
                  <a:pt x="429" y="428"/>
                </a:lnTo>
                <a:lnTo>
                  <a:pt x="411" y="444"/>
                </a:lnTo>
                <a:lnTo>
                  <a:pt x="391" y="459"/>
                </a:lnTo>
                <a:lnTo>
                  <a:pt x="370" y="472"/>
                </a:lnTo>
                <a:lnTo>
                  <a:pt x="349" y="482"/>
                </a:lnTo>
                <a:lnTo>
                  <a:pt x="326" y="490"/>
                </a:lnTo>
                <a:lnTo>
                  <a:pt x="301" y="497"/>
                </a:lnTo>
                <a:lnTo>
                  <a:pt x="277" y="501"/>
                </a:lnTo>
                <a:lnTo>
                  <a:pt x="251" y="502"/>
                </a:lnTo>
                <a:lnTo>
                  <a:pt x="251" y="502"/>
                </a:lnTo>
                <a:lnTo>
                  <a:pt x="225" y="501"/>
                </a:lnTo>
                <a:lnTo>
                  <a:pt x="200" y="497"/>
                </a:lnTo>
                <a:lnTo>
                  <a:pt x="177" y="490"/>
                </a:lnTo>
                <a:lnTo>
                  <a:pt x="154" y="482"/>
                </a:lnTo>
                <a:lnTo>
                  <a:pt x="132" y="472"/>
                </a:lnTo>
                <a:lnTo>
                  <a:pt x="111" y="459"/>
                </a:lnTo>
                <a:lnTo>
                  <a:pt x="92" y="444"/>
                </a:lnTo>
                <a:lnTo>
                  <a:pt x="73" y="428"/>
                </a:lnTo>
                <a:lnTo>
                  <a:pt x="57" y="411"/>
                </a:lnTo>
                <a:lnTo>
                  <a:pt x="43" y="391"/>
                </a:lnTo>
                <a:lnTo>
                  <a:pt x="31" y="371"/>
                </a:lnTo>
                <a:lnTo>
                  <a:pt x="20" y="349"/>
                </a:lnTo>
                <a:lnTo>
                  <a:pt x="11" y="326"/>
                </a:lnTo>
                <a:lnTo>
                  <a:pt x="5" y="301"/>
                </a:lnTo>
                <a:lnTo>
                  <a:pt x="2" y="276"/>
                </a:lnTo>
                <a:lnTo>
                  <a:pt x="0" y="251"/>
                </a:lnTo>
                <a:lnTo>
                  <a:pt x="0" y="251"/>
                </a:lnTo>
                <a:lnTo>
                  <a:pt x="2" y="225"/>
                </a:lnTo>
                <a:lnTo>
                  <a:pt x="5" y="200"/>
                </a:lnTo>
                <a:lnTo>
                  <a:pt x="11" y="176"/>
                </a:lnTo>
                <a:lnTo>
                  <a:pt x="20" y="153"/>
                </a:lnTo>
                <a:lnTo>
                  <a:pt x="31" y="131"/>
                </a:lnTo>
                <a:lnTo>
                  <a:pt x="43" y="110"/>
                </a:lnTo>
                <a:lnTo>
                  <a:pt x="57" y="91"/>
                </a:lnTo>
                <a:lnTo>
                  <a:pt x="73" y="73"/>
                </a:lnTo>
                <a:lnTo>
                  <a:pt x="92" y="57"/>
                </a:lnTo>
                <a:lnTo>
                  <a:pt x="111" y="42"/>
                </a:lnTo>
                <a:lnTo>
                  <a:pt x="132" y="30"/>
                </a:lnTo>
                <a:lnTo>
                  <a:pt x="154" y="19"/>
                </a:lnTo>
                <a:lnTo>
                  <a:pt x="177" y="11"/>
                </a:lnTo>
                <a:lnTo>
                  <a:pt x="200" y="4"/>
                </a:lnTo>
                <a:lnTo>
                  <a:pt x="225" y="1"/>
                </a:lnTo>
                <a:lnTo>
                  <a:pt x="251" y="0"/>
                </a:lnTo>
                <a:lnTo>
                  <a:pt x="251" y="0"/>
                </a:lnTo>
                <a:lnTo>
                  <a:pt x="277" y="1"/>
                </a:lnTo>
                <a:lnTo>
                  <a:pt x="301" y="4"/>
                </a:lnTo>
                <a:lnTo>
                  <a:pt x="326" y="11"/>
                </a:lnTo>
                <a:lnTo>
                  <a:pt x="349" y="19"/>
                </a:lnTo>
                <a:lnTo>
                  <a:pt x="370" y="30"/>
                </a:lnTo>
                <a:lnTo>
                  <a:pt x="391" y="42"/>
                </a:lnTo>
                <a:lnTo>
                  <a:pt x="411" y="57"/>
                </a:lnTo>
                <a:lnTo>
                  <a:pt x="429" y="73"/>
                </a:lnTo>
                <a:lnTo>
                  <a:pt x="445" y="91"/>
                </a:lnTo>
                <a:lnTo>
                  <a:pt x="459" y="110"/>
                </a:lnTo>
                <a:lnTo>
                  <a:pt x="472" y="131"/>
                </a:lnTo>
                <a:lnTo>
                  <a:pt x="482" y="153"/>
                </a:lnTo>
                <a:lnTo>
                  <a:pt x="491" y="176"/>
                </a:lnTo>
                <a:lnTo>
                  <a:pt x="497" y="200"/>
                </a:lnTo>
                <a:lnTo>
                  <a:pt x="501" y="225"/>
                </a:lnTo>
                <a:lnTo>
                  <a:pt x="502" y="251"/>
                </a:lnTo>
                <a:lnTo>
                  <a:pt x="502" y="251"/>
                </a:lnTo>
                <a:close/>
              </a:path>
            </a:pathLst>
          </a:custGeom>
          <a:solidFill>
            <a:schemeClr val="accent6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9B41ED8D-4DDE-4ABA-9ADB-FA6C489CBD3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25024" y="2724814"/>
            <a:ext cx="3157376" cy="1137393"/>
          </a:xfrm>
        </p:spPr>
        <p:txBody>
          <a:bodyPr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your desired text here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60FAA57-B567-447C-A1B2-A28E31FE8D2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25024" y="2094045"/>
            <a:ext cx="3157376" cy="633943"/>
          </a:xfrm>
        </p:spPr>
        <p:txBody>
          <a:bodyPr anchor="b">
            <a:noAutofit/>
          </a:bodyPr>
          <a:lstStyle>
            <a:lvl1pPr marL="0" indent="0" algn="l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Your text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5F50CA6-4E9B-403F-AAE7-8B6AE324C56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25024" y="4706940"/>
            <a:ext cx="3157376" cy="1137393"/>
          </a:xfrm>
        </p:spPr>
        <p:txBody>
          <a:bodyPr anchor="t">
            <a:no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your desired text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936A3C0-CAC6-4AD9-94D2-7D5B4A21E4E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25024" y="4076170"/>
            <a:ext cx="3157376" cy="633943"/>
          </a:xfrm>
        </p:spPr>
        <p:txBody>
          <a:bodyPr anchor="b">
            <a:noAutofit/>
          </a:bodyPr>
          <a:lstStyle>
            <a:lvl1pPr marL="0" indent="0" algn="l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Your text here</a:t>
            </a: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033DFD10-FD70-4AAB-99AC-877FED0106AF}"/>
              </a:ext>
            </a:extLst>
          </p:cNvPr>
          <p:cNvSpPr>
            <a:spLocks/>
          </p:cNvSpPr>
          <p:nvPr userDrawn="1"/>
        </p:nvSpPr>
        <p:spPr bwMode="auto">
          <a:xfrm>
            <a:off x="8208235" y="2358975"/>
            <a:ext cx="216789" cy="216789"/>
          </a:xfrm>
          <a:custGeom>
            <a:avLst/>
            <a:gdLst>
              <a:gd name="T0" fmla="*/ 502 w 502"/>
              <a:gd name="T1" fmla="*/ 251 h 502"/>
              <a:gd name="T2" fmla="*/ 497 w 502"/>
              <a:gd name="T3" fmla="*/ 301 h 502"/>
              <a:gd name="T4" fmla="*/ 482 w 502"/>
              <a:gd name="T5" fmla="*/ 349 h 502"/>
              <a:gd name="T6" fmla="*/ 459 w 502"/>
              <a:gd name="T7" fmla="*/ 391 h 502"/>
              <a:gd name="T8" fmla="*/ 429 w 502"/>
              <a:gd name="T9" fmla="*/ 428 h 502"/>
              <a:gd name="T10" fmla="*/ 391 w 502"/>
              <a:gd name="T11" fmla="*/ 459 h 502"/>
              <a:gd name="T12" fmla="*/ 349 w 502"/>
              <a:gd name="T13" fmla="*/ 482 h 502"/>
              <a:gd name="T14" fmla="*/ 301 w 502"/>
              <a:gd name="T15" fmla="*/ 497 h 502"/>
              <a:gd name="T16" fmla="*/ 251 w 502"/>
              <a:gd name="T17" fmla="*/ 502 h 502"/>
              <a:gd name="T18" fmla="*/ 225 w 502"/>
              <a:gd name="T19" fmla="*/ 501 h 502"/>
              <a:gd name="T20" fmla="*/ 177 w 502"/>
              <a:gd name="T21" fmla="*/ 490 h 502"/>
              <a:gd name="T22" fmla="*/ 132 w 502"/>
              <a:gd name="T23" fmla="*/ 472 h 502"/>
              <a:gd name="T24" fmla="*/ 92 w 502"/>
              <a:gd name="T25" fmla="*/ 444 h 502"/>
              <a:gd name="T26" fmla="*/ 57 w 502"/>
              <a:gd name="T27" fmla="*/ 411 h 502"/>
              <a:gd name="T28" fmla="*/ 31 w 502"/>
              <a:gd name="T29" fmla="*/ 371 h 502"/>
              <a:gd name="T30" fmla="*/ 11 w 502"/>
              <a:gd name="T31" fmla="*/ 326 h 502"/>
              <a:gd name="T32" fmla="*/ 2 w 502"/>
              <a:gd name="T33" fmla="*/ 276 h 502"/>
              <a:gd name="T34" fmla="*/ 0 w 502"/>
              <a:gd name="T35" fmla="*/ 251 h 502"/>
              <a:gd name="T36" fmla="*/ 5 w 502"/>
              <a:gd name="T37" fmla="*/ 200 h 502"/>
              <a:gd name="T38" fmla="*/ 20 w 502"/>
              <a:gd name="T39" fmla="*/ 153 h 502"/>
              <a:gd name="T40" fmla="*/ 43 w 502"/>
              <a:gd name="T41" fmla="*/ 110 h 502"/>
              <a:gd name="T42" fmla="*/ 73 w 502"/>
              <a:gd name="T43" fmla="*/ 73 h 502"/>
              <a:gd name="T44" fmla="*/ 111 w 502"/>
              <a:gd name="T45" fmla="*/ 42 h 502"/>
              <a:gd name="T46" fmla="*/ 154 w 502"/>
              <a:gd name="T47" fmla="*/ 19 h 502"/>
              <a:gd name="T48" fmla="*/ 200 w 502"/>
              <a:gd name="T49" fmla="*/ 4 h 502"/>
              <a:gd name="T50" fmla="*/ 251 w 502"/>
              <a:gd name="T51" fmla="*/ 0 h 502"/>
              <a:gd name="T52" fmla="*/ 277 w 502"/>
              <a:gd name="T53" fmla="*/ 1 h 502"/>
              <a:gd name="T54" fmla="*/ 326 w 502"/>
              <a:gd name="T55" fmla="*/ 11 h 502"/>
              <a:gd name="T56" fmla="*/ 370 w 502"/>
              <a:gd name="T57" fmla="*/ 30 h 502"/>
              <a:gd name="T58" fmla="*/ 411 w 502"/>
              <a:gd name="T59" fmla="*/ 57 h 502"/>
              <a:gd name="T60" fmla="*/ 445 w 502"/>
              <a:gd name="T61" fmla="*/ 91 h 502"/>
              <a:gd name="T62" fmla="*/ 472 w 502"/>
              <a:gd name="T63" fmla="*/ 131 h 502"/>
              <a:gd name="T64" fmla="*/ 491 w 502"/>
              <a:gd name="T65" fmla="*/ 176 h 502"/>
              <a:gd name="T66" fmla="*/ 501 w 502"/>
              <a:gd name="T67" fmla="*/ 225 h 502"/>
              <a:gd name="T68" fmla="*/ 502 w 502"/>
              <a:gd name="T69" fmla="*/ 2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2" h="502">
                <a:moveTo>
                  <a:pt x="502" y="251"/>
                </a:moveTo>
                <a:lnTo>
                  <a:pt x="502" y="251"/>
                </a:lnTo>
                <a:lnTo>
                  <a:pt x="501" y="276"/>
                </a:lnTo>
                <a:lnTo>
                  <a:pt x="497" y="301"/>
                </a:lnTo>
                <a:lnTo>
                  <a:pt x="491" y="326"/>
                </a:lnTo>
                <a:lnTo>
                  <a:pt x="482" y="349"/>
                </a:lnTo>
                <a:lnTo>
                  <a:pt x="472" y="371"/>
                </a:lnTo>
                <a:lnTo>
                  <a:pt x="459" y="391"/>
                </a:lnTo>
                <a:lnTo>
                  <a:pt x="445" y="411"/>
                </a:lnTo>
                <a:lnTo>
                  <a:pt x="429" y="428"/>
                </a:lnTo>
                <a:lnTo>
                  <a:pt x="411" y="444"/>
                </a:lnTo>
                <a:lnTo>
                  <a:pt x="391" y="459"/>
                </a:lnTo>
                <a:lnTo>
                  <a:pt x="370" y="472"/>
                </a:lnTo>
                <a:lnTo>
                  <a:pt x="349" y="482"/>
                </a:lnTo>
                <a:lnTo>
                  <a:pt x="326" y="490"/>
                </a:lnTo>
                <a:lnTo>
                  <a:pt x="301" y="497"/>
                </a:lnTo>
                <a:lnTo>
                  <a:pt x="277" y="501"/>
                </a:lnTo>
                <a:lnTo>
                  <a:pt x="251" y="502"/>
                </a:lnTo>
                <a:lnTo>
                  <a:pt x="251" y="502"/>
                </a:lnTo>
                <a:lnTo>
                  <a:pt x="225" y="501"/>
                </a:lnTo>
                <a:lnTo>
                  <a:pt x="200" y="497"/>
                </a:lnTo>
                <a:lnTo>
                  <a:pt x="177" y="490"/>
                </a:lnTo>
                <a:lnTo>
                  <a:pt x="154" y="482"/>
                </a:lnTo>
                <a:lnTo>
                  <a:pt x="132" y="472"/>
                </a:lnTo>
                <a:lnTo>
                  <a:pt x="111" y="459"/>
                </a:lnTo>
                <a:lnTo>
                  <a:pt x="92" y="444"/>
                </a:lnTo>
                <a:lnTo>
                  <a:pt x="73" y="428"/>
                </a:lnTo>
                <a:lnTo>
                  <a:pt x="57" y="411"/>
                </a:lnTo>
                <a:lnTo>
                  <a:pt x="43" y="391"/>
                </a:lnTo>
                <a:lnTo>
                  <a:pt x="31" y="371"/>
                </a:lnTo>
                <a:lnTo>
                  <a:pt x="20" y="349"/>
                </a:lnTo>
                <a:lnTo>
                  <a:pt x="11" y="326"/>
                </a:lnTo>
                <a:lnTo>
                  <a:pt x="5" y="301"/>
                </a:lnTo>
                <a:lnTo>
                  <a:pt x="2" y="276"/>
                </a:lnTo>
                <a:lnTo>
                  <a:pt x="0" y="251"/>
                </a:lnTo>
                <a:lnTo>
                  <a:pt x="0" y="251"/>
                </a:lnTo>
                <a:lnTo>
                  <a:pt x="2" y="225"/>
                </a:lnTo>
                <a:lnTo>
                  <a:pt x="5" y="200"/>
                </a:lnTo>
                <a:lnTo>
                  <a:pt x="11" y="176"/>
                </a:lnTo>
                <a:lnTo>
                  <a:pt x="20" y="153"/>
                </a:lnTo>
                <a:lnTo>
                  <a:pt x="31" y="131"/>
                </a:lnTo>
                <a:lnTo>
                  <a:pt x="43" y="110"/>
                </a:lnTo>
                <a:lnTo>
                  <a:pt x="57" y="91"/>
                </a:lnTo>
                <a:lnTo>
                  <a:pt x="73" y="73"/>
                </a:lnTo>
                <a:lnTo>
                  <a:pt x="92" y="57"/>
                </a:lnTo>
                <a:lnTo>
                  <a:pt x="111" y="42"/>
                </a:lnTo>
                <a:lnTo>
                  <a:pt x="132" y="30"/>
                </a:lnTo>
                <a:lnTo>
                  <a:pt x="154" y="19"/>
                </a:lnTo>
                <a:lnTo>
                  <a:pt x="177" y="11"/>
                </a:lnTo>
                <a:lnTo>
                  <a:pt x="200" y="4"/>
                </a:lnTo>
                <a:lnTo>
                  <a:pt x="225" y="1"/>
                </a:lnTo>
                <a:lnTo>
                  <a:pt x="251" y="0"/>
                </a:lnTo>
                <a:lnTo>
                  <a:pt x="251" y="0"/>
                </a:lnTo>
                <a:lnTo>
                  <a:pt x="277" y="1"/>
                </a:lnTo>
                <a:lnTo>
                  <a:pt x="301" y="4"/>
                </a:lnTo>
                <a:lnTo>
                  <a:pt x="326" y="11"/>
                </a:lnTo>
                <a:lnTo>
                  <a:pt x="349" y="19"/>
                </a:lnTo>
                <a:lnTo>
                  <a:pt x="370" y="30"/>
                </a:lnTo>
                <a:lnTo>
                  <a:pt x="391" y="42"/>
                </a:lnTo>
                <a:lnTo>
                  <a:pt x="411" y="57"/>
                </a:lnTo>
                <a:lnTo>
                  <a:pt x="429" y="73"/>
                </a:lnTo>
                <a:lnTo>
                  <a:pt x="445" y="91"/>
                </a:lnTo>
                <a:lnTo>
                  <a:pt x="459" y="110"/>
                </a:lnTo>
                <a:lnTo>
                  <a:pt x="472" y="131"/>
                </a:lnTo>
                <a:lnTo>
                  <a:pt x="482" y="153"/>
                </a:lnTo>
                <a:lnTo>
                  <a:pt x="491" y="176"/>
                </a:lnTo>
                <a:lnTo>
                  <a:pt x="497" y="200"/>
                </a:lnTo>
                <a:lnTo>
                  <a:pt x="501" y="225"/>
                </a:lnTo>
                <a:lnTo>
                  <a:pt x="502" y="251"/>
                </a:lnTo>
                <a:lnTo>
                  <a:pt x="502" y="251"/>
                </a:lnTo>
                <a:close/>
              </a:path>
            </a:pathLst>
          </a:custGeom>
          <a:solidFill>
            <a:schemeClr val="accent4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8FCF2CD9-C565-4949-8938-3C45B4539C43}"/>
              </a:ext>
            </a:extLst>
          </p:cNvPr>
          <p:cNvSpPr>
            <a:spLocks/>
          </p:cNvSpPr>
          <p:nvPr userDrawn="1"/>
        </p:nvSpPr>
        <p:spPr bwMode="auto">
          <a:xfrm>
            <a:off x="8208235" y="4366286"/>
            <a:ext cx="216789" cy="216789"/>
          </a:xfrm>
          <a:custGeom>
            <a:avLst/>
            <a:gdLst>
              <a:gd name="T0" fmla="*/ 502 w 502"/>
              <a:gd name="T1" fmla="*/ 251 h 502"/>
              <a:gd name="T2" fmla="*/ 497 w 502"/>
              <a:gd name="T3" fmla="*/ 301 h 502"/>
              <a:gd name="T4" fmla="*/ 482 w 502"/>
              <a:gd name="T5" fmla="*/ 349 h 502"/>
              <a:gd name="T6" fmla="*/ 459 w 502"/>
              <a:gd name="T7" fmla="*/ 391 h 502"/>
              <a:gd name="T8" fmla="*/ 429 w 502"/>
              <a:gd name="T9" fmla="*/ 428 h 502"/>
              <a:gd name="T10" fmla="*/ 391 w 502"/>
              <a:gd name="T11" fmla="*/ 459 h 502"/>
              <a:gd name="T12" fmla="*/ 349 w 502"/>
              <a:gd name="T13" fmla="*/ 482 h 502"/>
              <a:gd name="T14" fmla="*/ 301 w 502"/>
              <a:gd name="T15" fmla="*/ 497 h 502"/>
              <a:gd name="T16" fmla="*/ 251 w 502"/>
              <a:gd name="T17" fmla="*/ 502 h 502"/>
              <a:gd name="T18" fmla="*/ 225 w 502"/>
              <a:gd name="T19" fmla="*/ 501 h 502"/>
              <a:gd name="T20" fmla="*/ 177 w 502"/>
              <a:gd name="T21" fmla="*/ 490 h 502"/>
              <a:gd name="T22" fmla="*/ 132 w 502"/>
              <a:gd name="T23" fmla="*/ 472 h 502"/>
              <a:gd name="T24" fmla="*/ 92 w 502"/>
              <a:gd name="T25" fmla="*/ 444 h 502"/>
              <a:gd name="T26" fmla="*/ 57 w 502"/>
              <a:gd name="T27" fmla="*/ 411 h 502"/>
              <a:gd name="T28" fmla="*/ 31 w 502"/>
              <a:gd name="T29" fmla="*/ 371 h 502"/>
              <a:gd name="T30" fmla="*/ 11 w 502"/>
              <a:gd name="T31" fmla="*/ 326 h 502"/>
              <a:gd name="T32" fmla="*/ 2 w 502"/>
              <a:gd name="T33" fmla="*/ 276 h 502"/>
              <a:gd name="T34" fmla="*/ 0 w 502"/>
              <a:gd name="T35" fmla="*/ 251 h 502"/>
              <a:gd name="T36" fmla="*/ 5 w 502"/>
              <a:gd name="T37" fmla="*/ 200 h 502"/>
              <a:gd name="T38" fmla="*/ 20 w 502"/>
              <a:gd name="T39" fmla="*/ 153 h 502"/>
              <a:gd name="T40" fmla="*/ 43 w 502"/>
              <a:gd name="T41" fmla="*/ 110 h 502"/>
              <a:gd name="T42" fmla="*/ 73 w 502"/>
              <a:gd name="T43" fmla="*/ 73 h 502"/>
              <a:gd name="T44" fmla="*/ 111 w 502"/>
              <a:gd name="T45" fmla="*/ 42 h 502"/>
              <a:gd name="T46" fmla="*/ 154 w 502"/>
              <a:gd name="T47" fmla="*/ 19 h 502"/>
              <a:gd name="T48" fmla="*/ 200 w 502"/>
              <a:gd name="T49" fmla="*/ 4 h 502"/>
              <a:gd name="T50" fmla="*/ 251 w 502"/>
              <a:gd name="T51" fmla="*/ 0 h 502"/>
              <a:gd name="T52" fmla="*/ 277 w 502"/>
              <a:gd name="T53" fmla="*/ 1 h 502"/>
              <a:gd name="T54" fmla="*/ 326 w 502"/>
              <a:gd name="T55" fmla="*/ 11 h 502"/>
              <a:gd name="T56" fmla="*/ 370 w 502"/>
              <a:gd name="T57" fmla="*/ 30 h 502"/>
              <a:gd name="T58" fmla="*/ 411 w 502"/>
              <a:gd name="T59" fmla="*/ 57 h 502"/>
              <a:gd name="T60" fmla="*/ 445 w 502"/>
              <a:gd name="T61" fmla="*/ 91 h 502"/>
              <a:gd name="T62" fmla="*/ 472 w 502"/>
              <a:gd name="T63" fmla="*/ 131 h 502"/>
              <a:gd name="T64" fmla="*/ 491 w 502"/>
              <a:gd name="T65" fmla="*/ 176 h 502"/>
              <a:gd name="T66" fmla="*/ 501 w 502"/>
              <a:gd name="T67" fmla="*/ 225 h 502"/>
              <a:gd name="T68" fmla="*/ 502 w 502"/>
              <a:gd name="T69" fmla="*/ 2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2" h="502">
                <a:moveTo>
                  <a:pt x="502" y="251"/>
                </a:moveTo>
                <a:lnTo>
                  <a:pt x="502" y="251"/>
                </a:lnTo>
                <a:lnTo>
                  <a:pt x="501" y="276"/>
                </a:lnTo>
                <a:lnTo>
                  <a:pt x="497" y="301"/>
                </a:lnTo>
                <a:lnTo>
                  <a:pt x="491" y="326"/>
                </a:lnTo>
                <a:lnTo>
                  <a:pt x="482" y="349"/>
                </a:lnTo>
                <a:lnTo>
                  <a:pt x="472" y="371"/>
                </a:lnTo>
                <a:lnTo>
                  <a:pt x="459" y="391"/>
                </a:lnTo>
                <a:lnTo>
                  <a:pt x="445" y="411"/>
                </a:lnTo>
                <a:lnTo>
                  <a:pt x="429" y="428"/>
                </a:lnTo>
                <a:lnTo>
                  <a:pt x="411" y="444"/>
                </a:lnTo>
                <a:lnTo>
                  <a:pt x="391" y="459"/>
                </a:lnTo>
                <a:lnTo>
                  <a:pt x="370" y="472"/>
                </a:lnTo>
                <a:lnTo>
                  <a:pt x="349" y="482"/>
                </a:lnTo>
                <a:lnTo>
                  <a:pt x="326" y="490"/>
                </a:lnTo>
                <a:lnTo>
                  <a:pt x="301" y="497"/>
                </a:lnTo>
                <a:lnTo>
                  <a:pt x="277" y="501"/>
                </a:lnTo>
                <a:lnTo>
                  <a:pt x="251" y="502"/>
                </a:lnTo>
                <a:lnTo>
                  <a:pt x="251" y="502"/>
                </a:lnTo>
                <a:lnTo>
                  <a:pt x="225" y="501"/>
                </a:lnTo>
                <a:lnTo>
                  <a:pt x="200" y="497"/>
                </a:lnTo>
                <a:lnTo>
                  <a:pt x="177" y="490"/>
                </a:lnTo>
                <a:lnTo>
                  <a:pt x="154" y="482"/>
                </a:lnTo>
                <a:lnTo>
                  <a:pt x="132" y="472"/>
                </a:lnTo>
                <a:lnTo>
                  <a:pt x="111" y="459"/>
                </a:lnTo>
                <a:lnTo>
                  <a:pt x="92" y="444"/>
                </a:lnTo>
                <a:lnTo>
                  <a:pt x="73" y="428"/>
                </a:lnTo>
                <a:lnTo>
                  <a:pt x="57" y="411"/>
                </a:lnTo>
                <a:lnTo>
                  <a:pt x="43" y="391"/>
                </a:lnTo>
                <a:lnTo>
                  <a:pt x="31" y="371"/>
                </a:lnTo>
                <a:lnTo>
                  <a:pt x="20" y="349"/>
                </a:lnTo>
                <a:lnTo>
                  <a:pt x="11" y="326"/>
                </a:lnTo>
                <a:lnTo>
                  <a:pt x="5" y="301"/>
                </a:lnTo>
                <a:lnTo>
                  <a:pt x="2" y="276"/>
                </a:lnTo>
                <a:lnTo>
                  <a:pt x="0" y="251"/>
                </a:lnTo>
                <a:lnTo>
                  <a:pt x="0" y="251"/>
                </a:lnTo>
                <a:lnTo>
                  <a:pt x="2" y="225"/>
                </a:lnTo>
                <a:lnTo>
                  <a:pt x="5" y="200"/>
                </a:lnTo>
                <a:lnTo>
                  <a:pt x="11" y="176"/>
                </a:lnTo>
                <a:lnTo>
                  <a:pt x="20" y="153"/>
                </a:lnTo>
                <a:lnTo>
                  <a:pt x="31" y="131"/>
                </a:lnTo>
                <a:lnTo>
                  <a:pt x="43" y="110"/>
                </a:lnTo>
                <a:lnTo>
                  <a:pt x="57" y="91"/>
                </a:lnTo>
                <a:lnTo>
                  <a:pt x="73" y="73"/>
                </a:lnTo>
                <a:lnTo>
                  <a:pt x="92" y="57"/>
                </a:lnTo>
                <a:lnTo>
                  <a:pt x="111" y="42"/>
                </a:lnTo>
                <a:lnTo>
                  <a:pt x="132" y="30"/>
                </a:lnTo>
                <a:lnTo>
                  <a:pt x="154" y="19"/>
                </a:lnTo>
                <a:lnTo>
                  <a:pt x="177" y="11"/>
                </a:lnTo>
                <a:lnTo>
                  <a:pt x="200" y="4"/>
                </a:lnTo>
                <a:lnTo>
                  <a:pt x="225" y="1"/>
                </a:lnTo>
                <a:lnTo>
                  <a:pt x="251" y="0"/>
                </a:lnTo>
                <a:lnTo>
                  <a:pt x="251" y="0"/>
                </a:lnTo>
                <a:lnTo>
                  <a:pt x="277" y="1"/>
                </a:lnTo>
                <a:lnTo>
                  <a:pt x="301" y="4"/>
                </a:lnTo>
                <a:lnTo>
                  <a:pt x="326" y="11"/>
                </a:lnTo>
                <a:lnTo>
                  <a:pt x="349" y="19"/>
                </a:lnTo>
                <a:lnTo>
                  <a:pt x="370" y="30"/>
                </a:lnTo>
                <a:lnTo>
                  <a:pt x="391" y="42"/>
                </a:lnTo>
                <a:lnTo>
                  <a:pt x="411" y="57"/>
                </a:lnTo>
                <a:lnTo>
                  <a:pt x="429" y="73"/>
                </a:lnTo>
                <a:lnTo>
                  <a:pt x="445" y="91"/>
                </a:lnTo>
                <a:lnTo>
                  <a:pt x="459" y="110"/>
                </a:lnTo>
                <a:lnTo>
                  <a:pt x="472" y="131"/>
                </a:lnTo>
                <a:lnTo>
                  <a:pt x="482" y="153"/>
                </a:lnTo>
                <a:lnTo>
                  <a:pt x="491" y="176"/>
                </a:lnTo>
                <a:lnTo>
                  <a:pt x="497" y="200"/>
                </a:lnTo>
                <a:lnTo>
                  <a:pt x="501" y="225"/>
                </a:lnTo>
                <a:lnTo>
                  <a:pt x="502" y="251"/>
                </a:lnTo>
                <a:lnTo>
                  <a:pt x="502" y="251"/>
                </a:lnTo>
                <a:close/>
              </a:path>
            </a:pathLst>
          </a:custGeom>
          <a:solidFill>
            <a:schemeClr val="accent5"/>
          </a:solidFill>
          <a:ln w="111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3376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4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129284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2.png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-1406"/>
            <a:ext cx="12192000" cy="68608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60424" y="1375464"/>
            <a:ext cx="11871152" cy="264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Schoolbook"/>
              <a:buNone/>
            </a:pPr>
            <a:r>
              <a:rPr lang="en-US" sz="6000" dirty="0"/>
              <a:t>A CP/LS Heuristic Method for Maxmin &amp; Minmax Location Problems with Distance Constraints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1261871" y="4328467"/>
            <a:ext cx="9418320" cy="208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indent="-285750" algn="ctr">
              <a:lnSpc>
                <a:spcPts val="3900"/>
              </a:lnSpc>
              <a:spcBef>
                <a:spcPts val="0"/>
              </a:spcBef>
              <a:buSzPts val="2400"/>
              <a:buFont typeface="Noto Sans Symbols"/>
              <a:buChar char=""/>
            </a:pPr>
            <a:r>
              <a:rPr lang="en-US" sz="2800" dirty="0">
                <a:solidFill>
                  <a:schemeClr val="lt1"/>
                </a:solidFill>
              </a:rPr>
              <a:t>Panteleimon Iosif </a:t>
            </a:r>
            <a:endParaRPr lang="en-US" sz="2800" u="sng" dirty="0">
              <a:solidFill>
                <a:schemeClr val="lt1"/>
              </a:solidFill>
            </a:endParaRPr>
          </a:p>
          <a:p>
            <a:pPr marL="285750" indent="-285750" algn="ctr">
              <a:lnSpc>
                <a:spcPts val="3900"/>
              </a:lnSpc>
              <a:spcBef>
                <a:spcPts val="0"/>
              </a:spcBef>
              <a:buSzPts val="2400"/>
              <a:buFont typeface="Noto Sans Symbols"/>
              <a:buChar char=""/>
            </a:pPr>
            <a:r>
              <a:rPr lang="en-US" sz="2800" dirty="0">
                <a:solidFill>
                  <a:schemeClr val="lt1"/>
                </a:solidFill>
              </a:rPr>
              <a:t>Nikolaos Ploskas</a:t>
            </a:r>
            <a:r>
              <a:rPr lang="en-US" sz="2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  <a:p>
            <a:pPr marL="285750" indent="-285750" algn="ctr">
              <a:lnSpc>
                <a:spcPts val="3900"/>
              </a:lnSpc>
              <a:spcBef>
                <a:spcPts val="0"/>
              </a:spcBef>
              <a:buSzPts val="2400"/>
              <a:buFont typeface="Noto Sans Symbols"/>
              <a:buChar char=""/>
            </a:pPr>
            <a:r>
              <a:rPr lang="en-US" sz="2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Kostas Stergiou </a:t>
            </a:r>
            <a:endParaRPr lang="en-US" sz="2800" dirty="0">
              <a:solidFill>
                <a:srgbClr val="000000"/>
              </a:solidFill>
            </a:endParaRPr>
          </a:p>
          <a:p>
            <a:pPr marL="285750" lvl="0" indent="-285750" algn="ctr" rtl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"/>
            </a:pPr>
            <a:r>
              <a:rPr lang="en-US" sz="2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Dimosthenis C. Tsouros</a:t>
            </a:r>
            <a:endParaRPr sz="2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-2059" y="6413156"/>
            <a:ext cx="121549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 International Conference on Principles and Practice of Constraint Programming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" name="Picture 3" descr="A drawing of a building&#10;&#10;Description automatically generated">
            <a:extLst>
              <a:ext uri="{FF2B5EF4-FFF2-40B4-BE49-F238E27FC236}">
                <a16:creationId xmlns:a16="http://schemas.microsoft.com/office/drawing/2014/main" id="{4FFFA7E9-1147-69C6-C887-7F9BDE3A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18D65-D6FE-0C0A-7F08-4C743B70E3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55084" y="67739"/>
            <a:ext cx="1386703" cy="1470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E8F63AE5-C709-127F-1633-2B4165C194F6}"/>
              </a:ext>
            </a:extLst>
          </p:cNvPr>
          <p:cNvSpPr txBox="1"/>
          <p:nvPr/>
        </p:nvSpPr>
        <p:spPr>
          <a:xfrm>
            <a:off x="2634746" y="3867796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877964" y="-4834"/>
            <a:ext cx="7701704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CP/LS heuristic method </a:t>
            </a:r>
            <a:r>
              <a:rPr lang="el-GR" dirty="0"/>
              <a:t>(</a:t>
            </a:r>
            <a:r>
              <a:rPr lang="en-US" dirty="0"/>
              <a:t>1</a:t>
            </a:r>
            <a:r>
              <a:rPr lang="el-GR" dirty="0"/>
              <a:t>/</a:t>
            </a:r>
            <a:r>
              <a:rPr lang="en-US" dirty="0"/>
              <a:t>5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D252EFE-FC70-D8C5-5598-FB45771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C2506F-C151-8FC7-1E3C-34F2BAA6FFCF}"/>
              </a:ext>
            </a:extLst>
          </p:cNvPr>
          <p:cNvCxnSpPr>
            <a:cxnSpLocks/>
          </p:cNvCxnSpPr>
          <p:nvPr/>
        </p:nvCxnSpPr>
        <p:spPr>
          <a:xfrm>
            <a:off x="5531667" y="1747520"/>
            <a:ext cx="0" cy="4747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7E8EFF0-0726-B845-44C6-59FCD9CF0FB9}"/>
              </a:ext>
            </a:extLst>
          </p:cNvPr>
          <p:cNvSpPr/>
          <p:nvPr/>
        </p:nvSpPr>
        <p:spPr>
          <a:xfrm>
            <a:off x="8294014" y="2444756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0BC051-6F48-B275-0E3D-343A9F1D531B}"/>
              </a:ext>
            </a:extLst>
          </p:cNvPr>
          <p:cNvSpPr/>
          <p:nvPr/>
        </p:nvSpPr>
        <p:spPr>
          <a:xfrm>
            <a:off x="7340376" y="3195018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35F624-5F72-4DAD-80F4-A094BE954FB8}"/>
              </a:ext>
            </a:extLst>
          </p:cNvPr>
          <p:cNvSpPr/>
          <p:nvPr/>
        </p:nvSpPr>
        <p:spPr>
          <a:xfrm>
            <a:off x="6872597" y="4051282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A3A0A1-B557-EF56-94B8-83DC543FCA19}"/>
              </a:ext>
            </a:extLst>
          </p:cNvPr>
          <p:cNvSpPr/>
          <p:nvPr/>
        </p:nvSpPr>
        <p:spPr>
          <a:xfrm>
            <a:off x="8294014" y="3184011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FDB1F1-4A60-AE44-CB04-344E19821B90}"/>
              </a:ext>
            </a:extLst>
          </p:cNvPr>
          <p:cNvGrpSpPr/>
          <p:nvPr/>
        </p:nvGrpSpPr>
        <p:grpSpPr>
          <a:xfrm>
            <a:off x="7089875" y="4846348"/>
            <a:ext cx="66752" cy="469799"/>
            <a:chOff x="1112971" y="3827630"/>
            <a:chExt cx="66752" cy="46979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1C1EC6-E452-8EEF-8874-A976C0754014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71F82F6-05AC-5BC9-8C5B-A2D99AA7E09F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278AF3E-4D97-12D2-DAE8-D23427371E0F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16FA32-80FE-2313-5A33-2A5AA6D33694}"/>
              </a:ext>
            </a:extLst>
          </p:cNvPr>
          <p:cNvGrpSpPr/>
          <p:nvPr/>
        </p:nvGrpSpPr>
        <p:grpSpPr>
          <a:xfrm rot="1693866">
            <a:off x="6660990" y="4863258"/>
            <a:ext cx="66752" cy="469799"/>
            <a:chOff x="1112971" y="3827630"/>
            <a:chExt cx="66752" cy="46979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AEF3A7A-E902-CDFD-E675-7160EDB31381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862042-1CFA-8D26-E4CD-8B70A8D6307C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6E3884-1CB8-BB66-2CAE-695AAEE44F26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B4E9632-72FC-EDFE-1FDA-596D5668C2BA}"/>
              </a:ext>
            </a:extLst>
          </p:cNvPr>
          <p:cNvGrpSpPr/>
          <p:nvPr/>
        </p:nvGrpSpPr>
        <p:grpSpPr>
          <a:xfrm rot="20051113">
            <a:off x="7472417" y="4837441"/>
            <a:ext cx="66752" cy="469799"/>
            <a:chOff x="1112971" y="3827630"/>
            <a:chExt cx="66752" cy="46979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0C8F09-560C-0AD9-3BFF-B5810B28F752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384733-6844-1689-4A38-4687191E2AC8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E213365-42EF-3457-502A-37F65DE514DC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444E4B0-4411-2BB6-FDA8-8DFCCA3330C2}"/>
              </a:ext>
            </a:extLst>
          </p:cNvPr>
          <p:cNvGrpSpPr/>
          <p:nvPr/>
        </p:nvGrpSpPr>
        <p:grpSpPr>
          <a:xfrm>
            <a:off x="8491664" y="4832133"/>
            <a:ext cx="66752" cy="469799"/>
            <a:chOff x="1112971" y="3827630"/>
            <a:chExt cx="66752" cy="46979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4D7EE69-CAF6-398E-BBF9-875D6BF99B2B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3B8B86-4721-29D0-B9BF-952808059676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D973FDA-23A8-8299-F92A-5D8F723C43E5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1B31AF2F-D9B8-A010-52BB-C57AC26E32D6}"/>
              </a:ext>
            </a:extLst>
          </p:cNvPr>
          <p:cNvSpPr/>
          <p:nvPr/>
        </p:nvSpPr>
        <p:spPr>
          <a:xfrm>
            <a:off x="8294014" y="4049987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F246F7C-DC09-ADFD-41ED-1DA265512301}"/>
              </a:ext>
            </a:extLst>
          </p:cNvPr>
          <p:cNvSpPr/>
          <p:nvPr/>
        </p:nvSpPr>
        <p:spPr>
          <a:xfrm>
            <a:off x="8341138" y="5464262"/>
            <a:ext cx="434556" cy="4255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Arrow: Left 206">
            <a:extLst>
              <a:ext uri="{FF2B5EF4-FFF2-40B4-BE49-F238E27FC236}">
                <a16:creationId xmlns:a16="http://schemas.microsoft.com/office/drawing/2014/main" id="{0FEC0ED7-3430-3E32-DFF1-0CE8AC21581F}"/>
              </a:ext>
            </a:extLst>
          </p:cNvPr>
          <p:cNvSpPr/>
          <p:nvPr/>
        </p:nvSpPr>
        <p:spPr>
          <a:xfrm>
            <a:off x="9414378" y="5551622"/>
            <a:ext cx="869271" cy="290187"/>
          </a:xfrm>
          <a:prstGeom prst="leftArrow">
            <a:avLst>
              <a:gd name="adj1" fmla="val 4376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41DF3A3-4D9C-BD60-B7D0-A1661CC3203A}"/>
              </a:ext>
            </a:extLst>
          </p:cNvPr>
          <p:cNvSpPr txBox="1"/>
          <p:nvPr/>
        </p:nvSpPr>
        <p:spPr>
          <a:xfrm>
            <a:off x="8812192" y="4855284"/>
            <a:ext cx="207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Local search +</a:t>
            </a:r>
          </a:p>
          <a:p>
            <a:pPr algn="ctr"/>
            <a:r>
              <a:rPr lang="en-US" sz="1800" b="1" spc="3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Feasibility</a:t>
            </a:r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check</a:t>
            </a:r>
            <a:endParaRPr lang="en-US" sz="1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15B9A08A-1A2A-ACF4-CAF7-6D98E12D2577}"/>
              </a:ext>
            </a:extLst>
          </p:cNvPr>
          <p:cNvSpPr/>
          <p:nvPr/>
        </p:nvSpPr>
        <p:spPr>
          <a:xfrm>
            <a:off x="8341138" y="5462714"/>
            <a:ext cx="434556" cy="425513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D58375E-5F4D-2B69-C619-F77E8BD8AF93}"/>
              </a:ext>
            </a:extLst>
          </p:cNvPr>
          <p:cNvSpPr txBox="1"/>
          <p:nvPr/>
        </p:nvSpPr>
        <p:spPr>
          <a:xfrm>
            <a:off x="6735817" y="1738163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LMRoman10-Regular"/>
              </a:rPr>
              <a:t>LS for</a:t>
            </a:r>
            <a:r>
              <a:rPr lang="en-US" sz="2800" b="1" u="sng" dirty="0">
                <a:latin typeface="LMRoman10-Regular"/>
              </a:rPr>
              <a:t> bound tightening</a:t>
            </a:r>
            <a:endParaRPr lang="en-US" sz="2400" b="1" u="sng" dirty="0">
              <a:latin typeface="LMRoman10-Regular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823A4F-0F0A-650A-3C00-BAA99AA38C55}"/>
              </a:ext>
            </a:extLst>
          </p:cNvPr>
          <p:cNvSpPr/>
          <p:nvPr/>
        </p:nvSpPr>
        <p:spPr>
          <a:xfrm>
            <a:off x="2711780" y="2389286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9B77C3-FA97-651A-DBDC-709CE09A8274}"/>
              </a:ext>
            </a:extLst>
          </p:cNvPr>
          <p:cNvSpPr/>
          <p:nvPr/>
        </p:nvSpPr>
        <p:spPr>
          <a:xfrm>
            <a:off x="1758142" y="3139548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8E50F2-AFC2-7F1B-9317-34408ABF3802}"/>
              </a:ext>
            </a:extLst>
          </p:cNvPr>
          <p:cNvSpPr/>
          <p:nvPr/>
        </p:nvSpPr>
        <p:spPr>
          <a:xfrm>
            <a:off x="1290363" y="3995812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97F912-E8B9-8748-AF4C-F7609B1D9656}"/>
              </a:ext>
            </a:extLst>
          </p:cNvPr>
          <p:cNvSpPr/>
          <p:nvPr/>
        </p:nvSpPr>
        <p:spPr>
          <a:xfrm>
            <a:off x="557043" y="5452901"/>
            <a:ext cx="434556" cy="4255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465E0B-30C1-179C-216C-295DC2F197C4}"/>
              </a:ext>
            </a:extLst>
          </p:cNvPr>
          <p:cNvSpPr/>
          <p:nvPr/>
        </p:nvSpPr>
        <p:spPr>
          <a:xfrm>
            <a:off x="2711780" y="3128541"/>
            <a:ext cx="434556" cy="425513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01F0572A-CAD0-B1B8-0109-4E09B62B8A96}"/>
              </a:ext>
            </a:extLst>
          </p:cNvPr>
          <p:cNvSpPr/>
          <p:nvPr/>
        </p:nvSpPr>
        <p:spPr>
          <a:xfrm>
            <a:off x="2668946" y="3954552"/>
            <a:ext cx="547720" cy="508031"/>
          </a:xfrm>
          <a:prstGeom prst="mathMultiply">
            <a:avLst>
              <a:gd name="adj1" fmla="val 12782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08FF7F-8FF4-4D89-1E4D-C0C32BC08DCA}"/>
              </a:ext>
            </a:extLst>
          </p:cNvPr>
          <p:cNvGrpSpPr/>
          <p:nvPr/>
        </p:nvGrpSpPr>
        <p:grpSpPr>
          <a:xfrm>
            <a:off x="1507641" y="4790878"/>
            <a:ext cx="66752" cy="469799"/>
            <a:chOff x="1112971" y="3827630"/>
            <a:chExt cx="66752" cy="4697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7C7DB8-732F-54E9-05D8-A8531CF54C47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E925C9-6CE7-86B3-3C22-38C97C89CEA5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4B17F9-633D-AEB5-2632-35D07341EE2F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1ACD4-6AA2-F67A-EC23-38F3300BDAC3}"/>
              </a:ext>
            </a:extLst>
          </p:cNvPr>
          <p:cNvGrpSpPr/>
          <p:nvPr/>
        </p:nvGrpSpPr>
        <p:grpSpPr>
          <a:xfrm rot="1693866">
            <a:off x="1135334" y="4733452"/>
            <a:ext cx="66752" cy="469799"/>
            <a:chOff x="1112971" y="3827630"/>
            <a:chExt cx="66752" cy="4697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A8063-37A1-8E33-D804-C841B55435AE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5CD396-E203-8FD1-4285-754469990A13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B61517F-C1FC-A120-3971-E9528F9336CF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449F8B-3EB6-ADD3-7450-74AE5AE5952C}"/>
              </a:ext>
            </a:extLst>
          </p:cNvPr>
          <p:cNvGrpSpPr/>
          <p:nvPr/>
        </p:nvGrpSpPr>
        <p:grpSpPr>
          <a:xfrm rot="20051113">
            <a:off x="1857103" y="4755073"/>
            <a:ext cx="66752" cy="469799"/>
            <a:chOff x="1112971" y="3827630"/>
            <a:chExt cx="66752" cy="4697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85F476-5401-1454-5922-D0D92498CE10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5E7160-6609-D06E-6D8B-B5E14AA4FB2D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CC2C90-BE32-5445-6210-3BE6CC54D27E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row: Left 34">
            <a:extLst>
              <a:ext uri="{FF2B5EF4-FFF2-40B4-BE49-F238E27FC236}">
                <a16:creationId xmlns:a16="http://schemas.microsoft.com/office/drawing/2014/main" id="{65C3AB8E-299B-DB0D-EF1E-85FAED461D22}"/>
              </a:ext>
            </a:extLst>
          </p:cNvPr>
          <p:cNvSpPr/>
          <p:nvPr/>
        </p:nvSpPr>
        <p:spPr>
          <a:xfrm>
            <a:off x="3641966" y="4063473"/>
            <a:ext cx="869271" cy="290187"/>
          </a:xfrm>
          <a:prstGeom prst="leftArrow">
            <a:avLst>
              <a:gd name="adj1" fmla="val 4376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0D024C-6B2C-620D-FD0A-2866B6B2F5D2}"/>
              </a:ext>
            </a:extLst>
          </p:cNvPr>
          <p:cNvSpPr txBox="1"/>
          <p:nvPr/>
        </p:nvSpPr>
        <p:spPr>
          <a:xfrm>
            <a:off x="3322717" y="369414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Local search</a:t>
            </a:r>
            <a:endParaRPr lang="en-US" sz="1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4F3069B-D9ED-EDF7-E034-9FDD7F2308F4}"/>
              </a:ext>
            </a:extLst>
          </p:cNvPr>
          <p:cNvSpPr txBox="1"/>
          <p:nvPr/>
        </p:nvSpPr>
        <p:spPr>
          <a:xfrm>
            <a:off x="906835" y="1739175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LMRoman10-Regular"/>
              </a:rPr>
              <a:t>LS during </a:t>
            </a:r>
            <a:r>
              <a:rPr lang="en-US" sz="2800" b="1" u="sng" dirty="0">
                <a:latin typeface="LMRoman10-Regular"/>
              </a:rPr>
              <a:t>bound estimation</a:t>
            </a:r>
            <a:endParaRPr lang="en-US" sz="2400" b="1" u="sng" dirty="0">
              <a:latin typeface="LMRoman10-Regular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7B9B256-2A53-8DA5-4E0A-65A778B20764}"/>
              </a:ext>
            </a:extLst>
          </p:cNvPr>
          <p:cNvSpPr txBox="1"/>
          <p:nvPr/>
        </p:nvSpPr>
        <p:spPr>
          <a:xfrm>
            <a:off x="14382" y="5957981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First solution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E8BE78-97E1-7C88-126E-07CC5DD5F94E}"/>
              </a:ext>
            </a:extLst>
          </p:cNvPr>
          <p:cNvGrpSpPr/>
          <p:nvPr/>
        </p:nvGrpSpPr>
        <p:grpSpPr>
          <a:xfrm>
            <a:off x="2909430" y="4776663"/>
            <a:ext cx="66752" cy="469799"/>
            <a:chOff x="1112971" y="3827630"/>
            <a:chExt cx="66752" cy="46979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F7E215-7BC5-CA71-5D82-7A12E0D41AF1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1C8F2C-7318-338A-DD2B-9BB7B59E22DB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9C8E8A-A88E-D007-4E40-0779E1B3D346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E724E1D-1258-2FA3-0A31-2A086A3A1A56}"/>
              </a:ext>
            </a:extLst>
          </p:cNvPr>
          <p:cNvSpPr/>
          <p:nvPr/>
        </p:nvSpPr>
        <p:spPr>
          <a:xfrm>
            <a:off x="2725528" y="5452900"/>
            <a:ext cx="434556" cy="425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7074FD1-F815-7EDD-B857-D0A5EA3154AC}"/>
              </a:ext>
            </a:extLst>
          </p:cNvPr>
          <p:cNvSpPr txBox="1"/>
          <p:nvPr/>
        </p:nvSpPr>
        <p:spPr>
          <a:xfrm>
            <a:off x="2454243" y="5965637"/>
            <a:ext cx="104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Optimal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E305B8-7E4E-6CA2-7683-C4E21466A30D}"/>
              </a:ext>
            </a:extLst>
          </p:cNvPr>
          <p:cNvSpPr/>
          <p:nvPr/>
        </p:nvSpPr>
        <p:spPr>
          <a:xfrm>
            <a:off x="1290363" y="5469663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685CA5-7A0F-3491-D67C-93DEB3788D42}"/>
              </a:ext>
            </a:extLst>
          </p:cNvPr>
          <p:cNvSpPr/>
          <p:nvPr/>
        </p:nvSpPr>
        <p:spPr>
          <a:xfrm>
            <a:off x="1961865" y="5449482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697833-6F6F-1F36-974F-B66196FA252A}"/>
              </a:ext>
            </a:extLst>
          </p:cNvPr>
          <p:cNvSpPr/>
          <p:nvPr/>
        </p:nvSpPr>
        <p:spPr>
          <a:xfrm>
            <a:off x="6205815" y="5490597"/>
            <a:ext cx="434556" cy="425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32BF7-6BD0-352F-AE04-D47CAC0E3AA9}"/>
              </a:ext>
            </a:extLst>
          </p:cNvPr>
          <p:cNvSpPr txBox="1"/>
          <p:nvPr/>
        </p:nvSpPr>
        <p:spPr>
          <a:xfrm>
            <a:off x="3239888" y="36840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Branch pruning</a:t>
            </a:r>
            <a:endParaRPr lang="en-US" sz="1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" name="Picture 39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52C41C57-6FAF-B7AB-1D82-1B8860322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6AA7123-6E9C-18CD-F9A2-0907AFB24F84}"/>
              </a:ext>
            </a:extLst>
          </p:cNvPr>
          <p:cNvSpPr txBox="1"/>
          <p:nvPr/>
        </p:nvSpPr>
        <p:spPr>
          <a:xfrm>
            <a:off x="3683458" y="271679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  <a:latin typeface="LMRoman10-Regular"/>
              </a:rPr>
              <a:t>Current node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5A25115-EC21-595A-9CBF-0BCC78D40B06}"/>
              </a:ext>
            </a:extLst>
          </p:cNvPr>
          <p:cNvCxnSpPr>
            <a:cxnSpLocks/>
          </p:cNvCxnSpPr>
          <p:nvPr/>
        </p:nvCxnSpPr>
        <p:spPr>
          <a:xfrm flipH="1">
            <a:off x="3223369" y="3027079"/>
            <a:ext cx="344351" cy="1522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1B1DBA8-8960-3B39-CAE6-12F4D4496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B3D5D4-90CB-5F04-66F3-A13515825C3C}"/>
              </a:ext>
            </a:extLst>
          </p:cNvPr>
          <p:cNvSpPr txBox="1"/>
          <p:nvPr/>
        </p:nvSpPr>
        <p:spPr>
          <a:xfrm>
            <a:off x="3554018" y="1038028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LS applied in </a:t>
            </a:r>
            <a:r>
              <a:rPr lang="en-US" sz="3600" b="1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two</a:t>
            </a:r>
            <a:r>
              <a:rPr lang="en-US" sz="2800" b="1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</a:t>
            </a:r>
            <a:r>
              <a:rPr lang="en-US" sz="3600" b="1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stages</a:t>
            </a:r>
            <a:endParaRPr lang="en-US" sz="2800" b="1" u="sng" dirty="0">
              <a:ln w="0"/>
              <a:solidFill>
                <a:srgbClr val="4D4D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MRoman10-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1094F-BB9D-081F-1045-85BD1E114F05}"/>
              </a:ext>
            </a:extLst>
          </p:cNvPr>
          <p:cNvSpPr/>
          <p:nvPr/>
        </p:nvSpPr>
        <p:spPr>
          <a:xfrm>
            <a:off x="3173171" y="4519469"/>
            <a:ext cx="1898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Clr>
                <a:srgbClr val="002060"/>
              </a:buClr>
              <a:buSzPct val="60000"/>
            </a:pPr>
            <a:r>
              <a:rPr lang="en-US" altLang="el-GR" sz="36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</a:t>
            </a:r>
            <a:r>
              <a:rPr lang="en-US" altLang="el-GR" sz="3600" b="1" cap="none" spc="0" baseline="-2500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grd</a:t>
            </a:r>
            <a:r>
              <a:rPr lang="en-US" altLang="el-GR" sz="36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 &gt; </a:t>
            </a:r>
            <a:r>
              <a:rPr lang="en-US" altLang="el-GR" sz="3600" b="1" cap="none" spc="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</a:t>
            </a:r>
            <a:r>
              <a:rPr lang="en-US" altLang="el-GR" sz="3600" b="1" cap="none" spc="0" baseline="-2500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inc</a:t>
            </a:r>
            <a:endParaRPr lang="en-US" sz="4000" b="1" cap="none" spc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8F794-AD7E-C8BD-F362-F8FB5FC78C09}"/>
              </a:ext>
            </a:extLst>
          </p:cNvPr>
          <p:cNvSpPr/>
          <p:nvPr/>
        </p:nvSpPr>
        <p:spPr>
          <a:xfrm>
            <a:off x="3127924" y="4521485"/>
            <a:ext cx="2109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Clr>
                <a:srgbClr val="002060"/>
              </a:buClr>
              <a:buSzPct val="60000"/>
            </a:pPr>
            <a:r>
              <a:rPr lang="en-US" altLang="el-GR" sz="3600" b="1" cap="none" spc="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C’</a:t>
            </a:r>
            <a:r>
              <a:rPr lang="en-US" altLang="el-GR" sz="3600" b="1" cap="none" spc="0" baseline="-2500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grd</a:t>
            </a:r>
            <a:r>
              <a:rPr lang="en-US" altLang="el-GR" sz="36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 &lt; </a:t>
            </a:r>
            <a:r>
              <a:rPr lang="en-US" altLang="el-GR" sz="3600" b="1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</a:t>
            </a:r>
            <a:r>
              <a:rPr lang="en-US" altLang="el-GR" sz="3600" b="1" baseline="-2500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inc</a:t>
            </a:r>
            <a:r>
              <a:rPr lang="en-US" altLang="el-GR" sz="36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 </a:t>
            </a:r>
            <a:endParaRPr lang="en-US" sz="4000" b="1" cap="none" spc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A730C-7FF9-18B9-6DA7-2E0243E6DFF2}"/>
              </a:ext>
            </a:extLst>
          </p:cNvPr>
          <p:cNvSpPr/>
          <p:nvPr/>
        </p:nvSpPr>
        <p:spPr>
          <a:xfrm>
            <a:off x="8754958" y="6000395"/>
            <a:ext cx="1965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Clr>
                <a:srgbClr val="002060"/>
              </a:buClr>
              <a:buSzPct val="60000"/>
            </a:pPr>
            <a:r>
              <a:rPr lang="en-US" altLang="el-GR" sz="3600" b="1" cap="none" spc="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C’</a:t>
            </a:r>
            <a:r>
              <a:rPr lang="en-US" altLang="el-GR" sz="3600" b="1" baseline="-2500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inc</a:t>
            </a:r>
            <a:r>
              <a:rPr lang="en-US" altLang="el-GR" sz="36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 &lt; </a:t>
            </a:r>
            <a:r>
              <a:rPr lang="en-US" altLang="el-GR" sz="3600" b="1" cap="none" spc="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C</a:t>
            </a:r>
            <a:r>
              <a:rPr lang="en-US" altLang="el-GR" sz="3600" b="1" cap="none" spc="0" baseline="-25000" dirty="0" err="1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inc</a:t>
            </a:r>
            <a:endParaRPr lang="en-US" sz="4000" b="1" cap="none" spc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 animBg="1"/>
      <p:bldP spid="39" grpId="0" animBg="1"/>
      <p:bldP spid="41" grpId="0" animBg="1"/>
      <p:bldP spid="63" grpId="0" animBg="1"/>
      <p:bldP spid="206" grpId="0" animBg="1"/>
      <p:bldP spid="207" grpId="0" animBg="1"/>
      <p:bldP spid="207" grpId="1" animBg="1"/>
      <p:bldP spid="208" grpId="0"/>
      <p:bldP spid="208" grpId="1"/>
      <p:bldP spid="209" grpId="0" animBg="1"/>
      <p:bldP spid="214" grpId="0"/>
      <p:bldP spid="16" grpId="0" animBg="1"/>
      <p:bldP spid="16" grpId="1" animBg="1"/>
      <p:bldP spid="35" grpId="0" animBg="1"/>
      <p:bldP spid="35" grpId="1" animBg="1"/>
      <p:bldP spid="36" grpId="0"/>
      <p:bldP spid="33" grpId="0" animBg="1"/>
      <p:bldP spid="33" grpId="1" animBg="1"/>
      <p:bldP spid="216" grpId="0"/>
      <p:bldP spid="6" grpId="0" animBg="1"/>
      <p:bldP spid="10" grpId="0"/>
      <p:bldP spid="10" grpId="1"/>
      <p:bldP spid="7" grpId="0"/>
      <p:bldP spid="7" grpId="1"/>
      <p:bldP spid="8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861167" y="-2248"/>
            <a:ext cx="7708222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CP/LS heuristic method </a:t>
            </a:r>
            <a:r>
              <a:rPr lang="el-GR" dirty="0"/>
              <a:t>(</a:t>
            </a:r>
            <a:r>
              <a:rPr lang="en-US" dirty="0"/>
              <a:t>2</a:t>
            </a:r>
            <a:r>
              <a:rPr lang="el-GR" dirty="0"/>
              <a:t>/</a:t>
            </a:r>
            <a:r>
              <a:rPr lang="en-US" dirty="0"/>
              <a:t>5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D252EFE-FC70-D8C5-5598-FB45771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5527A3-0EA0-210E-97DB-D5B3C5812BCE}"/>
              </a:ext>
            </a:extLst>
          </p:cNvPr>
          <p:cNvGrpSpPr/>
          <p:nvPr/>
        </p:nvGrpSpPr>
        <p:grpSpPr>
          <a:xfrm>
            <a:off x="7880208" y="2230898"/>
            <a:ext cx="3314812" cy="3005804"/>
            <a:chOff x="7296684" y="3228533"/>
            <a:chExt cx="3833134" cy="3371761"/>
          </a:xfrm>
        </p:grpSpPr>
        <p:pic>
          <p:nvPicPr>
            <p:cNvPr id="19" name="Picture 18" descr="A cartoon of a person with a question mark&#10;&#10;Description automatically generated">
              <a:extLst>
                <a:ext uri="{FF2B5EF4-FFF2-40B4-BE49-F238E27FC236}">
                  <a16:creationId xmlns:a16="http://schemas.microsoft.com/office/drawing/2014/main" id="{B655BD53-D8FE-C3BA-3B17-4266FEBA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6684" y="4679039"/>
              <a:ext cx="1921255" cy="1921255"/>
            </a:xfrm>
            <a:prstGeom prst="rect">
              <a:avLst/>
            </a:prstGeom>
          </p:spPr>
        </p:pic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4ADBDDA7-3B43-0853-26DC-453AB68D7D7C}"/>
                </a:ext>
              </a:extLst>
            </p:cNvPr>
            <p:cNvSpPr/>
            <p:nvPr/>
          </p:nvSpPr>
          <p:spPr>
            <a:xfrm>
              <a:off x="8199257" y="3228533"/>
              <a:ext cx="2930561" cy="1514340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MRoman10-Regular"/>
                </a:rPr>
                <a:t>Which LS algorithm?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2A73BA-5B88-0B76-D783-3B59F0133CD9}"/>
              </a:ext>
            </a:extLst>
          </p:cNvPr>
          <p:cNvSpPr txBox="1"/>
          <p:nvPr/>
        </p:nvSpPr>
        <p:spPr>
          <a:xfrm>
            <a:off x="2762281" y="1411888"/>
            <a:ext cx="666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MRoman10-Regular"/>
              </a:rPr>
              <a:t>The LS component should </a:t>
            </a:r>
            <a:r>
              <a:rPr lang="en-US" sz="2800" b="1" dirty="0">
                <a:solidFill>
                  <a:srgbClr val="FF0000"/>
                </a:solidFill>
                <a:latin typeface="LMRoman10-Regular"/>
              </a:rPr>
              <a:t>NOT</a:t>
            </a:r>
            <a:r>
              <a:rPr lang="en-US" sz="2400" dirty="0">
                <a:latin typeface="LMRoman10-Regular"/>
              </a:rPr>
              <a:t> be time consuming.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71D55B-D7E6-DC34-3D7F-0F7486ED9F18}"/>
              </a:ext>
            </a:extLst>
          </p:cNvPr>
          <p:cNvGrpSpPr/>
          <p:nvPr/>
        </p:nvGrpSpPr>
        <p:grpSpPr>
          <a:xfrm>
            <a:off x="410539" y="2438481"/>
            <a:ext cx="7533771" cy="2811939"/>
            <a:chOff x="670641" y="2230898"/>
            <a:chExt cx="7533771" cy="2834389"/>
          </a:xfrm>
        </p:grpSpPr>
        <p:sp>
          <p:nvSpPr>
            <p:cNvPr id="9" name="Scroll: Vertical 8">
              <a:extLst>
                <a:ext uri="{FF2B5EF4-FFF2-40B4-BE49-F238E27FC236}">
                  <a16:creationId xmlns:a16="http://schemas.microsoft.com/office/drawing/2014/main" id="{3021B12E-6CA4-4F60-3CBA-7F4C71581174}"/>
                </a:ext>
              </a:extLst>
            </p:cNvPr>
            <p:cNvSpPr/>
            <p:nvPr/>
          </p:nvSpPr>
          <p:spPr>
            <a:xfrm>
              <a:off x="670641" y="2230898"/>
              <a:ext cx="2534286" cy="2766615"/>
            </a:xfrm>
            <a:prstGeom prst="verticalScroll">
              <a:avLst/>
            </a:prstGeom>
            <a:solidFill>
              <a:srgbClr val="F4E0C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486A57-5CE8-2D9C-5D96-7B566CA5DE1E}"/>
                </a:ext>
              </a:extLst>
            </p:cNvPr>
            <p:cNvSpPr txBox="1"/>
            <p:nvPr/>
          </p:nvSpPr>
          <p:spPr>
            <a:xfrm>
              <a:off x="1232170" y="2705833"/>
              <a:ext cx="1411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D4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1-opt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4917F8-04C6-338A-5BE7-15F96070458F}"/>
                </a:ext>
              </a:extLst>
            </p:cNvPr>
            <p:cNvSpPr txBox="1"/>
            <p:nvPr/>
          </p:nvSpPr>
          <p:spPr>
            <a:xfrm>
              <a:off x="1142400" y="3429000"/>
              <a:ext cx="1590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D4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GRASP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7AC516-E20E-AB3C-530A-722B12138486}"/>
                </a:ext>
              </a:extLst>
            </p:cNvPr>
            <p:cNvSpPr txBox="1"/>
            <p:nvPr/>
          </p:nvSpPr>
          <p:spPr>
            <a:xfrm>
              <a:off x="962668" y="3854839"/>
              <a:ext cx="1950226" cy="121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D4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Variant of</a:t>
              </a:r>
            </a:p>
            <a:p>
              <a:pPr algn="ctr"/>
              <a:r>
                <a:rPr lang="en-US" sz="1800" b="1" dirty="0">
                  <a:solidFill>
                    <a:srgbClr val="3D4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Best pairwise interchange</a:t>
              </a:r>
              <a:endParaRPr lang="en-US" sz="1800" b="1" baseline="30000" dirty="0">
                <a:solidFill>
                  <a:srgbClr val="3D47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baseline="30000" dirty="0">
                  <a:solidFill>
                    <a:srgbClr val="3D4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(Erkut et al., 1994)</a:t>
              </a:r>
              <a:endParaRPr lang="en-US" sz="3600" b="1" dirty="0">
                <a:solidFill>
                  <a:srgbClr val="3D47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52878C1-F6D3-FD63-9454-EF8FE5705F38}"/>
                </a:ext>
              </a:extLst>
            </p:cNvPr>
            <p:cNvSpPr/>
            <p:nvPr/>
          </p:nvSpPr>
          <p:spPr>
            <a:xfrm>
              <a:off x="3766456" y="2805860"/>
              <a:ext cx="959668" cy="2000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0F4CB55-642B-2DD5-04D9-64DE9D4FF137}"/>
                </a:ext>
              </a:extLst>
            </p:cNvPr>
            <p:cNvSpPr/>
            <p:nvPr/>
          </p:nvSpPr>
          <p:spPr>
            <a:xfrm>
              <a:off x="3766456" y="3509088"/>
              <a:ext cx="959668" cy="2000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72CE6B62-3BD3-01B9-EB87-E453F80290CF}"/>
                </a:ext>
              </a:extLst>
            </p:cNvPr>
            <p:cNvSpPr/>
            <p:nvPr/>
          </p:nvSpPr>
          <p:spPr>
            <a:xfrm>
              <a:off x="3766456" y="4240419"/>
              <a:ext cx="959668" cy="20005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EF25B-6D5D-5704-70E6-E1121321E359}"/>
                </a:ext>
              </a:extLst>
            </p:cNvPr>
            <p:cNvSpPr txBox="1"/>
            <p:nvPr/>
          </p:nvSpPr>
          <p:spPr>
            <a:xfrm>
              <a:off x="5204891" y="2698138"/>
              <a:ext cx="2935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LMRoman10-Regular"/>
                </a:rPr>
                <a:t>Very fast, </a:t>
              </a:r>
              <a:r>
                <a:rPr lang="en-US" sz="1800" b="1" dirty="0">
                  <a:solidFill>
                    <a:srgbClr val="C00000"/>
                  </a:solidFill>
                  <a:latin typeface="LMRoman10-Regular"/>
                </a:rPr>
                <a:t>few</a:t>
              </a:r>
              <a:r>
                <a:rPr lang="en-US" sz="1800" dirty="0">
                  <a:latin typeface="LMRoman10-Regular"/>
                </a:rPr>
                <a:t> improvements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2A6553-6016-3632-B091-135CC7EB22EC}"/>
                </a:ext>
              </a:extLst>
            </p:cNvPr>
            <p:cNvSpPr txBox="1"/>
            <p:nvPr/>
          </p:nvSpPr>
          <p:spPr>
            <a:xfrm>
              <a:off x="5200063" y="3444389"/>
              <a:ext cx="266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000"/>
                  </a:solidFill>
                  <a:latin typeface="LMRoman10-Regular"/>
                </a:rPr>
                <a:t>Slow</a:t>
              </a:r>
              <a:r>
                <a:rPr lang="en-US" sz="1800" dirty="0">
                  <a:latin typeface="LMRoman10-Regular"/>
                </a:rPr>
                <a:t>, more improvements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08CEE8-5E35-8F00-A5A6-1BC137577B26}"/>
                </a:ext>
              </a:extLst>
            </p:cNvPr>
            <p:cNvSpPr txBox="1"/>
            <p:nvPr/>
          </p:nvSpPr>
          <p:spPr>
            <a:xfrm>
              <a:off x="5200063" y="4126729"/>
              <a:ext cx="3004349" cy="432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LMRoman10-Regular"/>
                </a:rPr>
                <a:t>Achieved best </a:t>
              </a:r>
              <a:r>
                <a:rPr lang="en-US" sz="2400" b="1" dirty="0">
                  <a:solidFill>
                    <a:srgbClr val="0070C0"/>
                  </a:solidFill>
                  <a:latin typeface="LMRoman10-Regular"/>
                </a:rPr>
                <a:t>balance</a:t>
              </a:r>
            </a:p>
          </p:txBody>
        </p:sp>
      </p:grpSp>
      <p:pic>
        <p:nvPicPr>
          <p:cNvPr id="4" name="Picture 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23ABD52A-E4C9-0900-0425-74EE4DC5E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BB434-E925-3B96-E20F-D8559BB29D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834417" y="14292"/>
            <a:ext cx="7757257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CP/LS heuristic method </a:t>
            </a:r>
            <a:r>
              <a:rPr lang="el-GR" dirty="0"/>
              <a:t>(</a:t>
            </a:r>
            <a:r>
              <a:rPr lang="en-US" dirty="0"/>
              <a:t>3</a:t>
            </a:r>
            <a:r>
              <a:rPr lang="el-GR" dirty="0"/>
              <a:t>/</a:t>
            </a:r>
            <a:r>
              <a:rPr lang="en-US" dirty="0"/>
              <a:t>5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D252EFE-FC70-D8C5-5598-FB45771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2" name="Text Box 31">
            <a:extLst>
              <a:ext uri="{FF2B5EF4-FFF2-40B4-BE49-F238E27FC236}">
                <a16:creationId xmlns:a16="http://schemas.microsoft.com/office/drawing/2014/main" id="{B9FBE00B-CD2C-17C2-E63B-5885CF5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988" y="3329167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" name="Oval 32">
            <a:extLst>
              <a:ext uri="{FF2B5EF4-FFF2-40B4-BE49-F238E27FC236}">
                <a16:creationId xmlns:a16="http://schemas.microsoft.com/office/drawing/2014/main" id="{6609D1F9-4A6C-44EB-7562-DC4F6BC2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88" y="34974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" name="Oval 33">
            <a:extLst>
              <a:ext uri="{FF2B5EF4-FFF2-40B4-BE49-F238E27FC236}">
                <a16:creationId xmlns:a16="http://schemas.microsoft.com/office/drawing/2014/main" id="{BD4B15E5-BCA6-B2BB-FC78-E860CAF8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388" y="44880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5AEB85CE-77E1-687A-FEAF-DCE9C3E22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788" y="60120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" name="Oval 35">
            <a:extLst>
              <a:ext uri="{FF2B5EF4-FFF2-40B4-BE49-F238E27FC236}">
                <a16:creationId xmlns:a16="http://schemas.microsoft.com/office/drawing/2014/main" id="{CF696B7E-1911-919C-55DE-944968F5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88" y="54786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" name="Oval 36">
            <a:extLst>
              <a:ext uri="{FF2B5EF4-FFF2-40B4-BE49-F238E27FC236}">
                <a16:creationId xmlns:a16="http://schemas.microsoft.com/office/drawing/2014/main" id="{9D7E34DE-A12E-45F5-DF8A-D6292F27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988" y="34974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12" name="AutoShape 37">
            <a:extLst>
              <a:ext uri="{FF2B5EF4-FFF2-40B4-BE49-F238E27FC236}">
                <a16:creationId xmlns:a16="http://schemas.microsoft.com/office/drawing/2014/main" id="{DA75EA18-2D70-1D06-4607-B57A040815CE}"/>
              </a:ext>
            </a:extLst>
          </p:cNvPr>
          <p:cNvCxnSpPr>
            <a:cxnSpLocks noChangeShapeType="1"/>
            <a:stCxn id="4" idx="6"/>
            <a:endCxn id="10" idx="2"/>
          </p:cNvCxnSpPr>
          <p:nvPr/>
        </p:nvCxnSpPr>
        <p:spPr bwMode="auto">
          <a:xfrm>
            <a:off x="5932188" y="3726042"/>
            <a:ext cx="2209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8">
            <a:extLst>
              <a:ext uri="{FF2B5EF4-FFF2-40B4-BE49-F238E27FC236}">
                <a16:creationId xmlns:a16="http://schemas.microsoft.com/office/drawing/2014/main" id="{0EF3D91C-B1D3-F424-E7EC-570D218C9283}"/>
              </a:ext>
            </a:extLst>
          </p:cNvPr>
          <p:cNvCxnSpPr>
            <a:cxnSpLocks noChangeShapeType="1"/>
            <a:stCxn id="4" idx="4"/>
            <a:endCxn id="9" idx="0"/>
          </p:cNvCxnSpPr>
          <p:nvPr/>
        </p:nvCxnSpPr>
        <p:spPr bwMode="auto">
          <a:xfrm>
            <a:off x="5703588" y="3954642"/>
            <a:ext cx="0" cy="1524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9">
            <a:extLst>
              <a:ext uri="{FF2B5EF4-FFF2-40B4-BE49-F238E27FC236}">
                <a16:creationId xmlns:a16="http://schemas.microsoft.com/office/drawing/2014/main" id="{35BD937B-0C15-4056-7AD5-C26142BE2B8C}"/>
              </a:ext>
            </a:extLst>
          </p:cNvPr>
          <p:cNvCxnSpPr>
            <a:cxnSpLocks noChangeShapeType="1"/>
            <a:stCxn id="9" idx="6"/>
            <a:endCxn id="7" idx="2"/>
          </p:cNvCxnSpPr>
          <p:nvPr/>
        </p:nvCxnSpPr>
        <p:spPr bwMode="auto">
          <a:xfrm>
            <a:off x="5932188" y="5707242"/>
            <a:ext cx="1752600" cy="533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0">
            <a:extLst>
              <a:ext uri="{FF2B5EF4-FFF2-40B4-BE49-F238E27FC236}">
                <a16:creationId xmlns:a16="http://schemas.microsoft.com/office/drawing/2014/main" id="{EC3583AB-DAAA-8587-021A-3DC4327A7AD8}"/>
              </a:ext>
            </a:extLst>
          </p:cNvPr>
          <p:cNvCxnSpPr>
            <a:cxnSpLocks noChangeShapeType="1"/>
            <a:stCxn id="7" idx="6"/>
            <a:endCxn id="6" idx="3"/>
          </p:cNvCxnSpPr>
          <p:nvPr/>
        </p:nvCxnSpPr>
        <p:spPr bwMode="auto">
          <a:xfrm flipV="1">
            <a:off x="8141988" y="4878567"/>
            <a:ext cx="1743075" cy="1362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1">
            <a:extLst>
              <a:ext uri="{FF2B5EF4-FFF2-40B4-BE49-F238E27FC236}">
                <a16:creationId xmlns:a16="http://schemas.microsoft.com/office/drawing/2014/main" id="{78D3C4BA-1892-78F6-B16F-D831CD5628B9}"/>
              </a:ext>
            </a:extLst>
          </p:cNvPr>
          <p:cNvCxnSpPr>
            <a:cxnSpLocks noChangeShapeType="1"/>
            <a:stCxn id="10" idx="6"/>
            <a:endCxn id="6" idx="1"/>
          </p:cNvCxnSpPr>
          <p:nvPr/>
        </p:nvCxnSpPr>
        <p:spPr bwMode="auto">
          <a:xfrm>
            <a:off x="8599188" y="3726042"/>
            <a:ext cx="1285875" cy="828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2">
            <a:extLst>
              <a:ext uri="{FF2B5EF4-FFF2-40B4-BE49-F238E27FC236}">
                <a16:creationId xmlns:a16="http://schemas.microsoft.com/office/drawing/2014/main" id="{1C6A0701-94BF-521C-D48A-04FA5C17F25D}"/>
              </a:ext>
            </a:extLst>
          </p:cNvPr>
          <p:cNvCxnSpPr>
            <a:cxnSpLocks noChangeShapeType="1"/>
            <a:stCxn id="10" idx="4"/>
            <a:endCxn id="7" idx="0"/>
          </p:cNvCxnSpPr>
          <p:nvPr/>
        </p:nvCxnSpPr>
        <p:spPr bwMode="auto">
          <a:xfrm flipH="1">
            <a:off x="7913388" y="3954642"/>
            <a:ext cx="457200" cy="205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">
            <a:extLst>
              <a:ext uri="{FF2B5EF4-FFF2-40B4-BE49-F238E27FC236}">
                <a16:creationId xmlns:a16="http://schemas.microsoft.com/office/drawing/2014/main" id="{A9992773-3544-402E-4505-570E88C6CB87}"/>
              </a:ext>
            </a:extLst>
          </p:cNvPr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5865513" y="3887967"/>
            <a:ext cx="2343150" cy="165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45">
            <a:extLst>
              <a:ext uri="{FF2B5EF4-FFF2-40B4-BE49-F238E27FC236}">
                <a16:creationId xmlns:a16="http://schemas.microsoft.com/office/drawing/2014/main" id="{8E88D03A-E640-9D39-15D9-56C43312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788" y="3802242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0BF87D82-FE6B-AB65-3F10-AC08D2F2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438" y="5631042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2" name="Text Box 47">
            <a:extLst>
              <a:ext uri="{FF2B5EF4-FFF2-40B4-BE49-F238E27FC236}">
                <a16:creationId xmlns:a16="http://schemas.microsoft.com/office/drawing/2014/main" id="{622B34B9-AF6E-3189-E7DC-5E1B422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684" y="4157841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3" name="Text Box 48">
            <a:extLst>
              <a:ext uri="{FF2B5EF4-FFF2-40B4-BE49-F238E27FC236}">
                <a16:creationId xmlns:a16="http://schemas.microsoft.com/office/drawing/2014/main" id="{3AEF8497-FB74-9C51-18A4-DA38264A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636" y="4356279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4A81A11E-90CE-0A19-430A-309A32DD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063" y="5434192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5FE33315-20C4-9D2C-D8C5-131AB20D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821" y="4278529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31" name="AutoShape 37">
            <a:extLst>
              <a:ext uri="{FF2B5EF4-FFF2-40B4-BE49-F238E27FC236}">
                <a16:creationId xmlns:a16="http://schemas.microsoft.com/office/drawing/2014/main" id="{1D00B1D6-BBB6-15A8-6344-E598D7FC42E3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>
            <a:off x="5865233" y="3887687"/>
            <a:ext cx="1886510" cy="21913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46">
            <a:extLst>
              <a:ext uri="{FF2B5EF4-FFF2-40B4-BE49-F238E27FC236}">
                <a16:creationId xmlns:a16="http://schemas.microsoft.com/office/drawing/2014/main" id="{DBFAC3C6-E7C3-AC49-99FF-27D2000D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570" y="4016073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8" name="Oval 36">
            <a:extLst>
              <a:ext uri="{FF2B5EF4-FFF2-40B4-BE49-F238E27FC236}">
                <a16:creationId xmlns:a16="http://schemas.microsoft.com/office/drawing/2014/main" id="{F93683B3-64EB-02D8-2D4F-158FF4D0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788" y="274826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2400" dirty="0"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1" name="AutoShape 41">
            <a:extLst>
              <a:ext uri="{FF2B5EF4-FFF2-40B4-BE49-F238E27FC236}">
                <a16:creationId xmlns:a16="http://schemas.microsoft.com/office/drawing/2014/main" id="{B9792D45-66EE-F02E-3476-84EADAFD514C}"/>
              </a:ext>
            </a:extLst>
          </p:cNvPr>
          <p:cNvCxnSpPr>
            <a:cxnSpLocks noChangeShapeType="1"/>
            <a:stCxn id="10" idx="7"/>
            <a:endCxn id="8" idx="2"/>
          </p:cNvCxnSpPr>
          <p:nvPr/>
        </p:nvCxnSpPr>
        <p:spPr bwMode="auto">
          <a:xfrm flipV="1">
            <a:off x="8532233" y="2976868"/>
            <a:ext cx="1057555" cy="58752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41">
            <a:extLst>
              <a:ext uri="{FF2B5EF4-FFF2-40B4-BE49-F238E27FC236}">
                <a16:creationId xmlns:a16="http://schemas.microsoft.com/office/drawing/2014/main" id="{BCD2E3C2-E69C-555D-6559-00A4591A2B64}"/>
              </a:ext>
            </a:extLst>
          </p:cNvPr>
          <p:cNvCxnSpPr>
            <a:cxnSpLocks noChangeShapeType="1"/>
            <a:stCxn id="6" idx="0"/>
            <a:endCxn id="8" idx="5"/>
          </p:cNvCxnSpPr>
          <p:nvPr/>
        </p:nvCxnSpPr>
        <p:spPr bwMode="auto">
          <a:xfrm flipH="1" flipV="1">
            <a:off x="9980033" y="3138513"/>
            <a:ext cx="66955" cy="134952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44">
            <a:extLst>
              <a:ext uri="{FF2B5EF4-FFF2-40B4-BE49-F238E27FC236}">
                <a16:creationId xmlns:a16="http://schemas.microsoft.com/office/drawing/2014/main" id="{948A9813-DBDD-4964-9749-BC1A63ED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397" y="281522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E6D0462F-A1BA-00E7-323F-A246B67D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373" y="3396032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l-GR" sz="2000" b="1" i="1" dirty="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CFA846-F667-B648-ED06-CD20F5519460}"/>
              </a:ext>
            </a:extLst>
          </p:cNvPr>
          <p:cNvSpPr txBox="1"/>
          <p:nvPr/>
        </p:nvSpPr>
        <p:spPr>
          <a:xfrm>
            <a:off x="421599" y="2035302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Optimal solution: &lt; </a:t>
            </a:r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5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 = A, X</a:t>
            </a:r>
            <a:r>
              <a:rPr lang="en-US" sz="2000" b="1" baseline="-25000" dirty="0">
                <a:solidFill>
                  <a:srgbClr val="00B05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 = D, X</a:t>
            </a:r>
            <a:r>
              <a:rPr lang="en-US" sz="2000" b="1" baseline="-25000" dirty="0">
                <a:solidFill>
                  <a:srgbClr val="00B05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 = E </a:t>
            </a:r>
            <a:r>
              <a:rPr lang="en-US" sz="2000" dirty="0">
                <a:latin typeface="LMRoman10-Regular"/>
              </a:rPr>
              <a:t>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C81D1D-0BA6-9641-D495-FFC321D3C777}"/>
              </a:ext>
            </a:extLst>
          </p:cNvPr>
          <p:cNvSpPr txBox="1"/>
          <p:nvPr/>
        </p:nvSpPr>
        <p:spPr>
          <a:xfrm>
            <a:off x="421599" y="2583103"/>
            <a:ext cx="415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First solution: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D, 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C </a:t>
            </a:r>
            <a:r>
              <a:rPr lang="en-US" sz="2000" dirty="0">
                <a:latin typeface="LMRoman10-Regular"/>
              </a:rPr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DF545E-9EFC-62D3-D40F-6A1AD769796B}"/>
              </a:ext>
            </a:extLst>
          </p:cNvPr>
          <p:cNvSpPr txBox="1"/>
          <p:nvPr/>
        </p:nvSpPr>
        <p:spPr>
          <a:xfrm>
            <a:off x="413309" y="4705929"/>
            <a:ext cx="121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LMRoman10-Regular"/>
              </a:rPr>
              <a:t>C</a:t>
            </a:r>
            <a:r>
              <a:rPr lang="en-US" sz="2400" b="1" baseline="-25000" dirty="0">
                <a:solidFill>
                  <a:srgbClr val="00B050"/>
                </a:solidFill>
                <a:latin typeface="LMRoman10-Regular"/>
              </a:rPr>
              <a:t>o</a:t>
            </a:r>
            <a:r>
              <a:rPr lang="en-US" sz="2400" b="1" dirty="0">
                <a:solidFill>
                  <a:srgbClr val="00B050"/>
                </a:solidFill>
                <a:latin typeface="LMRoman10-Regular"/>
              </a:rPr>
              <a:t> = 15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4EEFB6-6ED6-560C-622C-439AFC606B60}"/>
              </a:ext>
            </a:extLst>
          </p:cNvPr>
          <p:cNvSpPr txBox="1"/>
          <p:nvPr/>
        </p:nvSpPr>
        <p:spPr>
          <a:xfrm>
            <a:off x="153096" y="4039677"/>
            <a:ext cx="46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Greedy Estimation: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A, 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F, 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B </a:t>
            </a:r>
            <a:r>
              <a:rPr lang="en-US" sz="2000" dirty="0">
                <a:latin typeface="LMRoman10-Regular"/>
              </a:rPr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AFC283-B8CF-5692-95E9-CBE7FC8133F7}"/>
              </a:ext>
            </a:extLst>
          </p:cNvPr>
          <p:cNvSpPr txBox="1"/>
          <p:nvPr/>
        </p:nvSpPr>
        <p:spPr>
          <a:xfrm>
            <a:off x="2623311" y="3290515"/>
            <a:ext cx="14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1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0-Regular"/>
              </a:rPr>
              <a:t>Backtrack…</a:t>
            </a:r>
            <a:endParaRPr lang="en-US" sz="1800" b="1" dirty="0">
              <a:solidFill>
                <a:srgbClr val="6181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MRoman10-Regular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122576-AB6F-6BC4-342E-6211C60D7561}"/>
              </a:ext>
            </a:extLst>
          </p:cNvPr>
          <p:cNvCxnSpPr>
            <a:stCxn id="37" idx="2"/>
            <a:endCxn id="39" idx="0"/>
          </p:cNvCxnSpPr>
          <p:nvPr/>
        </p:nvCxnSpPr>
        <p:spPr>
          <a:xfrm flipH="1">
            <a:off x="2499251" y="2983213"/>
            <a:ext cx="1" cy="1056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85010-093B-E2B8-4E7F-626589CC2056}"/>
              </a:ext>
            </a:extLst>
          </p:cNvPr>
          <p:cNvGrpSpPr/>
          <p:nvPr/>
        </p:nvGrpSpPr>
        <p:grpSpPr>
          <a:xfrm rot="5400000">
            <a:off x="10800955" y="4489051"/>
            <a:ext cx="66752" cy="469799"/>
            <a:chOff x="1112971" y="3827630"/>
            <a:chExt cx="66752" cy="46979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8CC68F-3BED-7BA6-31A9-16D1D057C71E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C086F3B-2CCC-A7CF-A33F-9B27223FAF9A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E60E79-727B-B708-8480-E3B53A4C7F23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29816DFF-3014-C478-DBAB-8FB918096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D3251E-D656-CBBD-B450-4C31A54BCA9D}"/>
              </a:ext>
            </a:extLst>
          </p:cNvPr>
          <p:cNvSpPr txBox="1"/>
          <p:nvPr/>
        </p:nvSpPr>
        <p:spPr>
          <a:xfrm>
            <a:off x="3545893" y="1150158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Example of </a:t>
            </a:r>
            <a:r>
              <a:rPr lang="en-US" sz="3200" u="sng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LS algorithm</a:t>
            </a:r>
            <a:endParaRPr lang="en-US" sz="3200" u="sng" dirty="0">
              <a:ln w="0"/>
              <a:solidFill>
                <a:srgbClr val="4D4D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MRoman10-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B707AA-685B-1BFE-589D-024D5440022B}"/>
              </a:ext>
            </a:extLst>
          </p:cNvPr>
          <p:cNvSpPr txBox="1"/>
          <p:nvPr/>
        </p:nvSpPr>
        <p:spPr>
          <a:xfrm>
            <a:off x="1867914" y="4704780"/>
            <a:ext cx="121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  <a:latin typeface="LMRoman10-Regular"/>
              </a:rPr>
              <a:t>C</a:t>
            </a:r>
            <a:r>
              <a:rPr lang="en-US" sz="2400" b="1" baseline="-25000" dirty="0">
                <a:solidFill>
                  <a:srgbClr val="FF9900"/>
                </a:solidFill>
                <a:latin typeface="LMRoman10-Regular"/>
              </a:rPr>
              <a:t>inc</a:t>
            </a:r>
            <a:r>
              <a:rPr lang="en-US" sz="2400" b="1" dirty="0">
                <a:solidFill>
                  <a:srgbClr val="FF9900"/>
                </a:solidFill>
                <a:latin typeface="LMRoman10-Regular"/>
              </a:rPr>
              <a:t> = 10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07ED7-5CEE-0CFE-EDCA-0F1584355EFE}"/>
              </a:ext>
            </a:extLst>
          </p:cNvPr>
          <p:cNvSpPr txBox="1"/>
          <p:nvPr/>
        </p:nvSpPr>
        <p:spPr>
          <a:xfrm>
            <a:off x="3531449" y="4704779"/>
            <a:ext cx="133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2400" b="1" baseline="-25000" dirty="0">
                <a:solidFill>
                  <a:srgbClr val="00B0F0"/>
                </a:solidFill>
                <a:latin typeface="LMRoman10-Regular"/>
              </a:rPr>
              <a:t>grd</a:t>
            </a:r>
            <a:r>
              <a:rPr lang="en-US" sz="2400" b="1" dirty="0">
                <a:solidFill>
                  <a:srgbClr val="00B0F0"/>
                </a:solidFill>
                <a:latin typeface="LMRoman10-Regular"/>
              </a:rPr>
              <a:t> = 10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E8406434-D8F7-DB99-0B1A-48CF52E5F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ED653E-A952-612C-5D58-7716512492A6}"/>
              </a:ext>
            </a:extLst>
          </p:cNvPr>
          <p:cNvSpPr txBox="1"/>
          <p:nvPr/>
        </p:nvSpPr>
        <p:spPr>
          <a:xfrm>
            <a:off x="227128" y="5561357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latin typeface="LMRoman10-Regular"/>
              </a:rPr>
              <a:t>C</a:t>
            </a:r>
            <a:r>
              <a:rPr lang="en-US" sz="3200" b="1" baseline="-25000" dirty="0" err="1">
                <a:solidFill>
                  <a:srgbClr val="FF9900"/>
                </a:solidFill>
                <a:latin typeface="LMRoman10-Regular"/>
              </a:rPr>
              <a:t>inc</a:t>
            </a:r>
            <a:r>
              <a:rPr lang="en-US" sz="3200" b="1" dirty="0">
                <a:solidFill>
                  <a:srgbClr val="FF9900"/>
                </a:solidFill>
                <a:latin typeface="LMRoman10-Regular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MRoman10-Regular"/>
              </a:rPr>
              <a:t>=</a:t>
            </a:r>
            <a:r>
              <a:rPr lang="en-US" sz="3200" b="1" dirty="0">
                <a:solidFill>
                  <a:srgbClr val="FF9900"/>
                </a:solidFill>
                <a:latin typeface="LMRoman10-Regular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3200" b="1" baseline="-25000" dirty="0">
                <a:solidFill>
                  <a:srgbClr val="00B0F0"/>
                </a:solidFill>
                <a:latin typeface="LMRoman10-Regular"/>
              </a:rPr>
              <a:t>grd</a:t>
            </a:r>
            <a:endParaRPr lang="en-US" sz="3200" dirty="0">
              <a:solidFill>
                <a:srgbClr val="4FC1E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DC144-C80F-0690-3A1C-B815CE38ADF7}"/>
              </a:ext>
            </a:extLst>
          </p:cNvPr>
          <p:cNvSpPr txBox="1"/>
          <p:nvPr/>
        </p:nvSpPr>
        <p:spPr>
          <a:xfrm>
            <a:off x="2780285" y="5624481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LMRoman10-Regular"/>
              </a:rPr>
              <a:t>Pruning decision!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633D5E-6A36-D834-F660-26E08EE58E74}"/>
              </a:ext>
            </a:extLst>
          </p:cNvPr>
          <p:cNvCxnSpPr>
            <a:stCxn id="44" idx="3"/>
            <a:endCxn id="51" idx="1"/>
          </p:cNvCxnSpPr>
          <p:nvPr/>
        </p:nvCxnSpPr>
        <p:spPr>
          <a:xfrm>
            <a:off x="1942662" y="5853745"/>
            <a:ext cx="837623" cy="1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ABA40A8-A045-A54C-836C-785A73FA1D49}"/>
              </a:ext>
            </a:extLst>
          </p:cNvPr>
          <p:cNvSpPr/>
          <p:nvPr/>
        </p:nvSpPr>
        <p:spPr>
          <a:xfrm rot="20431469">
            <a:off x="7759443" y="1734300"/>
            <a:ext cx="2284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Maximization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1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D35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D35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D353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A51E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9DF9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9DF9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5" grpId="0"/>
      <p:bldP spid="26" grpId="0"/>
      <p:bldP spid="27" grpId="0"/>
      <p:bldP spid="44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809329" y="-3064"/>
            <a:ext cx="7806139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CP/LS heuristic method </a:t>
            </a:r>
            <a:r>
              <a:rPr lang="el-GR" dirty="0"/>
              <a:t>(</a:t>
            </a:r>
            <a:r>
              <a:rPr lang="en-US" dirty="0"/>
              <a:t>4</a:t>
            </a:r>
            <a:r>
              <a:rPr lang="el-GR" dirty="0"/>
              <a:t>/</a:t>
            </a:r>
            <a:r>
              <a:rPr lang="en-US" dirty="0"/>
              <a:t>5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D252EFE-FC70-D8C5-5598-FB45771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DDF545E-9EFC-62D3-D40F-6A1AD769796B}"/>
              </a:ext>
            </a:extLst>
          </p:cNvPr>
          <p:cNvSpPr txBox="1"/>
          <p:nvPr/>
        </p:nvSpPr>
        <p:spPr>
          <a:xfrm>
            <a:off x="4506973" y="1779777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9900"/>
                </a:solidFill>
              </a:rPr>
              <a:t>C</a:t>
            </a:r>
            <a:r>
              <a:rPr lang="en-US" sz="1800" b="1" baseline="-25000" dirty="0" err="1">
                <a:solidFill>
                  <a:srgbClr val="FF9900"/>
                </a:solidFill>
              </a:rPr>
              <a:t>inc</a:t>
            </a:r>
            <a:r>
              <a:rPr lang="en-US" sz="1800" b="1" dirty="0">
                <a:solidFill>
                  <a:srgbClr val="FF9900"/>
                </a:solidFill>
              </a:rPr>
              <a:t> = 10</a:t>
            </a:r>
            <a:r>
              <a:rPr lang="en-US" sz="1800" dirty="0"/>
              <a:t>	 </a:t>
            </a:r>
            <a:r>
              <a:rPr lang="en-US" sz="1800" b="1" dirty="0">
                <a:solidFill>
                  <a:srgbClr val="00B0F0"/>
                </a:solidFill>
              </a:rPr>
              <a:t>C</a:t>
            </a:r>
            <a:r>
              <a:rPr lang="en-US" sz="1800" b="1" baseline="-25000" dirty="0">
                <a:solidFill>
                  <a:srgbClr val="00B0F0"/>
                </a:solidFill>
              </a:rPr>
              <a:t>grd</a:t>
            </a:r>
            <a:r>
              <a:rPr lang="en-US" sz="1800" b="1" dirty="0">
                <a:solidFill>
                  <a:srgbClr val="00B0F0"/>
                </a:solidFill>
              </a:rPr>
              <a:t> = 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4EEFB6-6ED6-560C-622C-439AFC606B60}"/>
              </a:ext>
            </a:extLst>
          </p:cNvPr>
          <p:cNvSpPr txBox="1"/>
          <p:nvPr/>
        </p:nvSpPr>
        <p:spPr>
          <a:xfrm>
            <a:off x="2883934" y="1221795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Greedy Estimation: &lt; </a:t>
            </a:r>
            <a:r>
              <a:rPr lang="en-US" sz="2000" b="1" dirty="0">
                <a:solidFill>
                  <a:srgbClr val="FF9900"/>
                </a:solidFill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</a:rPr>
              <a:t>1</a:t>
            </a:r>
            <a:r>
              <a:rPr lang="en-US" sz="2000" b="1" dirty="0">
                <a:solidFill>
                  <a:srgbClr val="FF9900"/>
                </a:solidFill>
              </a:rPr>
              <a:t> = A, </a:t>
            </a:r>
            <a:r>
              <a:rPr lang="en-US" sz="2000" b="1" dirty="0">
                <a:solidFill>
                  <a:srgbClr val="00B0F0"/>
                </a:solidFill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</a:rPr>
              <a:t>2</a:t>
            </a:r>
            <a:r>
              <a:rPr lang="en-US" sz="2000" b="1" dirty="0">
                <a:solidFill>
                  <a:srgbClr val="00B0F0"/>
                </a:solidFill>
              </a:rPr>
              <a:t> = F, X</a:t>
            </a:r>
            <a:r>
              <a:rPr lang="en-US" sz="2000" b="1" baseline="-25000" dirty="0">
                <a:solidFill>
                  <a:srgbClr val="00B0F0"/>
                </a:solidFill>
              </a:rPr>
              <a:t>3</a:t>
            </a:r>
            <a:r>
              <a:rPr lang="en-US" sz="2000" b="1" dirty="0">
                <a:solidFill>
                  <a:srgbClr val="00B0F0"/>
                </a:solidFill>
              </a:rPr>
              <a:t> = B </a:t>
            </a:r>
            <a:r>
              <a:rPr lang="en-US" sz="2000" dirty="0"/>
              <a:t>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2EE13-1A6C-40F2-F2CE-8D9148C8C9CF}"/>
              </a:ext>
            </a:extLst>
          </p:cNvPr>
          <p:cNvSpPr txBox="1"/>
          <p:nvPr/>
        </p:nvSpPr>
        <p:spPr>
          <a:xfrm>
            <a:off x="1033907" y="2279463"/>
            <a:ext cx="248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X</a:t>
            </a:r>
            <a:r>
              <a:rPr lang="en-US" sz="2800" baseline="-25000" dirty="0"/>
              <a:t>C</a:t>
            </a:r>
            <a:r>
              <a:rPr lang="en-US" sz="2800" dirty="0"/>
              <a:t> = {X</a:t>
            </a:r>
            <a:r>
              <a:rPr lang="en-US" sz="2800" baseline="-25000" dirty="0"/>
              <a:t>2</a:t>
            </a:r>
            <a:r>
              <a:rPr lang="en-US" sz="2800" dirty="0"/>
              <a:t>, X</a:t>
            </a:r>
            <a:r>
              <a:rPr lang="en-US" sz="2800" baseline="-25000" dirty="0"/>
              <a:t>3</a:t>
            </a:r>
            <a:r>
              <a:rPr lang="en-US" sz="2800" dirty="0"/>
              <a:t>}</a:t>
            </a:r>
          </a:p>
        </p:txBody>
      </p:sp>
      <p:pic>
        <p:nvPicPr>
          <p:cNvPr id="44" name="Picture 4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3945F40B-B594-C450-96C7-65CB06DA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9623BA7E-7004-5B4B-137A-F0AB40BEC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20346-E45C-BD64-95C8-790CC50D1534}"/>
              </a:ext>
            </a:extLst>
          </p:cNvPr>
          <p:cNvGrpSpPr/>
          <p:nvPr/>
        </p:nvGrpSpPr>
        <p:grpSpPr>
          <a:xfrm>
            <a:off x="5873984" y="2195431"/>
            <a:ext cx="4833344" cy="4494304"/>
            <a:chOff x="706014" y="2326064"/>
            <a:chExt cx="4611779" cy="4180638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34D2BD6-CD08-32CD-AFCE-E7B2BE32A3F6}"/>
                </a:ext>
              </a:extLst>
            </p:cNvPr>
            <p:cNvGrpSpPr/>
            <p:nvPr/>
          </p:nvGrpSpPr>
          <p:grpSpPr>
            <a:xfrm>
              <a:off x="706014" y="2958033"/>
              <a:ext cx="4611779" cy="3548669"/>
              <a:chOff x="706014" y="2958033"/>
              <a:chExt cx="4611779" cy="354866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4101654E-57FC-FEA8-031B-EA7EAC1AD629}"/>
                  </a:ext>
                </a:extLst>
              </p:cNvPr>
              <p:cNvGrpSpPr/>
              <p:nvPr/>
            </p:nvGrpSpPr>
            <p:grpSpPr>
              <a:xfrm>
                <a:off x="706014" y="2958033"/>
                <a:ext cx="3307958" cy="3548669"/>
                <a:chOff x="707535" y="3109709"/>
                <a:chExt cx="3307958" cy="354866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1747A282-65F2-6830-F06B-2076E92F3FFC}"/>
                    </a:ext>
                  </a:extLst>
                </p:cNvPr>
                <p:cNvGrpSpPr/>
                <p:nvPr/>
              </p:nvGrpSpPr>
              <p:grpSpPr>
                <a:xfrm>
                  <a:off x="1027840" y="3109709"/>
                  <a:ext cx="2321762" cy="2487118"/>
                  <a:chOff x="1045045" y="3599236"/>
                  <a:chExt cx="2321762" cy="2487118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BAA08B4-5134-72D9-DF66-B56E57937E9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045" y="4786298"/>
                    <a:ext cx="1110738" cy="286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Update</a:t>
                    </a:r>
                    <a:r>
                      <a:rPr lang="en-US" b="1" dirty="0">
                        <a:solidFill>
                          <a:srgbClr val="00B0F0"/>
                        </a:solidFill>
                      </a:rPr>
                      <a:t> C</a:t>
                    </a:r>
                    <a:r>
                      <a:rPr lang="en-US" b="1" baseline="-25000" dirty="0">
                        <a:solidFill>
                          <a:srgbClr val="00B0F0"/>
                        </a:solidFill>
                      </a:rPr>
                      <a:t>grd</a:t>
                    </a:r>
                    <a:endParaRPr lang="en-US" dirty="0"/>
                  </a:p>
                </p:txBody>
              </p: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5AD0D2A0-8190-B093-DCB1-D6F8CC404382}"/>
                      </a:ext>
                    </a:extLst>
                  </p:cNvPr>
                  <p:cNvGrpSpPr/>
                  <p:nvPr/>
                </p:nvGrpSpPr>
                <p:grpSpPr>
                  <a:xfrm>
                    <a:off x="1160068" y="3599236"/>
                    <a:ext cx="2206739" cy="2487118"/>
                    <a:chOff x="1160068" y="3599236"/>
                    <a:chExt cx="2206739" cy="2487118"/>
                  </a:xfrm>
                </p:grpSpPr>
                <p:sp>
                  <p:nvSpPr>
                    <p:cNvPr id="61" name="Arrow: Down 60">
                      <a:extLst>
                        <a:ext uri="{FF2B5EF4-FFF2-40B4-BE49-F238E27FC236}">
                          <a16:creationId xmlns:a16="http://schemas.microsoft.com/office/drawing/2014/main" id="{6AA477A9-A389-3518-13E4-38CBEF505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3223" y="3599236"/>
                      <a:ext cx="307815" cy="546978"/>
                    </a:xfrm>
                    <a:prstGeom prst="downArrow">
                      <a:avLst>
                        <a:gd name="adj1" fmla="val 32352"/>
                        <a:gd name="adj2" fmla="val 50000"/>
                      </a:avLst>
                    </a:prstGeom>
                    <a:solidFill>
                      <a:srgbClr val="00B050"/>
                    </a:solidFill>
                    <a:ln w="19050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3" name="Group 192">
                      <a:extLst>
                        <a:ext uri="{FF2B5EF4-FFF2-40B4-BE49-F238E27FC236}">
                          <a16:creationId xmlns:a16="http://schemas.microsoft.com/office/drawing/2014/main" id="{6167F0E5-CE02-54DF-CDA8-2D06C5A03B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59924" y="4202290"/>
                      <a:ext cx="1506883" cy="554238"/>
                      <a:chOff x="1145914" y="5090600"/>
                      <a:chExt cx="1506883" cy="554238"/>
                    </a:xfrm>
                  </p:grpSpPr>
                  <p:sp>
                    <p:nvSpPr>
                      <p:cNvPr id="192" name="Rectangle: Rounded Corners 191">
                        <a:extLst>
                          <a:ext uri="{FF2B5EF4-FFF2-40B4-BE49-F238E27FC236}">
                            <a16:creationId xmlns:a16="http://schemas.microsoft.com/office/drawing/2014/main" id="{5F412393-4A90-4BE6-B46E-21684F27DA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2182" y="5090600"/>
                        <a:ext cx="1425276" cy="554238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BDBBEF7A-8934-8F91-37C3-4126F88E93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5914" y="5204495"/>
                        <a:ext cx="1506883" cy="3149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a:t>Improves</a:t>
                        </a:r>
                        <a:r>
                          <a:rPr lang="en-US" sz="1600" dirty="0"/>
                          <a:t> </a:t>
                        </a:r>
                        <a:r>
                          <a:rPr lang="en-US" sz="1600" b="1" dirty="0">
                            <a:solidFill>
                              <a:srgbClr val="00B0F0"/>
                            </a:solidFill>
                          </a:rPr>
                          <a:t>C</a:t>
                        </a:r>
                        <a:r>
                          <a:rPr lang="en-US" sz="1600" b="1" baseline="-25000" dirty="0">
                            <a:solidFill>
                              <a:srgbClr val="00B0F0"/>
                            </a:solidFill>
                          </a:rPr>
                          <a:t>grd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a:t>?</a:t>
                        </a:r>
                      </a:p>
                    </p:txBody>
                  </p:sp>
                </p:grpSp>
                <p:sp>
                  <p:nvSpPr>
                    <p:cNvPr id="194" name="Arrow: Down 193">
                      <a:extLst>
                        <a:ext uri="{FF2B5EF4-FFF2-40B4-BE49-F238E27FC236}">
                          <a16:creationId xmlns:a16="http://schemas.microsoft.com/office/drawing/2014/main" id="{220A91C1-0619-4A6E-E34F-A8866C9E2469}"/>
                        </a:ext>
                      </a:extLst>
                    </p:cNvPr>
                    <p:cNvSpPr/>
                    <p:nvPr/>
                  </p:nvSpPr>
                  <p:spPr>
                    <a:xfrm rot="2621550">
                      <a:off x="1929524" y="4843151"/>
                      <a:ext cx="307815" cy="703584"/>
                    </a:xfrm>
                    <a:prstGeom prst="downArrow">
                      <a:avLst>
                        <a:gd name="adj1" fmla="val 32352"/>
                        <a:gd name="adj2" fmla="val 50000"/>
                      </a:avLst>
                    </a:prstGeom>
                    <a:solidFill>
                      <a:srgbClr val="00B050"/>
                    </a:solidFill>
                    <a:ln w="19050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Arrow: Down 195">
                      <a:extLst>
                        <a:ext uri="{FF2B5EF4-FFF2-40B4-BE49-F238E27FC236}">
                          <a16:creationId xmlns:a16="http://schemas.microsoft.com/office/drawing/2014/main" id="{9A2CC34B-AE4A-0FDB-23B6-51720FC8B521}"/>
                        </a:ext>
                      </a:extLst>
                    </p:cNvPr>
                    <p:cNvSpPr/>
                    <p:nvPr/>
                  </p:nvSpPr>
                  <p:spPr>
                    <a:xfrm rot="18959893">
                      <a:off x="3000583" y="4846171"/>
                      <a:ext cx="307815" cy="703584"/>
                    </a:xfrm>
                    <a:prstGeom prst="downArrow">
                      <a:avLst>
                        <a:gd name="adj1" fmla="val 32352"/>
                        <a:gd name="adj2" fmla="val 50000"/>
                      </a:avLst>
                    </a:prstGeom>
                    <a:solidFill>
                      <a:srgbClr val="FF0000"/>
                    </a:solidFill>
                    <a:ln w="19050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9" name="Group 198">
                      <a:extLst>
                        <a:ext uri="{FF2B5EF4-FFF2-40B4-BE49-F238E27FC236}">
                          <a16:creationId xmlns:a16="http://schemas.microsoft.com/office/drawing/2014/main" id="{84EA03D7-A221-56EB-BC6C-783166B520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068" y="5532116"/>
                      <a:ext cx="1592663" cy="554238"/>
                      <a:chOff x="1240325" y="5090600"/>
                      <a:chExt cx="1481733" cy="554238"/>
                    </a:xfrm>
                  </p:grpSpPr>
                  <p:sp>
                    <p:nvSpPr>
                      <p:cNvPr id="200" name="Rectangle: Rounded Corners 199">
                        <a:extLst>
                          <a:ext uri="{FF2B5EF4-FFF2-40B4-BE49-F238E27FC236}">
                            <a16:creationId xmlns:a16="http://schemas.microsoft.com/office/drawing/2014/main" id="{2F1AE87B-E799-D71C-8255-4B6C57B3E1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0325" y="5090600"/>
                        <a:ext cx="1480157" cy="554238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TextBox 200">
                        <a:extLst>
                          <a:ext uri="{FF2B5EF4-FFF2-40B4-BE49-F238E27FC236}">
                            <a16:creationId xmlns:a16="http://schemas.microsoft.com/office/drawing/2014/main" id="{ACD135B4-2C04-A24A-30CC-BF50909F8A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8824" y="5204495"/>
                        <a:ext cx="1433234" cy="3149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/>
                          <a:t>Improves </a:t>
                        </a:r>
                        <a:r>
                          <a:rPr lang="en-US" sz="1600" b="1" dirty="0" err="1">
                            <a:solidFill>
                              <a:srgbClr val="FF9900"/>
                            </a:solidFill>
                          </a:rPr>
                          <a:t>C</a:t>
                        </a:r>
                        <a:r>
                          <a:rPr lang="en-US" sz="1600" b="1" baseline="-25000" dirty="0" err="1">
                            <a:solidFill>
                              <a:srgbClr val="FF9900"/>
                            </a:solidFill>
                          </a:rPr>
                          <a:t>inc</a:t>
                        </a:r>
                        <a:r>
                          <a:rPr lang="en-US" sz="1600" b="1" dirty="0">
                            <a:solidFill>
                              <a:srgbClr val="FF9900"/>
                            </a:solidFill>
                          </a:rPr>
                          <a:t> </a:t>
                        </a:r>
                        <a:r>
                          <a:rPr lang="en-US" sz="16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a:t>?</a:t>
                        </a:r>
                        <a:endParaRPr lang="en-U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204" name="Arrow: Down 203">
                  <a:extLst>
                    <a:ext uri="{FF2B5EF4-FFF2-40B4-BE49-F238E27FC236}">
                      <a16:creationId xmlns:a16="http://schemas.microsoft.com/office/drawing/2014/main" id="{8E923CD9-0A95-54A1-2F34-13C0B93AC394}"/>
                    </a:ext>
                  </a:extLst>
                </p:cNvPr>
                <p:cNvSpPr/>
                <p:nvPr/>
              </p:nvSpPr>
              <p:spPr>
                <a:xfrm rot="2621550">
                  <a:off x="1308663" y="5618761"/>
                  <a:ext cx="307815" cy="527028"/>
                </a:xfrm>
                <a:prstGeom prst="downArrow">
                  <a:avLst>
                    <a:gd name="adj1" fmla="val 32352"/>
                    <a:gd name="adj2" fmla="val 50000"/>
                  </a:avLst>
                </a:prstGeom>
                <a:solidFill>
                  <a:srgbClr val="00B050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row: Down 204">
                  <a:extLst>
                    <a:ext uri="{FF2B5EF4-FFF2-40B4-BE49-F238E27FC236}">
                      <a16:creationId xmlns:a16="http://schemas.microsoft.com/office/drawing/2014/main" id="{72640803-655B-B907-01F1-DCC2D7C94C2C}"/>
                    </a:ext>
                  </a:extLst>
                </p:cNvPr>
                <p:cNvSpPr/>
                <p:nvPr/>
              </p:nvSpPr>
              <p:spPr>
                <a:xfrm rot="18840005">
                  <a:off x="2059179" y="5618104"/>
                  <a:ext cx="307815" cy="527028"/>
                </a:xfrm>
                <a:prstGeom prst="downArrow">
                  <a:avLst>
                    <a:gd name="adj1" fmla="val 32352"/>
                    <a:gd name="adj2" fmla="val 50000"/>
                  </a:avLst>
                </a:pr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E2745C73-1AE2-0766-95DD-BF7CF530F743}"/>
                    </a:ext>
                  </a:extLst>
                </p:cNvPr>
                <p:cNvSpPr txBox="1"/>
                <p:nvPr/>
              </p:nvSpPr>
              <p:spPr>
                <a:xfrm>
                  <a:off x="707535" y="6037870"/>
                  <a:ext cx="12063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B050"/>
                      </a:solidFill>
                    </a:rPr>
                    <a:t>Terminate &amp; </a:t>
                  </a:r>
                  <a:r>
                    <a:rPr lang="en-US" sz="1800" b="1" dirty="0">
                      <a:solidFill>
                        <a:srgbClr val="00B050"/>
                      </a:solidFill>
                    </a:rPr>
                    <a:t>search</a:t>
                  </a:r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D333CCAE-E773-1EC5-3CB0-87897C57B8DA}"/>
                    </a:ext>
                  </a:extLst>
                </p:cNvPr>
                <p:cNvSpPr txBox="1"/>
                <p:nvPr/>
              </p:nvSpPr>
              <p:spPr>
                <a:xfrm>
                  <a:off x="2817869" y="5078616"/>
                  <a:ext cx="119762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</a:rPr>
                    <a:t>Terminate &amp; </a:t>
                  </a:r>
                  <a:r>
                    <a:rPr lang="en-US" sz="1800" b="1" dirty="0">
                      <a:solidFill>
                        <a:srgbClr val="FF0000"/>
                      </a:solidFill>
                    </a:rPr>
                    <a:t>prune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93EDD1A0-ACE9-ED34-012E-D7FE25800C7D}"/>
                    </a:ext>
                  </a:extLst>
                </p:cNvPr>
                <p:cNvSpPr txBox="1"/>
                <p:nvPr/>
              </p:nvSpPr>
              <p:spPr>
                <a:xfrm>
                  <a:off x="1773061" y="6073603"/>
                  <a:ext cx="119762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Make </a:t>
                  </a:r>
                  <a:r>
                    <a:rPr lang="en-US" sz="1600" b="1" dirty="0"/>
                    <a:t>best</a:t>
                  </a:r>
                  <a:r>
                    <a:rPr lang="en-US" sz="1600" dirty="0"/>
                    <a:t> move</a:t>
                  </a:r>
                  <a:endParaRPr lang="en-US" dirty="0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7E68468C-B0D8-E1DF-39BD-090DB2CAFA83}"/>
                  </a:ext>
                </a:extLst>
              </p:cNvPr>
              <p:cNvGrpSpPr/>
              <p:nvPr/>
            </p:nvGrpSpPr>
            <p:grpSpPr>
              <a:xfrm>
                <a:off x="3928419" y="3005125"/>
                <a:ext cx="1389374" cy="1317676"/>
                <a:chOff x="3544350" y="2779578"/>
                <a:chExt cx="1389374" cy="1317676"/>
              </a:xfrm>
            </p:grpSpPr>
            <p:pic>
              <p:nvPicPr>
                <p:cNvPr id="212" name="Picture 211" descr="A black and white logo&#10;&#10;Description automatically generated">
                  <a:extLst>
                    <a:ext uri="{FF2B5EF4-FFF2-40B4-BE49-F238E27FC236}">
                      <a16:creationId xmlns:a16="http://schemas.microsoft.com/office/drawing/2014/main" id="{73284FAE-E61A-1F02-963C-B91D9D4A5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6370" y="2779578"/>
                  <a:ext cx="915238" cy="978600"/>
                </a:xfrm>
                <a:prstGeom prst="rect">
                  <a:avLst/>
                </a:prstGeom>
              </p:spPr>
            </p:pic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042D4A22-9F8A-0B82-1A80-D61212F1A58D}"/>
                    </a:ext>
                  </a:extLst>
                </p:cNvPr>
                <p:cNvSpPr txBox="1"/>
                <p:nvPr/>
              </p:nvSpPr>
              <p:spPr>
                <a:xfrm>
                  <a:off x="3544350" y="3610550"/>
                  <a:ext cx="1389374" cy="486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Repeat until no change in </a:t>
                  </a:r>
                  <a:r>
                    <a:rPr lang="en-US" b="1" dirty="0">
                      <a:solidFill>
                        <a:srgbClr val="00B0F0"/>
                      </a:solidFill>
                    </a:rPr>
                    <a:t>C</a:t>
                  </a:r>
                  <a:r>
                    <a:rPr lang="en-US" b="1" baseline="-25000" dirty="0">
                      <a:solidFill>
                        <a:srgbClr val="00B0F0"/>
                      </a:solidFill>
                    </a:rPr>
                    <a:t>grd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BD5402F-9FA3-7A77-8E30-E2C8056E13A1}"/>
                </a:ext>
              </a:extLst>
            </p:cNvPr>
            <p:cNvSpPr/>
            <p:nvPr/>
          </p:nvSpPr>
          <p:spPr>
            <a:xfrm>
              <a:off x="1935608" y="2326064"/>
              <a:ext cx="1285589" cy="5542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Find best local move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19A1B6C-4F58-F35F-CAB6-79AF161EFF57}"/>
              </a:ext>
            </a:extLst>
          </p:cNvPr>
          <p:cNvSpPr txBox="1"/>
          <p:nvPr/>
        </p:nvSpPr>
        <p:spPr>
          <a:xfrm>
            <a:off x="541665" y="5481032"/>
            <a:ext cx="248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X</a:t>
            </a:r>
            <a:r>
              <a:rPr lang="en-US" sz="2800" baseline="-25000" dirty="0"/>
              <a:t>C</a:t>
            </a:r>
            <a:r>
              <a:rPr lang="en-US" sz="2800" dirty="0"/>
              <a:t> = { X</a:t>
            </a:r>
            <a:r>
              <a:rPr lang="en-US" sz="2800" baseline="-25000" dirty="0"/>
              <a:t>2</a:t>
            </a:r>
            <a:r>
              <a:rPr lang="en-US" sz="2800" dirty="0"/>
              <a:t>, X</a:t>
            </a:r>
            <a:r>
              <a:rPr lang="en-US" sz="2800" baseline="-25000" dirty="0"/>
              <a:t>3</a:t>
            </a:r>
            <a:r>
              <a:rPr lang="en-US" sz="2800" dirty="0"/>
              <a:t> 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68D59B-1450-4CE5-0F8C-30F5E48A9B89}"/>
              </a:ext>
            </a:extLst>
          </p:cNvPr>
          <p:cNvSpPr txBox="1"/>
          <p:nvPr/>
        </p:nvSpPr>
        <p:spPr>
          <a:xfrm>
            <a:off x="631894" y="4693037"/>
            <a:ext cx="128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{G,H…, I}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7A4F84-7C58-3ADD-6188-BD718B352B5D}"/>
              </a:ext>
            </a:extLst>
          </p:cNvPr>
          <p:cNvSpPr txBox="1"/>
          <p:nvPr/>
        </p:nvSpPr>
        <p:spPr>
          <a:xfrm>
            <a:off x="2276335" y="4702507"/>
            <a:ext cx="128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{K,H…, L}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D04D206-5AF9-1D24-FB95-FC225C210A7A}"/>
              </a:ext>
            </a:extLst>
          </p:cNvPr>
          <p:cNvCxnSpPr>
            <a:stCxn id="54" idx="0"/>
            <a:endCxn id="55" idx="2"/>
          </p:cNvCxnSpPr>
          <p:nvPr/>
        </p:nvCxnSpPr>
        <p:spPr>
          <a:xfrm flipH="1" flipV="1">
            <a:off x="1274689" y="5062369"/>
            <a:ext cx="509403" cy="418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96820B-3BEB-F108-6EEC-0B8B032518D8}"/>
              </a:ext>
            </a:extLst>
          </p:cNvPr>
          <p:cNvCxnSpPr>
            <a:endCxn id="56" idx="2"/>
          </p:cNvCxnSpPr>
          <p:nvPr/>
        </p:nvCxnSpPr>
        <p:spPr>
          <a:xfrm flipV="1">
            <a:off x="2438709" y="5071839"/>
            <a:ext cx="480421" cy="389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695BA57-49EF-09FB-667C-8CB11681ADA5}"/>
              </a:ext>
            </a:extLst>
          </p:cNvPr>
          <p:cNvSpPr/>
          <p:nvPr/>
        </p:nvSpPr>
        <p:spPr>
          <a:xfrm>
            <a:off x="624196" y="3251263"/>
            <a:ext cx="3304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Pairs of variables that d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etermine C</a:t>
            </a:r>
            <a:r>
              <a:rPr lang="en-US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240D33C3-48F1-A296-A94F-8FD1B3C91BF1}"/>
              </a:ext>
            </a:extLst>
          </p:cNvPr>
          <p:cNvCxnSpPr>
            <a:cxnSpLocks/>
            <a:stCxn id="26" idx="2"/>
            <a:endCxn id="62" idx="0"/>
          </p:cNvCxnSpPr>
          <p:nvPr/>
        </p:nvCxnSpPr>
        <p:spPr>
          <a:xfrm>
            <a:off x="2276334" y="2802683"/>
            <a:ext cx="0" cy="448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1809329" y="-3064"/>
            <a:ext cx="7806139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CP/LS heuristic method </a:t>
            </a:r>
            <a:r>
              <a:rPr lang="el-GR" dirty="0"/>
              <a:t>(</a:t>
            </a:r>
            <a:r>
              <a:rPr lang="en-US" dirty="0"/>
              <a:t>5</a:t>
            </a:r>
            <a:r>
              <a:rPr lang="el-GR" dirty="0"/>
              <a:t>/</a:t>
            </a:r>
            <a:r>
              <a:rPr lang="en-US" dirty="0"/>
              <a:t>5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D252EFE-FC70-D8C5-5598-FB45771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44" name="Picture 4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3945F40B-B594-C450-96C7-65CB06DA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9623BA7E-7004-5B4B-137A-F0AB40BEC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4DFBA668-E0F9-CB8E-AD96-2C7D8AC4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17" y="5508385"/>
            <a:ext cx="9802761" cy="95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63DE8"/>
              </a:buClr>
              <a:buSzPct val="60000"/>
            </a:pPr>
            <a:r>
              <a:rPr lang="en-US" sz="2800" dirty="0">
                <a:solidFill>
                  <a:srgbClr val="202124"/>
                </a:solidFill>
                <a:latin typeface="Google Sans"/>
              </a:rPr>
              <a:t>To evaluate our method on pCDs, we introduce </a:t>
            </a:r>
            <a:r>
              <a:rPr lang="en-US" sz="2800" b="1" dirty="0">
                <a:solidFill>
                  <a:srgbClr val="202124"/>
                </a:solidFill>
                <a:latin typeface="Google Sans"/>
              </a:rPr>
              <a:t>MIP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 &amp; </a:t>
            </a:r>
            <a:r>
              <a:rPr lang="en-US" sz="2800" b="1" dirty="0">
                <a:solidFill>
                  <a:srgbClr val="202124"/>
                </a:solidFill>
                <a:latin typeface="Google Sans"/>
              </a:rPr>
              <a:t>CP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 models implemented in </a:t>
            </a:r>
            <a:r>
              <a:rPr lang="en-US" sz="2800" b="1" dirty="0">
                <a:solidFill>
                  <a:srgbClr val="202124"/>
                </a:solidFill>
                <a:latin typeface="Google Sans"/>
              </a:rPr>
              <a:t>Gurobi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 &amp; </a:t>
            </a:r>
            <a:r>
              <a:rPr lang="en-US" sz="2800" b="1" dirty="0">
                <a:solidFill>
                  <a:srgbClr val="202124"/>
                </a:solidFill>
                <a:latin typeface="Google Sans"/>
              </a:rPr>
              <a:t>OR-Tools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091D3-D266-454A-6362-C385418A4937}"/>
              </a:ext>
            </a:extLst>
          </p:cNvPr>
          <p:cNvSpPr/>
          <p:nvPr/>
        </p:nvSpPr>
        <p:spPr>
          <a:xfrm>
            <a:off x="1512627" y="1138080"/>
            <a:ext cx="84068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ogle Sans"/>
              </a:rPr>
              <a:t>The same strategy can also be applied in </a:t>
            </a:r>
            <a:r>
              <a:rPr lang="en-US" sz="3200" b="0" i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ogle Sans"/>
              </a:rPr>
              <a:t>other location problems</a:t>
            </a:r>
            <a:r>
              <a:rPr lang="en-US" sz="3200" b="0" i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ogle Sans"/>
              </a:rPr>
              <a:t>!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DEE64-25E4-B631-00D0-7C7FBBE5F5C6}"/>
              </a:ext>
            </a:extLst>
          </p:cNvPr>
          <p:cNvSpPr/>
          <p:nvPr/>
        </p:nvSpPr>
        <p:spPr>
          <a:xfrm>
            <a:off x="614234" y="3583010"/>
            <a:ext cx="1548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pCDs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43D470-81F5-ADD0-7E6E-AB25F45D2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06424"/>
              </p:ext>
            </p:extLst>
          </p:nvPr>
        </p:nvGraphicFramePr>
        <p:xfrm>
          <a:off x="4081739" y="2558122"/>
          <a:ext cx="6497773" cy="27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604104-5118-23E5-B85D-704EDAFF252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163055" y="3936953"/>
            <a:ext cx="1918684" cy="9469"/>
          </a:xfrm>
          <a:prstGeom prst="straightConnector1">
            <a:avLst/>
          </a:prstGeom>
          <a:ln w="76200">
            <a:solidFill>
              <a:srgbClr val="0058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1927761" y="0"/>
            <a:ext cx="7570569" cy="86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MIP model for the pCD</a:t>
            </a:r>
            <a:endParaRPr sz="2800" dirty="0">
              <a:solidFill>
                <a:srgbClr val="171512"/>
              </a:solidFill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30th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" name="Picture 1" descr="A drawing of a building&#10;&#10;Description automatically generated">
            <a:extLst>
              <a:ext uri="{FF2B5EF4-FFF2-40B4-BE49-F238E27FC236}">
                <a16:creationId xmlns:a16="http://schemas.microsoft.com/office/drawing/2014/main" id="{A6C83776-94EA-3396-1F9A-158D92E7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6E83D4-2EC7-EDD6-2E35-B7CF2C8D5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242" y="1281882"/>
            <a:ext cx="5580605" cy="4112649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2DC6310F-7228-554C-EDF6-6EA8EAC180F1}"/>
              </a:ext>
            </a:extLst>
          </p:cNvPr>
          <p:cNvSpPr/>
          <p:nvPr/>
        </p:nvSpPr>
        <p:spPr>
          <a:xfrm>
            <a:off x="8430971" y="2253322"/>
            <a:ext cx="500802" cy="1503150"/>
          </a:xfrm>
          <a:prstGeom prst="rightBrace">
            <a:avLst>
              <a:gd name="adj1" fmla="val 2833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83E42B6-8CF1-7EA1-800A-61E308480D3A}"/>
              </a:ext>
            </a:extLst>
          </p:cNvPr>
          <p:cNvSpPr/>
          <p:nvPr/>
        </p:nvSpPr>
        <p:spPr>
          <a:xfrm>
            <a:off x="8573919" y="4099388"/>
            <a:ext cx="147294" cy="423452"/>
          </a:xfrm>
          <a:prstGeom prst="rightBrace">
            <a:avLst>
              <a:gd name="adj1" fmla="val 2673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1C151-A89B-5258-8B12-420683B794D2}"/>
              </a:ext>
            </a:extLst>
          </p:cNvPr>
          <p:cNvSpPr txBox="1"/>
          <p:nvPr/>
        </p:nvSpPr>
        <p:spPr>
          <a:xfrm>
            <a:off x="9104613" y="2465915"/>
            <a:ext cx="1453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LMRoman10-Regular"/>
              </a:rPr>
              <a:t>Original constraints for the </a:t>
            </a:r>
            <a:r>
              <a:rPr lang="en-US" sz="1500" b="1" dirty="0">
                <a:latin typeface="LMRoman10-Regular"/>
              </a:rPr>
              <a:t>p-center</a:t>
            </a:r>
            <a:r>
              <a:rPr lang="en-US" sz="1500" dirty="0">
                <a:latin typeface="LMRoman10-Regular"/>
              </a:rPr>
              <a:t> 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CB332-EEFA-E47B-5F81-7C84D69D3D07}"/>
              </a:ext>
            </a:extLst>
          </p:cNvPr>
          <p:cNvSpPr txBox="1"/>
          <p:nvPr/>
        </p:nvSpPr>
        <p:spPr>
          <a:xfrm>
            <a:off x="9038633" y="3962409"/>
            <a:ext cx="1407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LMRoman10-Regular"/>
              </a:rPr>
              <a:t>Additional</a:t>
            </a:r>
            <a:r>
              <a:rPr lang="en-US" sz="1500" dirty="0">
                <a:latin typeface="LMRoman10-Regular"/>
              </a:rPr>
              <a:t> constraints for </a:t>
            </a:r>
            <a:r>
              <a:rPr lang="en-US" sz="1500" b="1" dirty="0">
                <a:latin typeface="LMRoman10-Regular"/>
              </a:rPr>
              <a:t>pCD.</a:t>
            </a:r>
          </a:p>
        </p:txBody>
      </p:sp>
      <p:pic>
        <p:nvPicPr>
          <p:cNvPr id="8" name="Picture 7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DEC2A4EA-0E44-8433-19E9-36AA696EA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A4C3A6-3964-F417-2084-86A4FDABD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EAD9E9E-A669-6107-35C4-453111FCC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522764"/>
              </p:ext>
            </p:extLst>
          </p:nvPr>
        </p:nvGraphicFramePr>
        <p:xfrm>
          <a:off x="74542" y="1664483"/>
          <a:ext cx="5477699" cy="370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0474B4D-010D-8502-BA74-FAF5407FEC80}"/>
              </a:ext>
            </a:extLst>
          </p:cNvPr>
          <p:cNvSpPr txBox="1"/>
          <p:nvPr/>
        </p:nvSpPr>
        <p:spPr>
          <a:xfrm>
            <a:off x="5940545" y="5404615"/>
            <a:ext cx="50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</a:t>
            </a:r>
            <a:r>
              <a:rPr lang="en-US" dirty="0"/>
              <a:t> contains quadruples (i, j, f</a:t>
            </a:r>
            <a:r>
              <a:rPr lang="en-US" baseline="-25000" dirty="0"/>
              <a:t>1</a:t>
            </a:r>
            <a:r>
              <a:rPr lang="en-US" dirty="0"/>
              <a:t>, f</a:t>
            </a:r>
            <a:r>
              <a:rPr lang="en-US" baseline="-25000" dirty="0"/>
              <a:t>2</a:t>
            </a:r>
            <a:r>
              <a:rPr lang="en-US" dirty="0"/>
              <a:t>) so that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cannot be placed at locations i, j. (</a:t>
            </a:r>
            <a:r>
              <a:rPr lang="en-US" b="1" dirty="0"/>
              <a:t>facility – facility constraints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7398C-C86F-F2B9-DF1E-832C04E7D7D1}"/>
              </a:ext>
            </a:extLst>
          </p:cNvPr>
          <p:cNvSpPr txBox="1"/>
          <p:nvPr/>
        </p:nvSpPr>
        <p:spPr>
          <a:xfrm>
            <a:off x="5940545" y="6018517"/>
            <a:ext cx="50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</a:t>
            </a:r>
            <a:r>
              <a:rPr lang="en-US" dirty="0"/>
              <a:t> contains pairs (i, j) so that facility j cannot be placed at location i. (</a:t>
            </a:r>
            <a:r>
              <a:rPr lang="en-US" b="1" dirty="0"/>
              <a:t>facility –  client 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009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30th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" name="Picture 1" descr="A drawing of a building&#10;&#10;Description automatically generated">
            <a:extLst>
              <a:ext uri="{FF2B5EF4-FFF2-40B4-BE49-F238E27FC236}">
                <a16:creationId xmlns:a16="http://schemas.microsoft.com/office/drawing/2014/main" id="{A6C83776-94EA-3396-1F9A-158D92E7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8" name="Picture 7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DEC2A4EA-0E44-8433-19E9-36AA696EA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A4C3A6-3964-F417-2084-86A4FDABD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EAD9E9E-A669-6107-35C4-453111FCCE11}"/>
              </a:ext>
            </a:extLst>
          </p:cNvPr>
          <p:cNvGraphicFramePr/>
          <p:nvPr/>
        </p:nvGraphicFramePr>
        <p:xfrm>
          <a:off x="74542" y="1819275"/>
          <a:ext cx="5316729" cy="354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Google Shape;197;p7">
            <a:extLst>
              <a:ext uri="{FF2B5EF4-FFF2-40B4-BE49-F238E27FC236}">
                <a16:creationId xmlns:a16="http://schemas.microsoft.com/office/drawing/2014/main" id="{7BE49AF7-25CE-3F71-34F5-BD9E8B53D803}"/>
              </a:ext>
            </a:extLst>
          </p:cNvPr>
          <p:cNvSpPr txBox="1">
            <a:spLocks/>
          </p:cNvSpPr>
          <p:nvPr/>
        </p:nvSpPr>
        <p:spPr>
          <a:xfrm>
            <a:off x="2101575" y="13231"/>
            <a:ext cx="7222941" cy="76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dirty="0"/>
              <a:t>CP model for the pCD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E5755-8508-BF6A-3A41-C23F03626DC5}"/>
              </a:ext>
            </a:extLst>
          </p:cNvPr>
          <p:cNvSpPr txBox="1"/>
          <p:nvPr/>
        </p:nvSpPr>
        <p:spPr>
          <a:xfrm>
            <a:off x="5361778" y="1779090"/>
            <a:ext cx="60097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u="sng" dirty="0">
                <a:latin typeface="LMRoman10-Regular"/>
              </a:rPr>
              <a:t>Constraint Optimization Problem </a:t>
            </a:r>
            <a:r>
              <a:rPr lang="en-US" sz="2000" dirty="0">
                <a:latin typeface="LMRoman10-Regular"/>
              </a:rPr>
              <a:t>(</a:t>
            </a:r>
            <a:r>
              <a:rPr lang="en-US" sz="2000" b="1" dirty="0">
                <a:latin typeface="LMRoman10-Regular"/>
              </a:rPr>
              <a:t>X</a:t>
            </a:r>
            <a:r>
              <a:rPr lang="en-US" sz="2000" dirty="0">
                <a:latin typeface="LMRoman10-Regular"/>
              </a:rPr>
              <a:t>, </a:t>
            </a:r>
            <a:r>
              <a:rPr lang="en-US" sz="2000" b="1" dirty="0">
                <a:latin typeface="LMRoman10-Regular"/>
              </a:rPr>
              <a:t>Dom</a:t>
            </a:r>
            <a:r>
              <a:rPr lang="en-US" sz="2000" dirty="0">
                <a:latin typeface="LMRoman10-Regular"/>
              </a:rPr>
              <a:t>, </a:t>
            </a:r>
            <a:r>
              <a:rPr lang="en-US" sz="2000" b="1" dirty="0">
                <a:latin typeface="LMRoman10-Regular"/>
              </a:rPr>
              <a:t>C</a:t>
            </a:r>
            <a:r>
              <a:rPr lang="en-US" sz="2000" dirty="0">
                <a:latin typeface="LMRoman10-Regular"/>
              </a:rPr>
              <a:t>, </a:t>
            </a:r>
            <a:r>
              <a:rPr lang="en-US" sz="2000" b="1" dirty="0">
                <a:latin typeface="LMRoman10-Regular"/>
              </a:rPr>
              <a:t>O</a:t>
            </a:r>
            <a:r>
              <a:rPr lang="en-US" sz="2000" dirty="0">
                <a:latin typeface="LMRoman10-Regular"/>
              </a:rPr>
              <a:t>)</a:t>
            </a:r>
            <a:endParaRPr lang="en-US" sz="2000" b="0" i="0" u="none" strike="noStrike" baseline="0" dirty="0">
              <a:solidFill>
                <a:srgbClr val="000000"/>
              </a:solidFill>
              <a:latin typeface="LMRoman10-Regular"/>
            </a:endParaRPr>
          </a:p>
          <a:p>
            <a:pPr marL="342900" indent="-342900" algn="l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LMRoman10-Regular"/>
              </a:rPr>
              <a:t>X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 set of variables where for each </a:t>
            </a:r>
            <a:r>
              <a:rPr lang="en-US" b="0" i="0" u="none" strike="noStrike" dirty="0">
                <a:solidFill>
                  <a:srgbClr val="000000"/>
                </a:solidFill>
                <a:latin typeface="LMRoman10-Regular"/>
              </a:rPr>
              <a:t>x</a:t>
            </a:r>
            <a:r>
              <a:rPr lang="en-US" b="0" i="0" u="none" strike="noStrike" baseline="-25000" dirty="0">
                <a:solidFill>
                  <a:srgbClr val="000000"/>
                </a:solidFill>
                <a:latin typeface="LMRoman10-Regular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latin typeface="LMRoman10-Regular"/>
              </a:rPr>
              <a:t> </a:t>
            </a:r>
            <a:r>
              <a:rPr lang="en-US" b="1" i="1" u="none" strike="noStrike" dirty="0">
                <a:latin typeface="LMMathItalic10-Regular"/>
              </a:rPr>
              <a:t>Dom</a:t>
            </a:r>
            <a:r>
              <a:rPr lang="en-US" b="1" i="0" u="none" strike="noStrike" baseline="0" dirty="0">
                <a:latin typeface="LMRoman10-Regular"/>
              </a:rPr>
              <a:t>(</a:t>
            </a:r>
            <a:r>
              <a:rPr lang="en-US" b="1" i="1" u="none" strike="noStrike" baseline="0" dirty="0">
                <a:latin typeface="LMMathItalic10-Regular"/>
              </a:rPr>
              <a:t>x</a:t>
            </a:r>
            <a:r>
              <a:rPr lang="en-US" b="1" i="1" u="none" strike="noStrike" baseline="-25000" dirty="0">
                <a:latin typeface="LMMathItalic7-Regular"/>
              </a:rPr>
              <a:t>i</a:t>
            </a:r>
            <a:r>
              <a:rPr lang="en-US" b="1" i="0" u="none" strike="noStrike" baseline="0" dirty="0">
                <a:latin typeface="LMRoman10-Regular"/>
              </a:rPr>
              <a:t>) = </a:t>
            </a:r>
            <a:r>
              <a:rPr lang="en-US" b="1" i="1" u="none" strike="noStrike" baseline="0" dirty="0">
                <a:latin typeface="LMMathItalic10-Regular"/>
              </a:rPr>
              <a:t>P</a:t>
            </a:r>
            <a:r>
              <a:rPr lang="en-US" i="1" u="none" strike="noStrike" baseline="0" dirty="0">
                <a:latin typeface="LMMathItalic10-Regular"/>
              </a:rPr>
              <a:t>.</a:t>
            </a:r>
            <a:endParaRPr lang="en-US" sz="1200" b="1" dirty="0">
              <a:latin typeface="LMRoman10-Regular"/>
            </a:endParaRPr>
          </a:p>
          <a:p>
            <a:pPr marL="342900" indent="-342900" algn="l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1" u="none" strike="noStrike" baseline="0" dirty="0">
                <a:solidFill>
                  <a:srgbClr val="000000"/>
                </a:solidFill>
                <a:latin typeface="LMMathItalic10-Regular"/>
              </a:rPr>
              <a:t>Y</a:t>
            </a:r>
            <a:r>
              <a:rPr lang="en-US" b="1" i="1" u="none" strike="noStrike" baseline="-25000" dirty="0">
                <a:solidFill>
                  <a:srgbClr val="000000"/>
                </a:solidFill>
                <a:latin typeface="LMMathItalic10-Regular"/>
              </a:rPr>
              <a:t>1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is a set of auxiliary variables where </a:t>
            </a:r>
            <a:r>
              <a:rPr lang="en-US" sz="1600" b="1" i="0" u="none" strike="noStrike" baseline="0" dirty="0">
                <a:latin typeface="LMRoman10-Regular"/>
              </a:rPr>
              <a:t>y</a:t>
            </a:r>
            <a:r>
              <a:rPr lang="en-US" sz="1600" b="1" i="0" u="none" strike="noStrike" baseline="-25000" dirty="0">
                <a:latin typeface="LMRoman10-Regular"/>
              </a:rPr>
              <a:t>1ij</a:t>
            </a:r>
            <a:r>
              <a:rPr lang="en-US" sz="1600" b="1" i="0" u="none" strike="noStrike" baseline="0" dirty="0">
                <a:latin typeface="LMRoman10-Regular"/>
              </a:rPr>
              <a:t> = D[x</a:t>
            </a:r>
            <a:r>
              <a:rPr lang="en-US" sz="1600" b="1" i="0" u="none" strike="noStrike" baseline="-25000" dirty="0">
                <a:latin typeface="LMRoman10-Regular"/>
              </a:rPr>
              <a:t>i</a:t>
            </a:r>
            <a:r>
              <a:rPr lang="en-US" sz="1600" b="1" i="0" u="none" strike="noStrike" baseline="0" dirty="0">
                <a:latin typeface="LMRoman10-Regular"/>
              </a:rPr>
              <a:t>, </a:t>
            </a:r>
            <a:r>
              <a:rPr lang="en-US" sz="1600" b="1" i="0" u="none" strike="noStrike" baseline="0" dirty="0" err="1">
                <a:latin typeface="LMRoman10-Regular"/>
              </a:rPr>
              <a:t>x</a:t>
            </a:r>
            <a:r>
              <a:rPr lang="en-US" sz="1600" b="1" i="0" u="none" strike="noStrike" baseline="-25000" dirty="0" err="1">
                <a:latin typeface="LMRoman10-Regular"/>
              </a:rPr>
              <a:t>j</a:t>
            </a:r>
            <a:r>
              <a:rPr lang="en-US" sz="1600" b="1" i="0" u="none" strike="noStrike" baseline="0" dirty="0">
                <a:latin typeface="LMRoman10-Regular"/>
              </a:rPr>
              <a:t>]</a:t>
            </a:r>
            <a:r>
              <a:rPr lang="en-US" sz="1600" dirty="0">
                <a:latin typeface="LMRoman10-Regular"/>
              </a:rPr>
              <a:t>. (</a:t>
            </a:r>
            <a:r>
              <a:rPr lang="en-US" b="1" i="1" u="none" strike="noStrike" baseline="0" dirty="0">
                <a:solidFill>
                  <a:srgbClr val="000000"/>
                </a:solidFill>
                <a:latin typeface="LMRoman10-Regular"/>
              </a:rPr>
              <a:t>Element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 constraint)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1" u="none" strike="noStrike" baseline="0" dirty="0">
                <a:solidFill>
                  <a:srgbClr val="000000"/>
                </a:solidFill>
                <a:latin typeface="LMMathItalic10-Regular"/>
              </a:rPr>
              <a:t>Y</a:t>
            </a:r>
            <a:r>
              <a:rPr lang="en-US" b="1" i="1" baseline="-25000" dirty="0">
                <a:latin typeface="LMMathItalic10-Regular"/>
              </a:rPr>
              <a:t>2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is a set of auxiliary variables</a:t>
            </a:r>
            <a:r>
              <a:rPr lang="en-US" dirty="0">
                <a:latin typeface="LMRoman10-Regular"/>
              </a:rPr>
              <a:t> where </a:t>
            </a:r>
            <a:r>
              <a:rPr lang="en-US" sz="1600" b="1" i="0" u="none" strike="noStrike" baseline="0" dirty="0">
                <a:latin typeface="LMRoman10-Regular"/>
              </a:rPr>
              <a:t>y</a:t>
            </a:r>
            <a:r>
              <a:rPr lang="en-US" sz="1600" b="1" baseline="-25000" dirty="0">
                <a:latin typeface="LMRoman10-Regular"/>
              </a:rPr>
              <a:t>2</a:t>
            </a:r>
            <a:r>
              <a:rPr lang="en-US" sz="1600" b="1" i="0" u="none" strike="noStrike" baseline="-25000" dirty="0">
                <a:latin typeface="LMRoman10-Regular"/>
              </a:rPr>
              <a:t>ik</a:t>
            </a:r>
            <a:r>
              <a:rPr lang="en-US" sz="1600" b="1" i="0" u="none" strike="noStrike" baseline="0" dirty="0">
                <a:latin typeface="LMRoman10-Regular"/>
              </a:rPr>
              <a:t> = D[x</a:t>
            </a:r>
            <a:r>
              <a:rPr lang="en-US" sz="1600" b="1" i="0" u="none" strike="noStrike" baseline="-25000" dirty="0">
                <a:latin typeface="LMRoman10-Regular"/>
              </a:rPr>
              <a:t>i</a:t>
            </a:r>
            <a:r>
              <a:rPr lang="en-US" sz="1600" b="1" i="0" u="none" strike="noStrike" baseline="0" dirty="0">
                <a:latin typeface="LMRoman10-Regular"/>
              </a:rPr>
              <a:t>, </a:t>
            </a:r>
            <a:r>
              <a:rPr lang="en-US" sz="1600" b="1" dirty="0">
                <a:latin typeface="LMRoman10-Regular"/>
              </a:rPr>
              <a:t>c</a:t>
            </a:r>
            <a:r>
              <a:rPr lang="en-US" sz="1600" b="1" baseline="-25000" dirty="0">
                <a:latin typeface="LMRoman10-Regular"/>
              </a:rPr>
              <a:t>k</a:t>
            </a:r>
            <a:r>
              <a:rPr lang="en-US" sz="1600" b="1" i="0" u="none" strike="noStrike" baseline="0" dirty="0">
                <a:latin typeface="LMRoman10-Regular"/>
              </a:rPr>
              <a:t>]</a:t>
            </a:r>
            <a:r>
              <a:rPr lang="en-US" sz="1600" i="0" u="none" strike="noStrike" baseline="0" dirty="0">
                <a:latin typeface="LMRoman10-Regular"/>
              </a:rPr>
              <a:t>.</a:t>
            </a:r>
            <a:r>
              <a:rPr lang="en-US" sz="1600" dirty="0">
                <a:latin typeface="LMRoman10-Regular"/>
              </a:rPr>
              <a:t> </a:t>
            </a:r>
            <a:r>
              <a:rPr lang="en-US" dirty="0">
                <a:latin typeface="LMRoman10-Regular"/>
              </a:rPr>
              <a:t>(</a:t>
            </a:r>
            <a:r>
              <a:rPr lang="en-US" b="1" i="1" u="none" strike="noStrike" baseline="0" dirty="0">
                <a:solidFill>
                  <a:srgbClr val="000000"/>
                </a:solidFill>
                <a:latin typeface="LMRoman10-Regular"/>
              </a:rPr>
              <a:t>Element</a:t>
            </a:r>
            <a:r>
              <a:rPr lang="en-US" dirty="0">
                <a:latin typeface="LMRoman10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constraint)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LMMathItalic10-Regular"/>
              </a:rPr>
              <a:t>S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is a set of auxiliary variables where</a:t>
            </a:r>
            <a:r>
              <a:rPr lang="en-US" dirty="0">
                <a:latin typeface="LMRoman10-Regular"/>
              </a:rPr>
              <a:t> </a:t>
            </a:r>
            <a:r>
              <a:rPr lang="en-US" sz="1600" b="1" i="0" u="none" strike="noStrike" baseline="0" dirty="0" err="1">
                <a:latin typeface="LMRoman10-Regular"/>
              </a:rPr>
              <a:t>s</a:t>
            </a:r>
            <a:r>
              <a:rPr lang="en-US" sz="1600" b="1" i="0" u="none" strike="noStrike" baseline="-25000" dirty="0" err="1">
                <a:latin typeface="LMRoman10-Regular"/>
              </a:rPr>
              <a:t>ik</a:t>
            </a:r>
            <a:r>
              <a:rPr lang="en-US" sz="1600" b="1" i="0" u="none" strike="noStrike" baseline="0" dirty="0">
                <a:latin typeface="LMRoman10-Regular"/>
              </a:rPr>
              <a:t> = SP[x</a:t>
            </a:r>
            <a:r>
              <a:rPr lang="en-US" sz="1600" b="1" i="0" u="none" strike="noStrike" baseline="-25000" dirty="0">
                <a:latin typeface="LMRoman10-Regular"/>
              </a:rPr>
              <a:t>i</a:t>
            </a:r>
            <a:r>
              <a:rPr lang="en-US" sz="1600" b="1" i="0" u="none" strike="noStrike" baseline="0" dirty="0">
                <a:latin typeface="LMRoman10-Regular"/>
              </a:rPr>
              <a:t>, </a:t>
            </a:r>
            <a:r>
              <a:rPr lang="en-US" sz="1600" b="1" dirty="0">
                <a:latin typeface="LMRoman10-Regular"/>
              </a:rPr>
              <a:t>c</a:t>
            </a:r>
            <a:r>
              <a:rPr lang="en-US" sz="1600" b="1" baseline="-25000" dirty="0">
                <a:latin typeface="LMRoman10-Regular"/>
              </a:rPr>
              <a:t>k</a:t>
            </a:r>
            <a:r>
              <a:rPr lang="en-US" sz="1600" b="1" i="0" u="none" strike="noStrike" baseline="0" dirty="0">
                <a:latin typeface="LMRoman10-Regular"/>
              </a:rPr>
              <a:t>]</a:t>
            </a:r>
            <a:r>
              <a:rPr lang="en-US" sz="1600" b="0" i="0" u="none" strike="noStrike" baseline="0" dirty="0">
                <a:latin typeface="LMRoman10-Regular"/>
              </a:rPr>
              <a:t>. </a:t>
            </a:r>
            <a:r>
              <a:rPr lang="en-US" dirty="0">
                <a:latin typeface="LMRoman10-Regular"/>
              </a:rPr>
              <a:t>(</a:t>
            </a:r>
            <a:r>
              <a:rPr lang="en-US" b="1" i="1" u="none" strike="noStrike" baseline="0" dirty="0">
                <a:solidFill>
                  <a:srgbClr val="000000"/>
                </a:solidFill>
                <a:latin typeface="LMRoman10-Regular"/>
              </a:rPr>
              <a:t>Element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 constraint)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LMMathItalic10-Regular"/>
              </a:rPr>
              <a:t>Z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is a set of auxiliary variables</a:t>
            </a:r>
            <a:r>
              <a:rPr lang="en-US" dirty="0">
                <a:latin typeface="LMRoman10-Regular"/>
              </a:rPr>
              <a:t> </a:t>
            </a:r>
            <a:r>
              <a:rPr lang="en-US" sz="1600" b="1" dirty="0" err="1">
                <a:latin typeface="LMRoman10-Regular"/>
              </a:rPr>
              <a:t>z</a:t>
            </a:r>
            <a:r>
              <a:rPr lang="en-US" sz="1600" b="1" i="0" u="none" strike="noStrike" baseline="-25000" dirty="0" err="1">
                <a:latin typeface="LMRoman10-Regular"/>
              </a:rPr>
              <a:t>k</a:t>
            </a:r>
            <a:r>
              <a:rPr lang="en-US" sz="1600" b="1" i="0" u="none" strike="noStrike" baseline="0" dirty="0">
                <a:latin typeface="LMRoman10-Regular"/>
              </a:rPr>
              <a:t> = min(s</a:t>
            </a:r>
            <a:r>
              <a:rPr lang="en-US" sz="1600" b="1" i="0" u="none" strike="noStrike" baseline="-25000" dirty="0">
                <a:latin typeface="LMRoman10-Regular"/>
              </a:rPr>
              <a:t>1k</a:t>
            </a:r>
            <a:r>
              <a:rPr lang="en-US" sz="1600" b="1" i="0" u="none" strike="noStrike" baseline="0" dirty="0">
                <a:latin typeface="LMRoman10-Regular"/>
              </a:rPr>
              <a:t>, s</a:t>
            </a:r>
            <a:r>
              <a:rPr lang="en-US" sz="1600" b="1" i="0" u="none" strike="noStrike" baseline="-25000" dirty="0">
                <a:latin typeface="LMRoman10-Regular"/>
              </a:rPr>
              <a:t>2k</a:t>
            </a:r>
            <a:r>
              <a:rPr lang="en-US" sz="1600" b="1" i="0" u="none" strike="noStrike" baseline="0" dirty="0">
                <a:latin typeface="LMRoman10-Regular"/>
              </a:rPr>
              <a:t>, ..., </a:t>
            </a:r>
            <a:r>
              <a:rPr lang="en-US" sz="1600" b="1" i="0" u="none" strike="noStrike" baseline="0" dirty="0" err="1">
                <a:latin typeface="LMRoman10-Regular"/>
              </a:rPr>
              <a:t>s</a:t>
            </a:r>
            <a:r>
              <a:rPr lang="en-US" sz="1600" b="1" i="0" u="none" strike="noStrike" baseline="-25000" dirty="0" err="1">
                <a:latin typeface="LMRoman10-Regular"/>
              </a:rPr>
              <a:t>pk</a:t>
            </a:r>
            <a:r>
              <a:rPr lang="en-US" sz="1600" b="1" i="0" u="none" strike="noStrike" baseline="0" dirty="0">
                <a:latin typeface="LMRoman10-Regular"/>
              </a:rPr>
              <a:t>)</a:t>
            </a:r>
            <a:r>
              <a:rPr lang="en-US" sz="1600" b="0" i="0" u="none" strike="noStrike" baseline="0" dirty="0">
                <a:latin typeface="LMRoman10-Regular"/>
              </a:rPr>
              <a:t>.</a:t>
            </a:r>
          </a:p>
          <a:p>
            <a:pPr marL="342900" indent="-342900" algn="l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For each variable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y</a:t>
            </a:r>
            <a:r>
              <a:rPr lang="en-US" b="0" i="1" u="none" strike="noStrike" baseline="-25000" dirty="0">
                <a:solidFill>
                  <a:srgbClr val="000000"/>
                </a:solidFill>
                <a:latin typeface="LMMathItalic10-Regular"/>
              </a:rPr>
              <a:t>1</a:t>
            </a:r>
            <a:r>
              <a:rPr lang="en-US" b="0" i="1" u="none" strike="noStrike" baseline="-25000" dirty="0">
                <a:solidFill>
                  <a:srgbClr val="000000"/>
                </a:solidFill>
                <a:latin typeface="LMMathItalic7-Regular"/>
              </a:rPr>
              <a:t>ij</a:t>
            </a:r>
            <a:r>
              <a:rPr lang="en-US" i="1" baseline="-25000" dirty="0">
                <a:latin typeface="LMMathItalic7-Regular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∈ Y</a:t>
            </a:r>
            <a:r>
              <a:rPr lang="en-US" b="0" i="0" u="none" strike="noStrike" baseline="-25000" dirty="0">
                <a:solidFill>
                  <a:srgbClr val="000000"/>
                </a:solidFill>
                <a:latin typeface="LMRoman10-Regular"/>
              </a:rPr>
              <a:t>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, </a:t>
            </a:r>
            <a:r>
              <a:rPr lang="en-US" sz="1600" b="1" i="1" u="none" strike="noStrike" baseline="0" dirty="0">
                <a:solidFill>
                  <a:srgbClr val="000000"/>
                </a:solidFill>
                <a:latin typeface="LMMathItalic10-Regular"/>
              </a:rPr>
              <a:t>y</a:t>
            </a:r>
            <a:r>
              <a:rPr lang="en-US" sz="1600" b="1" i="1" u="none" strike="noStrike" baseline="-25000" dirty="0">
                <a:solidFill>
                  <a:srgbClr val="000000"/>
                </a:solidFill>
                <a:latin typeface="LMMathItalic10-Regular"/>
              </a:rPr>
              <a:t>1</a:t>
            </a:r>
            <a:r>
              <a:rPr lang="en-US" sz="1600" b="1" i="1" u="none" strike="noStrike" baseline="-25000" dirty="0">
                <a:solidFill>
                  <a:srgbClr val="000000"/>
                </a:solidFill>
                <a:latin typeface="LMMathItalic7-Regular"/>
              </a:rPr>
              <a:t>ij</a:t>
            </a:r>
            <a:r>
              <a:rPr lang="en-US" sz="1600" b="1" i="1" u="none" strike="noStrike" baseline="0" dirty="0">
                <a:solidFill>
                  <a:srgbClr val="000000"/>
                </a:solidFill>
                <a:latin typeface="LMMathItalic7-Regular"/>
              </a:rPr>
              <a:t> </a:t>
            </a:r>
            <a:r>
              <a:rPr lang="en-US" sz="1600" b="1" i="1" u="none" strike="noStrike" baseline="0" dirty="0">
                <a:solidFill>
                  <a:srgbClr val="000000"/>
                </a:solidFill>
                <a:latin typeface="LMMathItalic10-Regular"/>
              </a:rPr>
              <a:t>&gt; </a:t>
            </a:r>
            <a:r>
              <a:rPr lang="en-US" sz="1600" b="1" i="1" u="none" strike="noStrike" baseline="0" dirty="0" err="1">
                <a:solidFill>
                  <a:srgbClr val="000000"/>
                </a:solidFill>
                <a:latin typeface="LMMathItalic10-Regular"/>
              </a:rPr>
              <a:t>d</a:t>
            </a:r>
            <a:r>
              <a:rPr lang="en-US" sz="1600" b="1" i="1" u="none" strike="noStrike" baseline="-25000" dirty="0" err="1">
                <a:solidFill>
                  <a:srgbClr val="000000"/>
                </a:solidFill>
                <a:latin typeface="LMMathItalic7-Regular"/>
              </a:rPr>
              <a:t>ij</a:t>
            </a:r>
            <a:r>
              <a:rPr lang="en-US" sz="1600" b="0" i="1" u="none" strike="noStrike" dirty="0">
                <a:solidFill>
                  <a:srgbClr val="000000"/>
                </a:solidFill>
                <a:latin typeface="LMMathItalic7-Regular"/>
              </a:rPr>
              <a:t>.</a:t>
            </a:r>
            <a:endParaRPr lang="en-US" sz="1600" b="0" i="1" u="none" strike="noStrike" baseline="0" dirty="0">
              <a:solidFill>
                <a:srgbClr val="000000"/>
              </a:solidFill>
              <a:latin typeface="LMMathItalic7-Regular"/>
            </a:endParaRP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For each variable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LMMathItalic10-Regular"/>
              </a:rPr>
              <a:t>y</a:t>
            </a:r>
            <a:r>
              <a:rPr lang="en-US" b="0" i="1" u="none" strike="noStrike" baseline="-25000" dirty="0">
                <a:solidFill>
                  <a:srgbClr val="000000"/>
                </a:solidFill>
                <a:latin typeface="LMMathItalic10-Regular"/>
              </a:rPr>
              <a:t>2</a:t>
            </a:r>
            <a:r>
              <a:rPr lang="en-US" b="0" i="1" u="none" strike="noStrike" baseline="-25000" dirty="0">
                <a:solidFill>
                  <a:srgbClr val="000000"/>
                </a:solidFill>
                <a:latin typeface="LMMathItalic7-Regular"/>
              </a:rPr>
              <a:t>ij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∈ Y</a:t>
            </a:r>
            <a:r>
              <a:rPr lang="en-US" baseline="-25000" dirty="0">
                <a:latin typeface="LMRoman10-Regular"/>
              </a:rPr>
              <a:t>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, </a:t>
            </a:r>
            <a:r>
              <a:rPr lang="en-US" sz="1600" b="1" i="1" u="none" strike="noStrike" baseline="0" dirty="0">
                <a:latin typeface="LMMathItalic10-Regular"/>
              </a:rPr>
              <a:t>y</a:t>
            </a:r>
            <a:r>
              <a:rPr lang="en-US" sz="1600" b="1" i="1" u="none" strike="noStrike" baseline="-25000" dirty="0">
                <a:latin typeface="LMMathItalic10-Regular"/>
              </a:rPr>
              <a:t>2</a:t>
            </a:r>
            <a:r>
              <a:rPr lang="en-US" sz="1600" b="1" i="1" u="none" strike="noStrike" baseline="-25000" dirty="0">
                <a:latin typeface="LMMathItalic7-Regular"/>
              </a:rPr>
              <a:t>ij</a:t>
            </a:r>
            <a:r>
              <a:rPr lang="en-US" sz="1600" b="1" i="1" u="none" strike="noStrike" baseline="0" dirty="0">
                <a:latin typeface="LMMathItalic7-Regular"/>
              </a:rPr>
              <a:t> </a:t>
            </a:r>
            <a:r>
              <a:rPr lang="en-US" sz="1600" b="1" i="1" u="none" strike="noStrike" baseline="0" dirty="0">
                <a:latin typeface="LMMathItalic10-Regular"/>
              </a:rPr>
              <a:t>&gt; </a:t>
            </a:r>
            <a:r>
              <a:rPr lang="en-US" sz="1600" b="1" i="1" u="none" strike="noStrike" baseline="0" dirty="0" err="1">
                <a:latin typeface="LMMathItalic10-Regular"/>
              </a:rPr>
              <a:t>d</a:t>
            </a:r>
            <a:r>
              <a:rPr lang="en-US" sz="1600" b="1" i="1" dirty="0" err="1">
                <a:latin typeface="LMMathItalic7-Regular"/>
              </a:rPr>
              <a:t>k</a:t>
            </a:r>
            <a:r>
              <a:rPr lang="en-US" sz="1600" b="1" i="1" baseline="-25000" dirty="0" err="1">
                <a:latin typeface="LMMathItalic7-Regular"/>
              </a:rPr>
              <a:t>i</a:t>
            </a:r>
            <a:r>
              <a:rPr lang="en-US" sz="1600" b="1" i="1" dirty="0">
                <a:latin typeface="LMMathItalic7-Regular"/>
              </a:rPr>
              <a:t>.</a:t>
            </a:r>
            <a:endParaRPr lang="en-US" sz="1600" b="0" i="0" u="none" strike="noStrike" baseline="0" dirty="0">
              <a:latin typeface="LMRoman10-Regular"/>
            </a:endParaRPr>
          </a:p>
          <a:p>
            <a:pPr marL="342900" indent="-342900" algn="l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There is a variable </a:t>
            </a:r>
            <a:r>
              <a:rPr lang="en-US" b="1" dirty="0">
                <a:latin typeface="Curlz MT" panose="04040404050702020202" pitchFamily="82" charset="0"/>
              </a:rPr>
              <a:t>z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LMRoman10-Regular"/>
              </a:rPr>
              <a:t>s.t.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 </a:t>
            </a:r>
            <a:r>
              <a:rPr lang="en-US" sz="1600" dirty="0">
                <a:latin typeface="Curlz MT" panose="04040404050702020202" pitchFamily="82" charset="0"/>
              </a:rPr>
              <a:t>z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LMRoman10-Regular"/>
              </a:rPr>
              <a:t>=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LMRoman10-Regular"/>
              </a:rPr>
              <a:t>max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LMRoman10-Regular"/>
              </a:rPr>
              <a:t>(</a:t>
            </a:r>
            <a:r>
              <a:rPr lang="en-US" sz="1600" i="1" dirty="0">
                <a:latin typeface="LMMathItalic10-Regular"/>
              </a:rPr>
              <a:t>Z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LMRoman10-Regular"/>
              </a:rPr>
              <a:t>).</a:t>
            </a:r>
            <a:endParaRPr lang="en-US" b="0" i="0" u="none" strike="noStrike" baseline="0" dirty="0">
              <a:solidFill>
                <a:srgbClr val="000000"/>
              </a:solidFill>
              <a:latin typeface="LMRoman10-Regular"/>
            </a:endParaRPr>
          </a:p>
          <a:p>
            <a:pPr marL="342900" indent="-342900" algn="l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LMRoman10-Regular"/>
              </a:rPr>
              <a:t>The objective function is: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LMMathItalic10-Regular"/>
              </a:rPr>
              <a:t>O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LMRoman10-Regular"/>
              </a:rPr>
              <a:t>=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LMRoman10-Italic"/>
              </a:rPr>
              <a:t>m</a:t>
            </a:r>
            <a:r>
              <a:rPr lang="en-US" sz="1800" b="1" i="1" dirty="0">
                <a:latin typeface="LMRoman10-Italic"/>
              </a:rPr>
              <a:t>ini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LMRoman10-Italic"/>
              </a:rPr>
              <a:t>mize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LMRoman10-Regular"/>
              </a:rPr>
              <a:t>(</a:t>
            </a:r>
            <a:r>
              <a:rPr lang="en-US" sz="1800" b="1" dirty="0">
                <a:latin typeface="Curlz MT" panose="04040404050702020202" pitchFamily="82" charset="0"/>
              </a:rPr>
              <a:t>z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LMRoman10-Regular"/>
              </a:rPr>
              <a:t>).</a:t>
            </a: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96182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6B071F-6112-BBB0-B3FC-E2FA94017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690072"/>
              </p:ext>
            </p:extLst>
          </p:nvPr>
        </p:nvGraphicFramePr>
        <p:xfrm>
          <a:off x="2036893" y="1767432"/>
          <a:ext cx="8118213" cy="461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28824" y="8486"/>
            <a:ext cx="7968443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Experimental evaluation (1/8)</a:t>
            </a:r>
            <a:endParaRPr sz="28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E8062E-29AD-BB26-8123-86C190818B0E}"/>
              </a:ext>
            </a:extLst>
          </p:cNvPr>
          <p:cNvSpPr txBox="1"/>
          <p:nvPr/>
        </p:nvSpPr>
        <p:spPr>
          <a:xfrm>
            <a:off x="4389655" y="1105085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Generator for </a:t>
            </a:r>
            <a:r>
              <a:rPr lang="en-US" sz="3200" u="sng" dirty="0" err="1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pDDs</a:t>
            </a:r>
            <a:endParaRPr lang="en-US" sz="3200" u="sng" dirty="0">
              <a:ln w="0"/>
              <a:solidFill>
                <a:srgbClr val="4D4D5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MRoman10-Regular"/>
            </a:endParaRPr>
          </a:p>
        </p:txBody>
      </p:sp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5A294-CE8A-E83A-42CD-5F4B40239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6B071F-6112-BBB0-B3FC-E2FA94017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69443"/>
              </p:ext>
            </p:extLst>
          </p:nvPr>
        </p:nvGraphicFramePr>
        <p:xfrm>
          <a:off x="54877" y="1088954"/>
          <a:ext cx="117000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689495" y="8486"/>
            <a:ext cx="8047102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Experimental evaluation (2/8)</a:t>
            </a:r>
            <a:endParaRPr sz="28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E8062E-29AD-BB26-8123-86C190818B0E}"/>
              </a:ext>
            </a:extLst>
          </p:cNvPr>
          <p:cNvSpPr txBox="1"/>
          <p:nvPr/>
        </p:nvSpPr>
        <p:spPr>
          <a:xfrm>
            <a:off x="4112576" y="813120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Generators for pCDs</a:t>
            </a:r>
          </a:p>
        </p:txBody>
      </p:sp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5A294-CE8A-E83A-42CD-5F4B40239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3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1267;p44">
            <a:extLst>
              <a:ext uri="{FF2B5EF4-FFF2-40B4-BE49-F238E27FC236}">
                <a16:creationId xmlns:a16="http://schemas.microsoft.com/office/drawing/2014/main" id="{B6272058-8C5A-E6E1-F6D6-DCFE5721915A}"/>
              </a:ext>
            </a:extLst>
          </p:cNvPr>
          <p:cNvGrpSpPr/>
          <p:nvPr/>
        </p:nvGrpSpPr>
        <p:grpSpPr>
          <a:xfrm>
            <a:off x="5813830" y="1664133"/>
            <a:ext cx="5026821" cy="2192230"/>
            <a:chOff x="4640426" y="2779340"/>
            <a:chExt cx="3584069" cy="1552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Google Shape;1268;p44">
              <a:extLst>
                <a:ext uri="{FF2B5EF4-FFF2-40B4-BE49-F238E27FC236}">
                  <a16:creationId xmlns:a16="http://schemas.microsoft.com/office/drawing/2014/main" id="{4316C345-1D43-2977-539B-0E6722F30932}"/>
                </a:ext>
              </a:extLst>
            </p:cNvPr>
            <p:cNvSpPr/>
            <p:nvPr/>
          </p:nvSpPr>
          <p:spPr>
            <a:xfrm>
              <a:off x="5152357" y="3097554"/>
              <a:ext cx="3072138" cy="1234316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rgbClr val="125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9;p44">
              <a:extLst>
                <a:ext uri="{FF2B5EF4-FFF2-40B4-BE49-F238E27FC236}">
                  <a16:creationId xmlns:a16="http://schemas.microsoft.com/office/drawing/2014/main" id="{52518B89-4043-D1E8-9FAD-076092D3FBCB}"/>
                </a:ext>
              </a:extLst>
            </p:cNvPr>
            <p:cNvSpPr/>
            <p:nvPr/>
          </p:nvSpPr>
          <p:spPr>
            <a:xfrm>
              <a:off x="5095207" y="3021354"/>
              <a:ext cx="3072138" cy="1234316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0;p44">
              <a:extLst>
                <a:ext uri="{FF2B5EF4-FFF2-40B4-BE49-F238E27FC236}">
                  <a16:creationId xmlns:a16="http://schemas.microsoft.com/office/drawing/2014/main" id="{EEC44C54-3A98-6809-AD0D-97F069E90083}"/>
                </a:ext>
              </a:extLst>
            </p:cNvPr>
            <p:cNvSpPr/>
            <p:nvPr/>
          </p:nvSpPr>
          <p:spPr>
            <a:xfrm>
              <a:off x="4640426" y="2779340"/>
              <a:ext cx="909562" cy="909562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64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64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271;p44">
              <a:extLst>
                <a:ext uri="{FF2B5EF4-FFF2-40B4-BE49-F238E27FC236}">
                  <a16:creationId xmlns:a16="http://schemas.microsoft.com/office/drawing/2014/main" id="{F1876223-6BBF-9E61-6B29-0A7205FD0243}"/>
                </a:ext>
              </a:extLst>
            </p:cNvPr>
            <p:cNvSpPr txBox="1"/>
            <p:nvPr/>
          </p:nvSpPr>
          <p:spPr>
            <a:xfrm>
              <a:off x="5304286" y="3558803"/>
              <a:ext cx="290928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 instances</a:t>
              </a:r>
              <a:r>
                <a:rPr lang="e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of each class.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23 MDPLIBs</a:t>
              </a:r>
              <a:r>
                <a:rPr lang="e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classes for </a:t>
              </a: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pDDs</a:t>
              </a:r>
              <a:r>
                <a:rPr lang="en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 p-median + 9 grid</a:t>
              </a:r>
              <a:r>
                <a:rPr lang="en-US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classes for </a:t>
              </a:r>
              <a:r>
                <a:rPr lang="en-US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pCDs</a:t>
              </a: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1272;p44">
              <a:extLst>
                <a:ext uri="{FF2B5EF4-FFF2-40B4-BE49-F238E27FC236}">
                  <a16:creationId xmlns:a16="http://schemas.microsoft.com/office/drawing/2014/main" id="{5014D42A-A90F-B949-27D9-8B9FB5C866BF}"/>
                </a:ext>
              </a:extLst>
            </p:cNvPr>
            <p:cNvSpPr txBox="1"/>
            <p:nvPr/>
          </p:nvSpPr>
          <p:spPr>
            <a:xfrm>
              <a:off x="5607575" y="3031027"/>
              <a:ext cx="21552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u="sng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Problems</a:t>
              </a:r>
              <a:endParaRPr sz="2200" u="sng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04243" y="-8955"/>
            <a:ext cx="8017606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Experimental evaluation (3/8)</a:t>
            </a:r>
            <a:endParaRPr sz="28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E8062E-29AD-BB26-8123-86C190818B0E}"/>
              </a:ext>
            </a:extLst>
          </p:cNvPr>
          <p:cNvSpPr txBox="1"/>
          <p:nvPr/>
        </p:nvSpPr>
        <p:spPr>
          <a:xfrm>
            <a:off x="3985650" y="962788"/>
            <a:ext cx="345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Experimental setup</a:t>
            </a:r>
          </a:p>
        </p:txBody>
      </p:sp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1BEB2-C053-2436-76C3-4D9C49D7F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oogle Shape;1249;p44">
            <a:extLst>
              <a:ext uri="{FF2B5EF4-FFF2-40B4-BE49-F238E27FC236}">
                <a16:creationId xmlns:a16="http://schemas.microsoft.com/office/drawing/2014/main" id="{4CEBA022-AE9F-B7DD-4A05-5AFF5460FB1F}"/>
              </a:ext>
            </a:extLst>
          </p:cNvPr>
          <p:cNvGrpSpPr>
            <a:grpSpLocks noChangeAspect="1"/>
          </p:cNvGrpSpPr>
          <p:nvPr/>
        </p:nvGrpSpPr>
        <p:grpSpPr>
          <a:xfrm>
            <a:off x="369510" y="1664132"/>
            <a:ext cx="5027894" cy="2309037"/>
            <a:chOff x="976654" y="1263820"/>
            <a:chExt cx="3584069" cy="1552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1250;p44">
              <a:extLst>
                <a:ext uri="{FF2B5EF4-FFF2-40B4-BE49-F238E27FC236}">
                  <a16:creationId xmlns:a16="http://schemas.microsoft.com/office/drawing/2014/main" id="{20F73F4E-4B12-6961-BBAF-5274BA883086}"/>
                </a:ext>
              </a:extLst>
            </p:cNvPr>
            <p:cNvSpPr/>
            <p:nvPr/>
          </p:nvSpPr>
          <p:spPr>
            <a:xfrm>
              <a:off x="1488585" y="1582406"/>
              <a:ext cx="3072138" cy="1233973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BCB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1;p44">
              <a:extLst>
                <a:ext uri="{FF2B5EF4-FFF2-40B4-BE49-F238E27FC236}">
                  <a16:creationId xmlns:a16="http://schemas.microsoft.com/office/drawing/2014/main" id="{5126FC63-58FB-1234-88C0-E2097126B880}"/>
                </a:ext>
              </a:extLst>
            </p:cNvPr>
            <p:cNvSpPr/>
            <p:nvPr/>
          </p:nvSpPr>
          <p:spPr>
            <a:xfrm>
              <a:off x="1431435" y="1506206"/>
              <a:ext cx="3072138" cy="1233973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2;p44">
              <a:extLst>
                <a:ext uri="{FF2B5EF4-FFF2-40B4-BE49-F238E27FC236}">
                  <a16:creationId xmlns:a16="http://schemas.microsoft.com/office/drawing/2014/main" id="{99828BBC-D251-E99C-D325-78EBD466276D}"/>
                </a:ext>
              </a:extLst>
            </p:cNvPr>
            <p:cNvSpPr/>
            <p:nvPr/>
          </p:nvSpPr>
          <p:spPr>
            <a:xfrm>
              <a:off x="976654" y="1263820"/>
              <a:ext cx="909562" cy="909934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253;p44">
              <a:extLst>
                <a:ext uri="{FF2B5EF4-FFF2-40B4-BE49-F238E27FC236}">
                  <a16:creationId xmlns:a16="http://schemas.microsoft.com/office/drawing/2014/main" id="{6858F360-20EB-47D9-C4BB-127B55CECF75}"/>
                </a:ext>
              </a:extLst>
            </p:cNvPr>
            <p:cNvSpPr txBox="1"/>
            <p:nvPr/>
          </p:nvSpPr>
          <p:spPr>
            <a:xfrm>
              <a:off x="1928101" y="1977226"/>
              <a:ext cx="2272626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Time-out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was set to </a:t>
              </a:r>
              <a:r>
                <a:rPr lang="en" sz="20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 hour 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for 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all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solvers.</a:t>
              </a: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1254;p44">
              <a:extLst>
                <a:ext uri="{FF2B5EF4-FFF2-40B4-BE49-F238E27FC236}">
                  <a16:creationId xmlns:a16="http://schemas.microsoft.com/office/drawing/2014/main" id="{C0191CB4-0412-8FAC-F30D-C95047C28082}"/>
                </a:ext>
              </a:extLst>
            </p:cNvPr>
            <p:cNvSpPr txBox="1"/>
            <p:nvPr/>
          </p:nvSpPr>
          <p:spPr>
            <a:xfrm>
              <a:off x="2059792" y="1522368"/>
              <a:ext cx="21552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u="sng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Solving time</a:t>
              </a:r>
              <a:endParaRPr sz="2800" u="sng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1255;p44">
            <a:extLst>
              <a:ext uri="{FF2B5EF4-FFF2-40B4-BE49-F238E27FC236}">
                <a16:creationId xmlns:a16="http://schemas.microsoft.com/office/drawing/2014/main" id="{81391179-5686-1D21-59A8-8AACAEF4C757}"/>
              </a:ext>
            </a:extLst>
          </p:cNvPr>
          <p:cNvGrpSpPr>
            <a:grpSpLocks noChangeAspect="1"/>
          </p:cNvGrpSpPr>
          <p:nvPr/>
        </p:nvGrpSpPr>
        <p:grpSpPr>
          <a:xfrm>
            <a:off x="5808659" y="4047188"/>
            <a:ext cx="5027894" cy="2187581"/>
            <a:chOff x="4640426" y="1263820"/>
            <a:chExt cx="3584069" cy="1552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Google Shape;1256;p44">
              <a:extLst>
                <a:ext uri="{FF2B5EF4-FFF2-40B4-BE49-F238E27FC236}">
                  <a16:creationId xmlns:a16="http://schemas.microsoft.com/office/drawing/2014/main" id="{B29D3037-807E-4B50-40F8-BAFD00FC2A4E}"/>
                </a:ext>
              </a:extLst>
            </p:cNvPr>
            <p:cNvSpPr/>
            <p:nvPr/>
          </p:nvSpPr>
          <p:spPr>
            <a:xfrm>
              <a:off x="5152357" y="1582406"/>
              <a:ext cx="3072138" cy="1233973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76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7;p44">
              <a:extLst>
                <a:ext uri="{FF2B5EF4-FFF2-40B4-BE49-F238E27FC236}">
                  <a16:creationId xmlns:a16="http://schemas.microsoft.com/office/drawing/2014/main" id="{14E97127-ADF8-53DD-1872-14CACCE5DF7E}"/>
                </a:ext>
              </a:extLst>
            </p:cNvPr>
            <p:cNvSpPr/>
            <p:nvPr/>
          </p:nvSpPr>
          <p:spPr>
            <a:xfrm>
              <a:off x="5095207" y="1506206"/>
              <a:ext cx="3072138" cy="1233973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8;p44">
              <a:extLst>
                <a:ext uri="{FF2B5EF4-FFF2-40B4-BE49-F238E27FC236}">
                  <a16:creationId xmlns:a16="http://schemas.microsoft.com/office/drawing/2014/main" id="{C33E3A07-754C-D648-458B-9558001DFA74}"/>
                </a:ext>
              </a:extLst>
            </p:cNvPr>
            <p:cNvSpPr/>
            <p:nvPr/>
          </p:nvSpPr>
          <p:spPr>
            <a:xfrm>
              <a:off x="4640426" y="1263820"/>
              <a:ext cx="909562" cy="909934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64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64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1259;p44">
              <a:extLst>
                <a:ext uri="{FF2B5EF4-FFF2-40B4-BE49-F238E27FC236}">
                  <a16:creationId xmlns:a16="http://schemas.microsoft.com/office/drawing/2014/main" id="{420D6152-9750-E18F-AEEB-14CDF9627D82}"/>
                </a:ext>
              </a:extLst>
            </p:cNvPr>
            <p:cNvSpPr txBox="1"/>
            <p:nvPr/>
          </p:nvSpPr>
          <p:spPr>
            <a:xfrm>
              <a:off x="5727933" y="2043655"/>
              <a:ext cx="21552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Implemented and solved in </a:t>
              </a:r>
              <a:r>
                <a:rPr lang="en" sz="20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Gurobi</a:t>
              </a: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1260;p44">
              <a:extLst>
                <a:ext uri="{FF2B5EF4-FFF2-40B4-BE49-F238E27FC236}">
                  <a16:creationId xmlns:a16="http://schemas.microsoft.com/office/drawing/2014/main" id="{AC635E73-547F-C87A-A362-757890DD6C4D}"/>
                </a:ext>
              </a:extLst>
            </p:cNvPr>
            <p:cNvSpPr txBox="1"/>
            <p:nvPr/>
          </p:nvSpPr>
          <p:spPr>
            <a:xfrm>
              <a:off x="5727933" y="1503874"/>
              <a:ext cx="21552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u="sng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MIP model</a:t>
              </a:r>
              <a:endParaRPr sz="2800" u="sng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" name="Google Shape;1261;p44">
            <a:extLst>
              <a:ext uri="{FF2B5EF4-FFF2-40B4-BE49-F238E27FC236}">
                <a16:creationId xmlns:a16="http://schemas.microsoft.com/office/drawing/2014/main" id="{876F6BBB-02E2-CA2A-D3F7-B38F3300994B}"/>
              </a:ext>
            </a:extLst>
          </p:cNvPr>
          <p:cNvGrpSpPr>
            <a:grpSpLocks/>
          </p:cNvGrpSpPr>
          <p:nvPr/>
        </p:nvGrpSpPr>
        <p:grpSpPr>
          <a:xfrm>
            <a:off x="369603" y="4047188"/>
            <a:ext cx="5026824" cy="2247245"/>
            <a:chOff x="976654" y="2779340"/>
            <a:chExt cx="3584069" cy="1552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Google Shape;1262;p44">
              <a:extLst>
                <a:ext uri="{FF2B5EF4-FFF2-40B4-BE49-F238E27FC236}">
                  <a16:creationId xmlns:a16="http://schemas.microsoft.com/office/drawing/2014/main" id="{9575BF09-816A-7537-32C7-88AE39046544}"/>
                </a:ext>
              </a:extLst>
            </p:cNvPr>
            <p:cNvSpPr/>
            <p:nvPr/>
          </p:nvSpPr>
          <p:spPr>
            <a:xfrm>
              <a:off x="1488585" y="3097554"/>
              <a:ext cx="3072138" cy="1234316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rgbClr val="0A9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3;p44">
              <a:extLst>
                <a:ext uri="{FF2B5EF4-FFF2-40B4-BE49-F238E27FC236}">
                  <a16:creationId xmlns:a16="http://schemas.microsoft.com/office/drawing/2014/main" id="{C7786053-5728-B339-3381-667499B5314D}"/>
                </a:ext>
              </a:extLst>
            </p:cNvPr>
            <p:cNvSpPr/>
            <p:nvPr/>
          </p:nvSpPr>
          <p:spPr>
            <a:xfrm>
              <a:off x="1431435" y="3021354"/>
              <a:ext cx="3072138" cy="1234316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4;p44">
              <a:extLst>
                <a:ext uri="{FF2B5EF4-FFF2-40B4-BE49-F238E27FC236}">
                  <a16:creationId xmlns:a16="http://schemas.microsoft.com/office/drawing/2014/main" id="{C4D6C31D-CB44-8491-24E8-EA5F0903B50C}"/>
                </a:ext>
              </a:extLst>
            </p:cNvPr>
            <p:cNvSpPr/>
            <p:nvPr/>
          </p:nvSpPr>
          <p:spPr>
            <a:xfrm>
              <a:off x="976654" y="2779340"/>
              <a:ext cx="909562" cy="909562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76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76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" name="Google Shape;1265;p44">
              <a:extLst>
                <a:ext uri="{FF2B5EF4-FFF2-40B4-BE49-F238E27FC236}">
                  <a16:creationId xmlns:a16="http://schemas.microsoft.com/office/drawing/2014/main" id="{B7FC1440-549A-1D61-8CD5-6DE114804DE6}"/>
                </a:ext>
              </a:extLst>
            </p:cNvPr>
            <p:cNvSpPr txBox="1"/>
            <p:nvPr/>
          </p:nvSpPr>
          <p:spPr>
            <a:xfrm>
              <a:off x="1886216" y="3454184"/>
              <a:ext cx="2582819" cy="675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Implemented in 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CPMpy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&amp; compiled in 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OR-Tools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 Default settings &amp; 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1-thread</a:t>
              </a: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version.</a:t>
              </a: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1266;p44">
              <a:extLst>
                <a:ext uri="{FF2B5EF4-FFF2-40B4-BE49-F238E27FC236}">
                  <a16:creationId xmlns:a16="http://schemas.microsoft.com/office/drawing/2014/main" id="{F71CCFB2-000F-00EA-CAD6-05413A52C970}"/>
                </a:ext>
              </a:extLst>
            </p:cNvPr>
            <p:cNvSpPr txBox="1"/>
            <p:nvPr/>
          </p:nvSpPr>
          <p:spPr>
            <a:xfrm>
              <a:off x="2060415" y="3033830"/>
              <a:ext cx="21552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u="sng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CP model</a:t>
              </a:r>
              <a:endParaRPr sz="2800" u="sng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30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32470" y="8486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 (1/4)</a:t>
            </a:r>
            <a:endParaRPr dirty="0"/>
          </a:p>
        </p:txBody>
      </p:sp>
      <p:sp>
        <p:nvSpPr>
          <p:cNvPr id="126" name="Google Shape;126;p3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8A5535-6968-5818-2183-6D40D889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17" y="2563907"/>
            <a:ext cx="7174844" cy="13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02060"/>
              </a:buClr>
              <a:buSzPct val="60000"/>
            </a:pPr>
            <a:r>
              <a:rPr lang="en-US" altLang="el-GR" u="sng" dirty="0">
                <a:solidFill>
                  <a:srgbClr val="202124"/>
                </a:solidFill>
                <a:latin typeface="Google Sans"/>
              </a:rPr>
              <a:t>Literature limitations:</a:t>
            </a:r>
          </a:p>
          <a:p>
            <a:pPr marL="342900" indent="-342900">
              <a:buClr>
                <a:srgbClr val="00206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l-GR" sz="2800" b="1" dirty="0">
                <a:solidFill>
                  <a:srgbClr val="202124"/>
                </a:solidFill>
                <a:latin typeface="Google Sans"/>
              </a:rPr>
              <a:t>Limited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 research from a </a:t>
            </a:r>
            <a:r>
              <a:rPr lang="en-US" altLang="el-GR" sz="2800" dirty="0">
                <a:solidFill>
                  <a:srgbClr val="202124"/>
                </a:solidFill>
                <a:latin typeface="Google Sans"/>
              </a:rPr>
              <a:t>CP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 perspective.</a:t>
            </a:r>
          </a:p>
          <a:p>
            <a:pPr marL="342900" indent="-342900">
              <a:buClr>
                <a:srgbClr val="00206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l-GR" dirty="0">
                <a:solidFill>
                  <a:srgbClr val="202124"/>
                </a:solidFill>
                <a:latin typeface="Google Sans"/>
              </a:rPr>
              <a:t>Little attention on </a:t>
            </a:r>
            <a:r>
              <a:rPr lang="en-US" altLang="el-GR" sz="2800" b="1" dirty="0">
                <a:solidFill>
                  <a:srgbClr val="202124"/>
                </a:solidFill>
                <a:latin typeface="Google Sans"/>
              </a:rPr>
              <a:t>Distance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altLang="el-GR" sz="2800" b="1" dirty="0">
                <a:solidFill>
                  <a:srgbClr val="202124"/>
                </a:solidFill>
                <a:latin typeface="Google Sans"/>
              </a:rPr>
              <a:t>constraints.</a:t>
            </a:r>
            <a:endParaRPr lang="en-US" altLang="el-GR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Clr>
                <a:srgbClr val="002060"/>
              </a:buClr>
              <a:buSzPct val="60000"/>
            </a:pPr>
            <a:endParaRPr lang="en-US" altLang="el-GR" sz="2800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Clr>
                <a:srgbClr val="002060"/>
              </a:buClr>
              <a:buSzPct val="60000"/>
            </a:pPr>
            <a:endParaRPr lang="en-US" altLang="el-GR" u="sng" dirty="0">
              <a:solidFill>
                <a:srgbClr val="202124"/>
              </a:solidFill>
              <a:latin typeface="Google Sans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B1CB06FD-0287-543C-59B4-92CF46A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27" name="Picture 26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DD93BB47-B99E-2E37-2351-86AE7208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C7B2796-1C59-B863-5AB4-2C97666FF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E963D5-6C74-9548-4B0C-E1FFD4E6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80" y="1372069"/>
            <a:ext cx="10402529" cy="86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algn="ctr">
              <a:lnSpc>
                <a:spcPts val="3500"/>
              </a:lnSpc>
              <a:spcBef>
                <a:spcPts val="0"/>
              </a:spcBef>
              <a:buClr>
                <a:srgbClr val="002060"/>
              </a:buClr>
              <a:buSzPct val="60000"/>
            </a:pP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Location problems 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are widely studied in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AI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OR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 and other disciplines.</a:t>
            </a: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Clr>
                <a:srgbClr val="002060"/>
              </a:buClr>
              <a:buSzPct val="60000"/>
            </a:pPr>
            <a:r>
              <a:rPr lang="en-US" altLang="el-GR" dirty="0">
                <a:solidFill>
                  <a:srgbClr val="202124"/>
                </a:solidFill>
                <a:latin typeface="Google Sans"/>
              </a:rPr>
              <a:t>There is a wide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variety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 of problems (e.g.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p-dispersion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p-center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n-US" altLang="el-GR" b="1" dirty="0">
                <a:solidFill>
                  <a:srgbClr val="202124"/>
                </a:solidFill>
                <a:latin typeface="Google Sans"/>
              </a:rPr>
              <a:t>p-median</a:t>
            </a:r>
            <a:r>
              <a:rPr lang="en-US" altLang="el-GR" dirty="0">
                <a:solidFill>
                  <a:srgbClr val="202124"/>
                </a:solidFill>
                <a:latin typeface="Google Sans"/>
              </a:rPr>
              <a:t>).</a:t>
            </a:r>
          </a:p>
        </p:txBody>
      </p:sp>
      <p:pic>
        <p:nvPicPr>
          <p:cNvPr id="34" name="Picture 33" descr="A diagram of a distribution center&#10;&#10;Description automatically generated">
            <a:extLst>
              <a:ext uri="{FF2B5EF4-FFF2-40B4-BE49-F238E27FC236}">
                <a16:creationId xmlns:a16="http://schemas.microsoft.com/office/drawing/2014/main" id="{A34CFCC6-0290-59B6-4EA7-857FB8286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878" y="2598024"/>
            <a:ext cx="3651962" cy="3895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34877D-A17A-9F66-A834-B8120D9688CF}"/>
              </a:ext>
            </a:extLst>
          </p:cNvPr>
          <p:cNvSpPr/>
          <p:nvPr/>
        </p:nvSpPr>
        <p:spPr>
          <a:xfrm>
            <a:off x="-2402" y="4199334"/>
            <a:ext cx="3805850" cy="17135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ts val="6480"/>
              </a:lnSpc>
              <a:buClr>
                <a:srgbClr val="002060"/>
              </a:buClr>
              <a:buSzPct val="60000"/>
            </a:pPr>
            <a:r>
              <a:rPr lang="en-US" altLang="el-GR" sz="40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Easy to model…</a:t>
            </a:r>
          </a:p>
          <a:p>
            <a:pPr marL="0" indent="0" algn="ctr">
              <a:lnSpc>
                <a:spcPts val="6480"/>
              </a:lnSpc>
              <a:buClr>
                <a:srgbClr val="002060"/>
              </a:buClr>
              <a:buSzPct val="60000"/>
            </a:pPr>
            <a:r>
              <a:rPr lang="en-US" altLang="el-GR" sz="4800" b="1" cap="none" spc="30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HARD</a:t>
            </a:r>
            <a:r>
              <a:rPr lang="en-US" altLang="el-GR" sz="44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 </a:t>
            </a:r>
            <a:r>
              <a:rPr lang="en-US" altLang="el-GR" sz="4000" b="1" cap="none" spc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oogle Sans"/>
              </a:rPr>
              <a:t>to solve!</a:t>
            </a:r>
            <a:endParaRPr lang="en-US" sz="4400" b="1" cap="none" spc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76FC0-3235-6579-E1DA-4589E2BD0144}"/>
              </a:ext>
            </a:extLst>
          </p:cNvPr>
          <p:cNvSpPr/>
          <p:nvPr/>
        </p:nvSpPr>
        <p:spPr>
          <a:xfrm>
            <a:off x="4326814" y="4466330"/>
            <a:ext cx="30674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l-G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Google Sans"/>
              </a:rPr>
              <a:t>Complete solvers are </a:t>
            </a:r>
            <a:r>
              <a:rPr lang="en-US" altLang="el-GR" sz="3200" b="1" u="sng" cap="none" spc="15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Google Sans"/>
              </a:rPr>
              <a:t>inefficient</a:t>
            </a:r>
            <a:r>
              <a:rPr lang="en-US" altLang="el-G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Google Sans"/>
              </a:rPr>
              <a:t> for large problems!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21924" y="8486"/>
            <a:ext cx="7982244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sz="3600" dirty="0"/>
              <a:t>Experimental evaluation-pDD (4/8)</a:t>
            </a:r>
            <a:endParaRPr sz="24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F668CD-4334-1E6A-8E82-7FF0A3DD5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92701"/>
              </p:ext>
            </p:extLst>
          </p:nvPr>
        </p:nvGraphicFramePr>
        <p:xfrm>
          <a:off x="5719762" y="1617997"/>
          <a:ext cx="5142493" cy="286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425A63-102F-A9A5-3CD7-619FBEC5E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66392"/>
              </p:ext>
            </p:extLst>
          </p:nvPr>
        </p:nvGraphicFramePr>
        <p:xfrm>
          <a:off x="172457" y="1617998"/>
          <a:ext cx="5142493" cy="286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4FEB90E-13DF-2A90-363C-D581DDC245C5}"/>
              </a:ext>
            </a:extLst>
          </p:cNvPr>
          <p:cNvGrpSpPr/>
          <p:nvPr/>
        </p:nvGrpSpPr>
        <p:grpSpPr>
          <a:xfrm>
            <a:off x="1207750" y="4820515"/>
            <a:ext cx="8995263" cy="1467293"/>
            <a:chOff x="1308709" y="4491825"/>
            <a:chExt cx="9322352" cy="1640604"/>
          </a:xfrm>
        </p:grpSpPr>
        <p:grpSp>
          <p:nvGrpSpPr>
            <p:cNvPr id="12" name="Google Shape;919;p35">
              <a:extLst>
                <a:ext uri="{FF2B5EF4-FFF2-40B4-BE49-F238E27FC236}">
                  <a16:creationId xmlns:a16="http://schemas.microsoft.com/office/drawing/2014/main" id="{EA988A8D-D190-F612-C626-4878C30DF33C}"/>
                </a:ext>
              </a:extLst>
            </p:cNvPr>
            <p:cNvGrpSpPr/>
            <p:nvPr/>
          </p:nvGrpSpPr>
          <p:grpSpPr>
            <a:xfrm>
              <a:off x="1308709" y="4491825"/>
              <a:ext cx="8637503" cy="729246"/>
              <a:chOff x="1206282" y="1144026"/>
              <a:chExt cx="5423294" cy="8006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920;p35">
                <a:extLst>
                  <a:ext uri="{FF2B5EF4-FFF2-40B4-BE49-F238E27FC236}">
                    <a16:creationId xmlns:a16="http://schemas.microsoft.com/office/drawing/2014/main" id="{FECD90D1-28EE-68B8-3A76-6319D2CAB468}"/>
                  </a:ext>
                </a:extLst>
              </p:cNvPr>
              <p:cNvSpPr/>
              <p:nvPr/>
            </p:nvSpPr>
            <p:spPr>
              <a:xfrm>
                <a:off x="1636976" y="1144250"/>
                <a:ext cx="4992600" cy="800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21;p35">
                <a:extLst>
                  <a:ext uri="{FF2B5EF4-FFF2-40B4-BE49-F238E27FC236}">
                    <a16:creationId xmlns:a16="http://schemas.microsoft.com/office/drawing/2014/main" id="{3D5C3F23-7023-09E1-51BC-9DC874674B66}"/>
                  </a:ext>
                </a:extLst>
              </p:cNvPr>
              <p:cNvSpPr/>
              <p:nvPr/>
            </p:nvSpPr>
            <p:spPr>
              <a:xfrm>
                <a:off x="1206282" y="1144026"/>
                <a:ext cx="566238" cy="80064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09" extrusionOk="0">
                    <a:moveTo>
                      <a:pt x="12764" y="1"/>
                    </a:moveTo>
                    <a:lnTo>
                      <a:pt x="1" y="22111"/>
                    </a:lnTo>
                    <a:lnTo>
                      <a:pt x="12764" y="44208"/>
                    </a:lnTo>
                    <a:lnTo>
                      <a:pt x="38291" y="44208"/>
                    </a:lnTo>
                    <a:lnTo>
                      <a:pt x="51055" y="22111"/>
                    </a:lnTo>
                    <a:lnTo>
                      <a:pt x="38291" y="1"/>
                    </a:ln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Google Shape;922;p35">
                <a:extLst>
                  <a:ext uri="{FF2B5EF4-FFF2-40B4-BE49-F238E27FC236}">
                    <a16:creationId xmlns:a16="http://schemas.microsoft.com/office/drawing/2014/main" id="{5D5DAF7A-C8A5-8826-0010-1564CE8D14D7}"/>
                  </a:ext>
                </a:extLst>
              </p:cNvPr>
              <p:cNvSpPr txBox="1"/>
              <p:nvPr/>
            </p:nvSpPr>
            <p:spPr>
              <a:xfrm>
                <a:off x="1742317" y="1299263"/>
                <a:ext cx="4781917" cy="3823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4500"/>
                  </a:lnSpc>
                  <a:buClr>
                    <a:srgbClr val="0070C0"/>
                  </a:buClr>
                  <a:buSzPct val="60000"/>
                </a:pP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Optimal solutions: </a:t>
                </a:r>
                <a:r>
                  <a:rPr lang="en-US" sz="2400" b="1" dirty="0">
                    <a:solidFill>
                      <a:schemeClr val="bg1"/>
                    </a:solidFill>
                    <a:latin typeface="LMRoman10-Regular"/>
                  </a:rPr>
                  <a:t>CP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LMRoman10-Regular"/>
                  </a:rPr>
                  <a:t>G</a:t>
                </a: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: (</a:t>
                </a:r>
                <a:r>
                  <a:rPr lang="en-US" sz="2400" b="1" dirty="0">
                    <a:solidFill>
                      <a:schemeClr val="bg1"/>
                    </a:solidFill>
                    <a:latin typeface="LMRoman10-Regular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/82)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LMRoman10-Regular"/>
                  </a:rPr>
                  <a:t>CP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LMRoman10-Regular"/>
                  </a:rPr>
                  <a:t>LS</a:t>
                </a: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: (</a:t>
                </a:r>
                <a:r>
                  <a:rPr lang="en-US" sz="2400" b="1" dirty="0">
                    <a:solidFill>
                      <a:schemeClr val="bg1"/>
                    </a:solidFill>
                    <a:latin typeface="LMRoman10-Regular"/>
                  </a:rPr>
                  <a:t>40</a:t>
                </a:r>
                <a:r>
                  <a:rPr lang="en-US" sz="2400" dirty="0">
                    <a:solidFill>
                      <a:schemeClr val="bg1"/>
                    </a:solidFill>
                    <a:latin typeface="LMRoman10-Regular"/>
                  </a:rPr>
                  <a:t>/82)</a:t>
                </a:r>
              </a:p>
            </p:txBody>
          </p:sp>
        </p:grpSp>
        <p:grpSp>
          <p:nvGrpSpPr>
            <p:cNvPr id="16" name="Google Shape;923;p35">
              <a:extLst>
                <a:ext uri="{FF2B5EF4-FFF2-40B4-BE49-F238E27FC236}">
                  <a16:creationId xmlns:a16="http://schemas.microsoft.com/office/drawing/2014/main" id="{0A9B3A5B-85A3-193A-4733-52B12E2BCFFE}"/>
                </a:ext>
              </a:extLst>
            </p:cNvPr>
            <p:cNvGrpSpPr/>
            <p:nvPr/>
          </p:nvGrpSpPr>
          <p:grpSpPr>
            <a:xfrm>
              <a:off x="1994661" y="5401629"/>
              <a:ext cx="8636400" cy="730800"/>
              <a:chOff x="2514452" y="2048397"/>
              <a:chExt cx="5423266" cy="800625"/>
            </a:xfrm>
            <a:solidFill>
              <a:srgbClr val="A7B7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Google Shape;924;p35">
                <a:extLst>
                  <a:ext uri="{FF2B5EF4-FFF2-40B4-BE49-F238E27FC236}">
                    <a16:creationId xmlns:a16="http://schemas.microsoft.com/office/drawing/2014/main" id="{A58EC50C-9FB4-E3EB-D5FB-92C9DE459258}"/>
                  </a:ext>
                </a:extLst>
              </p:cNvPr>
              <p:cNvSpPr/>
              <p:nvPr/>
            </p:nvSpPr>
            <p:spPr>
              <a:xfrm>
                <a:off x="2514452" y="2048550"/>
                <a:ext cx="4992600" cy="8004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25;p35">
                <a:extLst>
                  <a:ext uri="{FF2B5EF4-FFF2-40B4-BE49-F238E27FC236}">
                    <a16:creationId xmlns:a16="http://schemas.microsoft.com/office/drawing/2014/main" id="{D918901E-F567-C646-67E4-E4D8EB401EBC}"/>
                  </a:ext>
                </a:extLst>
              </p:cNvPr>
              <p:cNvSpPr/>
              <p:nvPr/>
            </p:nvSpPr>
            <p:spPr>
              <a:xfrm>
                <a:off x="7400976" y="2048397"/>
                <a:ext cx="536742" cy="80062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21" extrusionOk="0">
                    <a:moveTo>
                      <a:pt x="12764" y="0"/>
                    </a:moveTo>
                    <a:lnTo>
                      <a:pt x="0" y="22110"/>
                    </a:lnTo>
                    <a:lnTo>
                      <a:pt x="12764" y="44220"/>
                    </a:lnTo>
                    <a:lnTo>
                      <a:pt x="38291" y="44220"/>
                    </a:lnTo>
                    <a:lnTo>
                      <a:pt x="51054" y="22110"/>
                    </a:lnTo>
                    <a:lnTo>
                      <a:pt x="3829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2400" cap="flat" cmpd="sng">
                <a:solidFill>
                  <a:srgbClr val="A7B78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rgbClr val="A7B78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>
                  <a:solidFill>
                    <a:srgbClr val="A7B789"/>
                  </a:solidFill>
                </a:endParaRPr>
              </a:p>
            </p:txBody>
          </p:sp>
          <p:sp>
            <p:nvSpPr>
              <p:cNvPr id="19" name="Google Shape;926;p35">
                <a:extLst>
                  <a:ext uri="{FF2B5EF4-FFF2-40B4-BE49-F238E27FC236}">
                    <a16:creationId xmlns:a16="http://schemas.microsoft.com/office/drawing/2014/main" id="{F6F9B8AA-F02E-2B68-7270-DC9A8668E0A1}"/>
                  </a:ext>
                </a:extLst>
              </p:cNvPr>
              <p:cNvSpPr txBox="1"/>
              <p:nvPr/>
            </p:nvSpPr>
            <p:spPr>
              <a:xfrm>
                <a:off x="2616875" y="2220661"/>
                <a:ext cx="4784101" cy="43349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Can reach </a:t>
                </a:r>
                <a:r>
                  <a:rPr lang="en-US" sz="24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twice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the value of complete solvers on </a:t>
                </a:r>
                <a:r>
                  <a:rPr lang="en-US" sz="24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hard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classes</a:t>
                </a:r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90FEE-E2EB-5EC1-6081-D41E216FF4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9C6C6-C646-182C-5C22-BDD56B5E48A8}"/>
              </a:ext>
            </a:extLst>
          </p:cNvPr>
          <p:cNvSpPr txBox="1"/>
          <p:nvPr/>
        </p:nvSpPr>
        <p:spPr>
          <a:xfrm>
            <a:off x="2265687" y="4158314"/>
            <a:ext cx="478016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G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A470C-711E-2429-5F5B-136A1FC9FFA6}"/>
              </a:ext>
            </a:extLst>
          </p:cNvPr>
          <p:cNvSpPr txBox="1"/>
          <p:nvPr/>
        </p:nvSpPr>
        <p:spPr>
          <a:xfrm>
            <a:off x="7812992" y="4151793"/>
            <a:ext cx="478016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G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76976-8D8E-9C32-684B-E116F1785837}"/>
              </a:ext>
            </a:extLst>
          </p:cNvPr>
          <p:cNvSpPr txBox="1"/>
          <p:nvPr/>
        </p:nvSpPr>
        <p:spPr>
          <a:xfrm>
            <a:off x="3008568" y="4158313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809F3-5BF1-4C7D-E0D5-58CD74FAB884}"/>
              </a:ext>
            </a:extLst>
          </p:cNvPr>
          <p:cNvSpPr txBox="1"/>
          <p:nvPr/>
        </p:nvSpPr>
        <p:spPr>
          <a:xfrm>
            <a:off x="8555873" y="4147692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8422E-C406-6266-F0A3-3B63953CC021}"/>
              </a:ext>
            </a:extLst>
          </p:cNvPr>
          <p:cNvSpPr txBox="1"/>
          <p:nvPr/>
        </p:nvSpPr>
        <p:spPr>
          <a:xfrm>
            <a:off x="2708716" y="989952"/>
            <a:ext cx="593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Comparison between CP</a:t>
            </a:r>
            <a:r>
              <a:rPr lang="en-US" sz="2400" u="sng" baseline="-250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G </a:t>
            </a:r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&amp; CP</a:t>
            </a:r>
            <a:r>
              <a:rPr lang="en-US" sz="2400" u="sng" baseline="-250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LS </a:t>
            </a:r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on MDPLIBs</a:t>
            </a:r>
          </a:p>
        </p:txBody>
      </p:sp>
    </p:spTree>
    <p:extLst>
      <p:ext uri="{BB962C8B-B14F-4D97-AF65-F5344CB8AC3E}">
        <p14:creationId xmlns:p14="http://schemas.microsoft.com/office/powerpoint/2010/main" val="404139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31757" y="8486"/>
            <a:ext cx="7962578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sz="3600" dirty="0"/>
              <a:t>Experimental evaluation-pDD (5/8)</a:t>
            </a:r>
            <a:endParaRPr sz="24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F668CD-4334-1E6A-8E82-7FF0A3DD5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070318"/>
              </p:ext>
            </p:extLst>
          </p:nvPr>
        </p:nvGraphicFramePr>
        <p:xfrm>
          <a:off x="5838825" y="1618152"/>
          <a:ext cx="5144399" cy="2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425A63-102F-A9A5-3CD7-619FBEC5E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711128"/>
              </p:ext>
            </p:extLst>
          </p:nvPr>
        </p:nvGraphicFramePr>
        <p:xfrm>
          <a:off x="409581" y="1618152"/>
          <a:ext cx="5144400" cy="2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2E9E99F-CFF0-8338-3914-D3C0FB09DD91}"/>
              </a:ext>
            </a:extLst>
          </p:cNvPr>
          <p:cNvGrpSpPr/>
          <p:nvPr/>
        </p:nvGrpSpPr>
        <p:grpSpPr>
          <a:xfrm>
            <a:off x="1181381" y="4810558"/>
            <a:ext cx="8996400" cy="1468800"/>
            <a:chOff x="1308709" y="4491825"/>
            <a:chExt cx="9322352" cy="1640604"/>
          </a:xfrm>
        </p:grpSpPr>
        <p:grpSp>
          <p:nvGrpSpPr>
            <p:cNvPr id="5" name="Google Shape;919;p35">
              <a:extLst>
                <a:ext uri="{FF2B5EF4-FFF2-40B4-BE49-F238E27FC236}">
                  <a16:creationId xmlns:a16="http://schemas.microsoft.com/office/drawing/2014/main" id="{639A0508-CE26-78E6-6941-8B3537651B43}"/>
                </a:ext>
              </a:extLst>
            </p:cNvPr>
            <p:cNvGrpSpPr/>
            <p:nvPr/>
          </p:nvGrpSpPr>
          <p:grpSpPr>
            <a:xfrm>
              <a:off x="1308709" y="4491825"/>
              <a:ext cx="8637503" cy="729246"/>
              <a:chOff x="1206282" y="1144026"/>
              <a:chExt cx="5423294" cy="8006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920;p35">
                <a:extLst>
                  <a:ext uri="{FF2B5EF4-FFF2-40B4-BE49-F238E27FC236}">
                    <a16:creationId xmlns:a16="http://schemas.microsoft.com/office/drawing/2014/main" id="{C1641596-EA8C-D750-C162-DAFB50A942A4}"/>
                  </a:ext>
                </a:extLst>
              </p:cNvPr>
              <p:cNvSpPr/>
              <p:nvPr/>
            </p:nvSpPr>
            <p:spPr>
              <a:xfrm>
                <a:off x="1636976" y="1144250"/>
                <a:ext cx="4992600" cy="800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21;p35">
                <a:extLst>
                  <a:ext uri="{FF2B5EF4-FFF2-40B4-BE49-F238E27FC236}">
                    <a16:creationId xmlns:a16="http://schemas.microsoft.com/office/drawing/2014/main" id="{9DB6BD36-F6F6-4936-4FBD-BCB934590D46}"/>
                  </a:ext>
                </a:extLst>
              </p:cNvPr>
              <p:cNvSpPr/>
              <p:nvPr/>
            </p:nvSpPr>
            <p:spPr>
              <a:xfrm>
                <a:off x="1206282" y="1144026"/>
                <a:ext cx="566238" cy="80064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09" extrusionOk="0">
                    <a:moveTo>
                      <a:pt x="12764" y="1"/>
                    </a:moveTo>
                    <a:lnTo>
                      <a:pt x="1" y="22111"/>
                    </a:lnTo>
                    <a:lnTo>
                      <a:pt x="12764" y="44208"/>
                    </a:lnTo>
                    <a:lnTo>
                      <a:pt x="38291" y="44208"/>
                    </a:lnTo>
                    <a:lnTo>
                      <a:pt x="51055" y="22111"/>
                    </a:lnTo>
                    <a:lnTo>
                      <a:pt x="38291" y="1"/>
                    </a:ln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chemeClr val="accent1"/>
                    </a:solidFill>
                    <a:latin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Google Shape;922;p35">
                <a:extLst>
                  <a:ext uri="{FF2B5EF4-FFF2-40B4-BE49-F238E27FC236}">
                    <a16:creationId xmlns:a16="http://schemas.microsoft.com/office/drawing/2014/main" id="{4A792531-6504-E94C-463E-D3ED56A54FA7}"/>
                  </a:ext>
                </a:extLst>
              </p:cNvPr>
              <p:cNvSpPr txBox="1"/>
              <p:nvPr/>
            </p:nvSpPr>
            <p:spPr>
              <a:xfrm>
                <a:off x="1742317" y="1299298"/>
                <a:ext cx="4781917" cy="3823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4500"/>
                  </a:lnSpc>
                  <a:buClr>
                    <a:srgbClr val="0070C0"/>
                  </a:buClr>
                  <a:buSzPct val="60000"/>
                </a:pPr>
                <a:r>
                  <a:rPr lang="en-US" sz="20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More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near optimal solutions, with relatively </a:t>
                </a:r>
                <a:r>
                  <a:rPr lang="en-US" sz="24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small</a:t>
                </a:r>
                <a:r>
                  <a:rPr lang="en-US" sz="24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overhead</a:t>
                </a:r>
                <a:endParaRPr lang="en-US" sz="2000" dirty="0">
                  <a:solidFill>
                    <a:schemeClr val="bg1"/>
                  </a:solidFill>
                  <a:latin typeface="LMRoman10-Regular"/>
                </a:endParaRPr>
              </a:p>
            </p:txBody>
          </p:sp>
        </p:grpSp>
        <p:grpSp>
          <p:nvGrpSpPr>
            <p:cNvPr id="6" name="Google Shape;923;p35">
              <a:extLst>
                <a:ext uri="{FF2B5EF4-FFF2-40B4-BE49-F238E27FC236}">
                  <a16:creationId xmlns:a16="http://schemas.microsoft.com/office/drawing/2014/main" id="{248F17EB-7693-C5B4-B432-84C5CF77B224}"/>
                </a:ext>
              </a:extLst>
            </p:cNvPr>
            <p:cNvGrpSpPr/>
            <p:nvPr/>
          </p:nvGrpSpPr>
          <p:grpSpPr>
            <a:xfrm>
              <a:off x="1994661" y="5401629"/>
              <a:ext cx="8636400" cy="730800"/>
              <a:chOff x="2514452" y="2048397"/>
              <a:chExt cx="5423266" cy="800625"/>
            </a:xfrm>
            <a:solidFill>
              <a:srgbClr val="A7B7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Google Shape;924;p35">
                <a:extLst>
                  <a:ext uri="{FF2B5EF4-FFF2-40B4-BE49-F238E27FC236}">
                    <a16:creationId xmlns:a16="http://schemas.microsoft.com/office/drawing/2014/main" id="{B1FC05E9-6AA0-B4B7-1CEA-1BFE85FEB29F}"/>
                  </a:ext>
                </a:extLst>
              </p:cNvPr>
              <p:cNvSpPr/>
              <p:nvPr/>
            </p:nvSpPr>
            <p:spPr>
              <a:xfrm>
                <a:off x="2514452" y="2048550"/>
                <a:ext cx="4992600" cy="8004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25;p35">
                <a:extLst>
                  <a:ext uri="{FF2B5EF4-FFF2-40B4-BE49-F238E27FC236}">
                    <a16:creationId xmlns:a16="http://schemas.microsoft.com/office/drawing/2014/main" id="{EB324D5A-6969-6764-8795-60ECDEE4402D}"/>
                  </a:ext>
                </a:extLst>
              </p:cNvPr>
              <p:cNvSpPr/>
              <p:nvPr/>
            </p:nvSpPr>
            <p:spPr>
              <a:xfrm>
                <a:off x="7400976" y="2048397"/>
                <a:ext cx="536742" cy="80062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21" extrusionOk="0">
                    <a:moveTo>
                      <a:pt x="12764" y="0"/>
                    </a:moveTo>
                    <a:lnTo>
                      <a:pt x="0" y="22110"/>
                    </a:lnTo>
                    <a:lnTo>
                      <a:pt x="12764" y="44220"/>
                    </a:lnTo>
                    <a:lnTo>
                      <a:pt x="38291" y="44220"/>
                    </a:lnTo>
                    <a:lnTo>
                      <a:pt x="51054" y="22110"/>
                    </a:lnTo>
                    <a:lnTo>
                      <a:pt x="3829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2400" cap="flat" cmpd="sng">
                <a:solidFill>
                  <a:srgbClr val="A7B78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rgbClr val="A7B789"/>
                    </a:solidFill>
                    <a:latin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dirty="0">
                  <a:solidFill>
                    <a:srgbClr val="A7B789"/>
                  </a:solidFill>
                </a:endParaRPr>
              </a:p>
            </p:txBody>
          </p:sp>
          <p:sp>
            <p:nvSpPr>
              <p:cNvPr id="12" name="Google Shape;926;p35">
                <a:extLst>
                  <a:ext uri="{FF2B5EF4-FFF2-40B4-BE49-F238E27FC236}">
                    <a16:creationId xmlns:a16="http://schemas.microsoft.com/office/drawing/2014/main" id="{0AE45C45-D0C6-0647-C296-13011B728502}"/>
                  </a:ext>
                </a:extLst>
              </p:cNvPr>
              <p:cNvSpPr txBox="1"/>
              <p:nvPr/>
            </p:nvSpPr>
            <p:spPr>
              <a:xfrm>
                <a:off x="2616875" y="2220673"/>
                <a:ext cx="4784101" cy="4335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8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Worst</a:t>
                </a:r>
                <a:r>
                  <a:rPr lang="en-US" sz="18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case overhead </a:t>
                </a:r>
                <a:r>
                  <a:rPr lang="en-US" sz="1800" dirty="0">
                    <a:solidFill>
                      <a:schemeClr val="lt1"/>
                    </a:solidFill>
                    <a:latin typeface="LMRoman10-Regular"/>
                    <a:ea typeface="Roboto"/>
                    <a:cs typeface="Arial" panose="020B0604020202020204" pitchFamily="34" charset="0"/>
                    <a:sym typeface="Roboto"/>
                  </a:rPr>
                  <a:t>≈</a:t>
                </a:r>
                <a:r>
                  <a:rPr lang="en-US" sz="1800" dirty="0">
                    <a:solidFill>
                      <a:schemeClr val="lt1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US" sz="1800" b="1" dirty="0">
                    <a:solidFill>
                      <a:schemeClr val="lt1"/>
                    </a:solidFill>
                    <a:latin typeface="LMRoman10-Regular"/>
                    <a:ea typeface="Roboto"/>
                    <a:cs typeface="Arial" panose="020B0604020202020204" pitchFamily="34" charset="0"/>
                    <a:sym typeface="Roboto"/>
                  </a:rPr>
                  <a:t>twice</a:t>
                </a:r>
                <a:r>
                  <a:rPr lang="en-US" sz="1800" dirty="0">
                    <a:solidFill>
                      <a:schemeClr val="lt1"/>
                    </a:solidFill>
                    <a:latin typeface="LMRoman10-Regular"/>
                    <a:ea typeface="Roboto"/>
                    <a:cs typeface="Arial" panose="020B0604020202020204" pitchFamily="34" charset="0"/>
                    <a:sym typeface="Roboto"/>
                  </a:rPr>
                  <a:t> of </a:t>
                </a:r>
                <a:r>
                  <a:rPr lang="en-US" sz="1800" b="1" dirty="0">
                    <a:solidFill>
                      <a:schemeClr val="lt1"/>
                    </a:solidFill>
                    <a:latin typeface="LMRoman10-Regular"/>
                    <a:ea typeface="Roboto"/>
                    <a:cs typeface="Arial" panose="020B0604020202020204" pitchFamily="34" charset="0"/>
                    <a:sym typeface="Roboto"/>
                  </a:rPr>
                  <a:t>CP</a:t>
                </a:r>
                <a:r>
                  <a:rPr lang="en-US" sz="1800" b="1" baseline="-25000" dirty="0">
                    <a:solidFill>
                      <a:schemeClr val="lt1"/>
                    </a:solidFill>
                    <a:latin typeface="LMRoman10-Regular"/>
                    <a:ea typeface="Roboto"/>
                    <a:cs typeface="Arial" panose="020B0604020202020204" pitchFamily="34" charset="0"/>
                    <a:sym typeface="Roboto"/>
                  </a:rPr>
                  <a:t>G</a:t>
                </a:r>
                <a:r>
                  <a:rPr lang="en-US" sz="18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sz="18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4% - 14%</a:t>
                </a:r>
                <a:r>
                  <a:rPr lang="en-US" sz="18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of LS calls </a:t>
                </a:r>
                <a:r>
                  <a:rPr lang="en-US" sz="1800" dirty="0">
                    <a:solidFill>
                      <a:schemeClr val="lt1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→ </a:t>
                </a:r>
                <a:r>
                  <a:rPr lang="en-US" sz="18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Don’t Prune</a:t>
                </a:r>
                <a:r>
                  <a:rPr lang="en-US" sz="18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</a:t>
                </a:r>
              </a:p>
            </p:txBody>
          </p:sp>
        </p:grp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CEB444-714B-785E-4D58-C89216FC00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8A5C0-3FD6-A1AB-4445-527DDA58ECC5}"/>
              </a:ext>
            </a:extLst>
          </p:cNvPr>
          <p:cNvSpPr txBox="1"/>
          <p:nvPr/>
        </p:nvSpPr>
        <p:spPr>
          <a:xfrm>
            <a:off x="2708716" y="989952"/>
            <a:ext cx="593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Comparison between CP</a:t>
            </a:r>
            <a:r>
              <a:rPr lang="en-US" sz="2400" u="sng" baseline="-250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G </a:t>
            </a:r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&amp; CP</a:t>
            </a:r>
            <a:r>
              <a:rPr lang="en-US" sz="2400" u="sng" baseline="-250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LS </a:t>
            </a:r>
            <a:r>
              <a:rPr lang="en-US" sz="24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on MDPLIBs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6084C-6D46-7BD8-AC65-B0B3DE63DE4C}"/>
              </a:ext>
            </a:extLst>
          </p:cNvPr>
          <p:cNvSpPr txBox="1"/>
          <p:nvPr/>
        </p:nvSpPr>
        <p:spPr>
          <a:xfrm>
            <a:off x="3283326" y="4165195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D60800-A123-23D1-C263-EC63DE8D0CF5}"/>
              </a:ext>
            </a:extLst>
          </p:cNvPr>
          <p:cNvSpPr txBox="1"/>
          <p:nvPr/>
        </p:nvSpPr>
        <p:spPr>
          <a:xfrm>
            <a:off x="8710732" y="4168135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7B5E48-9820-1101-F911-590A4278D3C7}"/>
              </a:ext>
            </a:extLst>
          </p:cNvPr>
          <p:cNvSpPr txBox="1"/>
          <p:nvPr/>
        </p:nvSpPr>
        <p:spPr>
          <a:xfrm>
            <a:off x="2549706" y="4179106"/>
            <a:ext cx="478016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G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7917A-BAA4-CB6F-39AE-D1F251277DDD}"/>
              </a:ext>
            </a:extLst>
          </p:cNvPr>
          <p:cNvSpPr txBox="1"/>
          <p:nvPr/>
        </p:nvSpPr>
        <p:spPr>
          <a:xfrm>
            <a:off x="7947872" y="4163841"/>
            <a:ext cx="478016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G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26841" y="12303"/>
            <a:ext cx="7972410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sz="3600" dirty="0"/>
              <a:t>Experimental evaluation-pCD (6/8)</a:t>
            </a:r>
            <a:endParaRPr sz="24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425A63-102F-A9A5-3CD7-619FBEC5E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602281"/>
              </p:ext>
            </p:extLst>
          </p:nvPr>
        </p:nvGraphicFramePr>
        <p:xfrm>
          <a:off x="264852" y="1618152"/>
          <a:ext cx="5144400" cy="2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4FEB90E-13DF-2A90-363C-D581DDC245C5}"/>
              </a:ext>
            </a:extLst>
          </p:cNvPr>
          <p:cNvGrpSpPr/>
          <p:nvPr/>
        </p:nvGrpSpPr>
        <p:grpSpPr>
          <a:xfrm>
            <a:off x="1148326" y="4770651"/>
            <a:ext cx="8996400" cy="1468800"/>
            <a:chOff x="1308709" y="4491825"/>
            <a:chExt cx="9322352" cy="1640604"/>
          </a:xfrm>
        </p:grpSpPr>
        <p:grpSp>
          <p:nvGrpSpPr>
            <p:cNvPr id="12" name="Google Shape;919;p35">
              <a:extLst>
                <a:ext uri="{FF2B5EF4-FFF2-40B4-BE49-F238E27FC236}">
                  <a16:creationId xmlns:a16="http://schemas.microsoft.com/office/drawing/2014/main" id="{EA988A8D-D190-F612-C626-4878C30DF33C}"/>
                </a:ext>
              </a:extLst>
            </p:cNvPr>
            <p:cNvGrpSpPr/>
            <p:nvPr/>
          </p:nvGrpSpPr>
          <p:grpSpPr>
            <a:xfrm>
              <a:off x="1308709" y="4491825"/>
              <a:ext cx="8637503" cy="729246"/>
              <a:chOff x="1206282" y="1144026"/>
              <a:chExt cx="5423294" cy="8006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920;p35">
                <a:extLst>
                  <a:ext uri="{FF2B5EF4-FFF2-40B4-BE49-F238E27FC236}">
                    <a16:creationId xmlns:a16="http://schemas.microsoft.com/office/drawing/2014/main" id="{FECD90D1-28EE-68B8-3A76-6319D2CAB468}"/>
                  </a:ext>
                </a:extLst>
              </p:cNvPr>
              <p:cNvSpPr/>
              <p:nvPr/>
            </p:nvSpPr>
            <p:spPr>
              <a:xfrm>
                <a:off x="1636976" y="1144250"/>
                <a:ext cx="4992600" cy="800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21;p35">
                <a:extLst>
                  <a:ext uri="{FF2B5EF4-FFF2-40B4-BE49-F238E27FC236}">
                    <a16:creationId xmlns:a16="http://schemas.microsoft.com/office/drawing/2014/main" id="{3D5C3F23-7023-09E1-51BC-9DC874674B66}"/>
                  </a:ext>
                </a:extLst>
              </p:cNvPr>
              <p:cNvSpPr/>
              <p:nvPr/>
            </p:nvSpPr>
            <p:spPr>
              <a:xfrm>
                <a:off x="1206282" y="1144026"/>
                <a:ext cx="566238" cy="80064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09" extrusionOk="0">
                    <a:moveTo>
                      <a:pt x="12764" y="1"/>
                    </a:moveTo>
                    <a:lnTo>
                      <a:pt x="1" y="22111"/>
                    </a:lnTo>
                    <a:lnTo>
                      <a:pt x="12764" y="44208"/>
                    </a:lnTo>
                    <a:lnTo>
                      <a:pt x="38291" y="44208"/>
                    </a:lnTo>
                    <a:lnTo>
                      <a:pt x="51055" y="22111"/>
                    </a:lnTo>
                    <a:lnTo>
                      <a:pt x="38291" y="1"/>
                    </a:ln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Google Shape;922;p35">
                <a:extLst>
                  <a:ext uri="{FF2B5EF4-FFF2-40B4-BE49-F238E27FC236}">
                    <a16:creationId xmlns:a16="http://schemas.microsoft.com/office/drawing/2014/main" id="{5D5DAF7A-C8A5-8826-0010-1564CE8D14D7}"/>
                  </a:ext>
                </a:extLst>
              </p:cNvPr>
              <p:cNvSpPr txBox="1"/>
              <p:nvPr/>
            </p:nvSpPr>
            <p:spPr>
              <a:xfrm>
                <a:off x="1742317" y="1299298"/>
                <a:ext cx="4781917" cy="3823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4500"/>
                  </a:lnSpc>
                  <a:buClr>
                    <a:srgbClr val="0070C0"/>
                  </a:buClr>
                  <a:buSzPct val="60000"/>
                </a:pP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Gurobi </a:t>
                </a:r>
                <a:r>
                  <a:rPr lang="en-US" sz="2000" b="1" dirty="0">
                    <a:solidFill>
                      <a:schemeClr val="bg1"/>
                    </a:solidFill>
                    <a:latin typeface="LMRoman10-Regular"/>
                  </a:rPr>
                  <a:t>faster</a:t>
                </a: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 than OR-Tools, OR-Tools takes time to match CP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LMRoman10-Regular"/>
                  </a:rPr>
                  <a:t>LS</a:t>
                </a:r>
                <a:endParaRPr lang="en-US" sz="2000" dirty="0">
                  <a:solidFill>
                    <a:schemeClr val="bg1"/>
                  </a:solidFill>
                  <a:latin typeface="LMRoman10-Regular"/>
                </a:endParaRPr>
              </a:p>
            </p:txBody>
          </p:sp>
        </p:grpSp>
        <p:grpSp>
          <p:nvGrpSpPr>
            <p:cNvPr id="16" name="Google Shape;923;p35">
              <a:extLst>
                <a:ext uri="{FF2B5EF4-FFF2-40B4-BE49-F238E27FC236}">
                  <a16:creationId xmlns:a16="http://schemas.microsoft.com/office/drawing/2014/main" id="{0A9B3A5B-85A3-193A-4733-52B12E2BCFFE}"/>
                </a:ext>
              </a:extLst>
            </p:cNvPr>
            <p:cNvGrpSpPr/>
            <p:nvPr/>
          </p:nvGrpSpPr>
          <p:grpSpPr>
            <a:xfrm>
              <a:off x="1994661" y="5401629"/>
              <a:ext cx="8636400" cy="730800"/>
              <a:chOff x="2514452" y="2048397"/>
              <a:chExt cx="5423266" cy="800625"/>
            </a:xfrm>
            <a:solidFill>
              <a:srgbClr val="A7B7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Google Shape;924;p35">
                <a:extLst>
                  <a:ext uri="{FF2B5EF4-FFF2-40B4-BE49-F238E27FC236}">
                    <a16:creationId xmlns:a16="http://schemas.microsoft.com/office/drawing/2014/main" id="{A58EC50C-9FB4-E3EB-D5FB-92C9DE459258}"/>
                  </a:ext>
                </a:extLst>
              </p:cNvPr>
              <p:cNvSpPr/>
              <p:nvPr/>
            </p:nvSpPr>
            <p:spPr>
              <a:xfrm>
                <a:off x="2514452" y="2048550"/>
                <a:ext cx="4992600" cy="8004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25;p35">
                <a:extLst>
                  <a:ext uri="{FF2B5EF4-FFF2-40B4-BE49-F238E27FC236}">
                    <a16:creationId xmlns:a16="http://schemas.microsoft.com/office/drawing/2014/main" id="{D918901E-F567-C646-67E4-E4D8EB401EBC}"/>
                  </a:ext>
                </a:extLst>
              </p:cNvPr>
              <p:cNvSpPr/>
              <p:nvPr/>
            </p:nvSpPr>
            <p:spPr>
              <a:xfrm>
                <a:off x="7400976" y="2048397"/>
                <a:ext cx="536742" cy="80062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21" extrusionOk="0">
                    <a:moveTo>
                      <a:pt x="12764" y="0"/>
                    </a:moveTo>
                    <a:lnTo>
                      <a:pt x="0" y="22110"/>
                    </a:lnTo>
                    <a:lnTo>
                      <a:pt x="12764" y="44220"/>
                    </a:lnTo>
                    <a:lnTo>
                      <a:pt x="38291" y="44220"/>
                    </a:lnTo>
                    <a:lnTo>
                      <a:pt x="51054" y="22110"/>
                    </a:lnTo>
                    <a:lnTo>
                      <a:pt x="3829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2400" cap="flat" cmpd="sng">
                <a:solidFill>
                  <a:srgbClr val="A7B78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rgbClr val="A7B78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>
                  <a:solidFill>
                    <a:srgbClr val="A7B789"/>
                  </a:solidFill>
                </a:endParaRPr>
              </a:p>
            </p:txBody>
          </p:sp>
          <p:sp>
            <p:nvSpPr>
              <p:cNvPr id="19" name="Google Shape;926;p35">
                <a:extLst>
                  <a:ext uri="{FF2B5EF4-FFF2-40B4-BE49-F238E27FC236}">
                    <a16:creationId xmlns:a16="http://schemas.microsoft.com/office/drawing/2014/main" id="{F6F9B8AA-F02E-2B68-7270-DC9A8668E0A1}"/>
                  </a:ext>
                </a:extLst>
              </p:cNvPr>
              <p:cNvSpPr txBox="1"/>
              <p:nvPr/>
            </p:nvSpPr>
            <p:spPr>
              <a:xfrm>
                <a:off x="2616875" y="2220673"/>
                <a:ext cx="4784101" cy="4335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CP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LMRoman10-Regular"/>
                  </a:rPr>
                  <a:t>LS</a:t>
                </a: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 finds </a:t>
                </a:r>
                <a:r>
                  <a:rPr lang="en-US" sz="2000" b="1" dirty="0">
                    <a:solidFill>
                      <a:schemeClr val="bg1"/>
                    </a:solidFill>
                    <a:latin typeface="LMRoman10-Regular"/>
                  </a:rPr>
                  <a:t>many</a:t>
                </a: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 near optimal in |CL| ≥ |P|, worse in |P| &gt; |CL|</a:t>
                </a:r>
                <a:endPara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76B33D53-2E35-F8C0-C431-99BC9B910930}"/>
              </a:ext>
            </a:extLst>
          </p:cNvPr>
          <p:cNvGrpSpPr/>
          <p:nvPr/>
        </p:nvGrpSpPr>
        <p:grpSpPr>
          <a:xfrm>
            <a:off x="5646526" y="1629924"/>
            <a:ext cx="5411999" cy="2834025"/>
            <a:chOff x="5646526" y="1720018"/>
            <a:chExt cx="5333167" cy="2471697"/>
          </a:xfrm>
        </p:grpSpPr>
        <p:sp>
          <p:nvSpPr>
            <p:cNvPr id="427" name="Google Shape;152;p18">
              <a:extLst>
                <a:ext uri="{FF2B5EF4-FFF2-40B4-BE49-F238E27FC236}">
                  <a16:creationId xmlns:a16="http://schemas.microsoft.com/office/drawing/2014/main" id="{4277F3BA-2497-492B-4F1E-0E9C9D9D81A5}"/>
                </a:ext>
              </a:extLst>
            </p:cNvPr>
            <p:cNvSpPr txBox="1"/>
            <p:nvPr/>
          </p:nvSpPr>
          <p:spPr>
            <a:xfrm>
              <a:off x="7688493" y="2237799"/>
              <a:ext cx="705163" cy="204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pmed10</a:t>
              </a:r>
              <a:endParaRPr sz="1050" b="1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" name="Google Shape;147;p18">
              <a:extLst>
                <a:ext uri="{FF2B5EF4-FFF2-40B4-BE49-F238E27FC236}">
                  <a16:creationId xmlns:a16="http://schemas.microsoft.com/office/drawing/2014/main" id="{A3747A42-BE7F-23E1-01A2-BB93C0F071DC}"/>
                </a:ext>
              </a:extLst>
            </p:cNvPr>
            <p:cNvGrpSpPr/>
            <p:nvPr/>
          </p:nvGrpSpPr>
          <p:grpSpPr>
            <a:xfrm>
              <a:off x="6545472" y="2103539"/>
              <a:ext cx="705256" cy="2084583"/>
              <a:chOff x="2117199" y="1195632"/>
              <a:chExt cx="1589311" cy="3538278"/>
            </a:xfrm>
          </p:grpSpPr>
          <p:sp>
            <p:nvSpPr>
              <p:cNvPr id="5" name="Google Shape;148;p18">
                <a:extLst>
                  <a:ext uri="{FF2B5EF4-FFF2-40B4-BE49-F238E27FC236}">
                    <a16:creationId xmlns:a16="http://schemas.microsoft.com/office/drawing/2014/main" id="{6B1E54A3-C16D-79A0-9463-708C4BCB5BA3}"/>
                  </a:ext>
                </a:extLst>
              </p:cNvPr>
              <p:cNvSpPr/>
              <p:nvPr/>
            </p:nvSpPr>
            <p:spPr>
              <a:xfrm>
                <a:off x="2117199" y="2193680"/>
                <a:ext cx="1589100" cy="792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44</a:t>
                </a:r>
                <a:endParaRPr dirty="0"/>
              </a:p>
            </p:txBody>
          </p:sp>
          <p:sp>
            <p:nvSpPr>
              <p:cNvPr id="6" name="Google Shape;149;p18">
                <a:extLst>
                  <a:ext uri="{FF2B5EF4-FFF2-40B4-BE49-F238E27FC236}">
                    <a16:creationId xmlns:a16="http://schemas.microsoft.com/office/drawing/2014/main" id="{B257684C-3822-1528-8C16-9A488383164A}"/>
                  </a:ext>
                </a:extLst>
              </p:cNvPr>
              <p:cNvSpPr/>
              <p:nvPr/>
            </p:nvSpPr>
            <p:spPr>
              <a:xfrm>
                <a:off x="2117199" y="1195632"/>
                <a:ext cx="1589311" cy="906144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50;p18">
                <a:extLst>
                  <a:ext uri="{FF2B5EF4-FFF2-40B4-BE49-F238E27FC236}">
                    <a16:creationId xmlns:a16="http://schemas.microsoft.com/office/drawing/2014/main" id="{61AC8256-1573-85E8-231F-05EA79E2914A}"/>
                  </a:ext>
                </a:extLst>
              </p:cNvPr>
              <p:cNvSpPr/>
              <p:nvPr/>
            </p:nvSpPr>
            <p:spPr>
              <a:xfrm>
                <a:off x="2117199" y="3078193"/>
                <a:ext cx="1589199" cy="79247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1,963</a:t>
                </a:r>
                <a:endParaRPr dirty="0"/>
              </a:p>
            </p:txBody>
          </p:sp>
          <p:sp>
            <p:nvSpPr>
              <p:cNvPr id="10" name="Google Shape;151;p18">
                <a:extLst>
                  <a:ext uri="{FF2B5EF4-FFF2-40B4-BE49-F238E27FC236}">
                    <a16:creationId xmlns:a16="http://schemas.microsoft.com/office/drawing/2014/main" id="{B9219C99-427E-41F4-CBE2-812946F5FDB8}"/>
                  </a:ext>
                </a:extLst>
              </p:cNvPr>
              <p:cNvSpPr/>
              <p:nvPr/>
            </p:nvSpPr>
            <p:spPr>
              <a:xfrm>
                <a:off x="2117205" y="3941436"/>
                <a:ext cx="1589199" cy="79247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/>
                  <a:t>4</a:t>
                </a:r>
                <a:endParaRPr b="1" dirty="0"/>
              </a:p>
            </p:txBody>
          </p:sp>
          <p:sp>
            <p:nvSpPr>
              <p:cNvPr id="21" name="Google Shape;152;p18">
                <a:extLst>
                  <a:ext uri="{FF2B5EF4-FFF2-40B4-BE49-F238E27FC236}">
                    <a16:creationId xmlns:a16="http://schemas.microsoft.com/office/drawing/2014/main" id="{A2E6D0B7-E252-4B33-6628-91C405FF830D}"/>
                  </a:ext>
                </a:extLst>
              </p:cNvPr>
              <p:cNvSpPr txBox="1"/>
              <p:nvPr/>
            </p:nvSpPr>
            <p:spPr>
              <a:xfrm>
                <a:off x="2117199" y="1425979"/>
                <a:ext cx="1589101" cy="346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pmed10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8" name="Google Shape;159;p18">
              <a:extLst>
                <a:ext uri="{FF2B5EF4-FFF2-40B4-BE49-F238E27FC236}">
                  <a16:creationId xmlns:a16="http://schemas.microsoft.com/office/drawing/2014/main" id="{304015B0-2F25-A232-B479-507F46B24773}"/>
                </a:ext>
              </a:extLst>
            </p:cNvPr>
            <p:cNvGrpSpPr/>
            <p:nvPr/>
          </p:nvGrpSpPr>
          <p:grpSpPr>
            <a:xfrm>
              <a:off x="7290527" y="2103539"/>
              <a:ext cx="705295" cy="2084582"/>
              <a:chOff x="3777351" y="1195632"/>
              <a:chExt cx="1589400" cy="3538277"/>
            </a:xfrm>
          </p:grpSpPr>
          <p:sp>
            <p:nvSpPr>
              <p:cNvPr id="29" name="Google Shape;160;p18">
                <a:extLst>
                  <a:ext uri="{FF2B5EF4-FFF2-40B4-BE49-F238E27FC236}">
                    <a16:creationId xmlns:a16="http://schemas.microsoft.com/office/drawing/2014/main" id="{44403E26-E770-73A6-1ED6-07D36B783897}"/>
                  </a:ext>
                </a:extLst>
              </p:cNvPr>
              <p:cNvSpPr/>
              <p:nvPr/>
            </p:nvSpPr>
            <p:spPr>
              <a:xfrm>
                <a:off x="3777351" y="2193680"/>
                <a:ext cx="1589400" cy="792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206</a:t>
                </a:r>
                <a:endParaRPr dirty="0"/>
              </a:p>
            </p:txBody>
          </p:sp>
          <p:sp>
            <p:nvSpPr>
              <p:cNvPr id="30" name="Google Shape;161;p18">
                <a:extLst>
                  <a:ext uri="{FF2B5EF4-FFF2-40B4-BE49-F238E27FC236}">
                    <a16:creationId xmlns:a16="http://schemas.microsoft.com/office/drawing/2014/main" id="{E9BBDAA3-7EB0-F864-95DF-201F5A4D14CE}"/>
                  </a:ext>
                </a:extLst>
              </p:cNvPr>
              <p:cNvSpPr/>
              <p:nvPr/>
            </p:nvSpPr>
            <p:spPr>
              <a:xfrm>
                <a:off x="3777351" y="3078193"/>
                <a:ext cx="1589311" cy="7924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224</a:t>
                </a:r>
                <a:endParaRPr dirty="0"/>
              </a:p>
            </p:txBody>
          </p:sp>
          <p:sp>
            <p:nvSpPr>
              <p:cNvPr id="31" name="Google Shape;162;p18">
                <a:extLst>
                  <a:ext uri="{FF2B5EF4-FFF2-40B4-BE49-F238E27FC236}">
                    <a16:creationId xmlns:a16="http://schemas.microsoft.com/office/drawing/2014/main" id="{2F854A8B-9D0E-6895-FB90-C3146C866FE9}"/>
                  </a:ext>
                </a:extLst>
              </p:cNvPr>
              <p:cNvSpPr/>
              <p:nvPr/>
            </p:nvSpPr>
            <p:spPr>
              <a:xfrm>
                <a:off x="3777357" y="3941436"/>
                <a:ext cx="1589311" cy="7924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/>
                  <a:t>9</a:t>
                </a:r>
                <a:endParaRPr b="1" dirty="0"/>
              </a:p>
            </p:txBody>
          </p:sp>
          <p:sp>
            <p:nvSpPr>
              <p:cNvPr id="384" name="Google Shape;163;p18">
                <a:extLst>
                  <a:ext uri="{FF2B5EF4-FFF2-40B4-BE49-F238E27FC236}">
                    <a16:creationId xmlns:a16="http://schemas.microsoft.com/office/drawing/2014/main" id="{893D3A07-44A6-4AFC-372C-7468DA03687B}"/>
                  </a:ext>
                </a:extLst>
              </p:cNvPr>
              <p:cNvSpPr/>
              <p:nvPr/>
            </p:nvSpPr>
            <p:spPr>
              <a:xfrm>
                <a:off x="3777351" y="1195632"/>
                <a:ext cx="1589311" cy="906144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8" name="Google Shape;195;p18">
              <a:extLst>
                <a:ext uri="{FF2B5EF4-FFF2-40B4-BE49-F238E27FC236}">
                  <a16:creationId xmlns:a16="http://schemas.microsoft.com/office/drawing/2014/main" id="{CDCC2E6E-2AE7-1E18-BBD2-AEF8E2E29133}"/>
                </a:ext>
              </a:extLst>
            </p:cNvPr>
            <p:cNvGrpSpPr/>
            <p:nvPr/>
          </p:nvGrpSpPr>
          <p:grpSpPr>
            <a:xfrm>
              <a:off x="5646529" y="3213921"/>
              <a:ext cx="866353" cy="466888"/>
              <a:chOff x="506222" y="3097997"/>
              <a:chExt cx="1570328" cy="783000"/>
            </a:xfrm>
            <a:solidFill>
              <a:srgbClr val="A7B789"/>
            </a:solidFill>
          </p:grpSpPr>
          <p:sp>
            <p:nvSpPr>
              <p:cNvPr id="419" name="Google Shape;196;p18">
                <a:extLst>
                  <a:ext uri="{FF2B5EF4-FFF2-40B4-BE49-F238E27FC236}">
                    <a16:creationId xmlns:a16="http://schemas.microsoft.com/office/drawing/2014/main" id="{FAA79AE3-45A3-ABA4-4D47-1B27706B420D}"/>
                  </a:ext>
                </a:extLst>
              </p:cNvPr>
              <p:cNvSpPr/>
              <p:nvPr/>
            </p:nvSpPr>
            <p:spPr>
              <a:xfrm>
                <a:off x="506222" y="3097997"/>
                <a:ext cx="1570200" cy="783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97;p18">
                <a:extLst>
                  <a:ext uri="{FF2B5EF4-FFF2-40B4-BE49-F238E27FC236}">
                    <a16:creationId xmlns:a16="http://schemas.microsoft.com/office/drawing/2014/main" id="{A39A79B9-4EE6-A008-C827-BA563CC642C9}"/>
                  </a:ext>
                </a:extLst>
              </p:cNvPr>
              <p:cNvSpPr txBox="1"/>
              <p:nvPr/>
            </p:nvSpPr>
            <p:spPr>
              <a:xfrm>
                <a:off x="506350" y="3232550"/>
                <a:ext cx="1570200" cy="513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OR-Tools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1" name="Google Shape;198;p18">
              <a:extLst>
                <a:ext uri="{FF2B5EF4-FFF2-40B4-BE49-F238E27FC236}">
                  <a16:creationId xmlns:a16="http://schemas.microsoft.com/office/drawing/2014/main" id="{D3364085-93B7-39C4-30A4-EEA46786DF1C}"/>
                </a:ext>
              </a:extLst>
            </p:cNvPr>
            <p:cNvGrpSpPr/>
            <p:nvPr/>
          </p:nvGrpSpPr>
          <p:grpSpPr>
            <a:xfrm>
              <a:off x="5646530" y="2691615"/>
              <a:ext cx="866350" cy="466888"/>
              <a:chOff x="506228" y="3950920"/>
              <a:chExt cx="1570322" cy="783000"/>
            </a:xfrm>
            <a:solidFill>
              <a:srgbClr val="6F6F74"/>
            </a:solidFill>
          </p:grpSpPr>
          <p:sp>
            <p:nvSpPr>
              <p:cNvPr id="422" name="Google Shape;199;p18">
                <a:extLst>
                  <a:ext uri="{FF2B5EF4-FFF2-40B4-BE49-F238E27FC236}">
                    <a16:creationId xmlns:a16="http://schemas.microsoft.com/office/drawing/2014/main" id="{499B643D-8D15-C16D-2388-B64F5745C29A}"/>
                  </a:ext>
                </a:extLst>
              </p:cNvPr>
              <p:cNvSpPr/>
              <p:nvPr/>
            </p:nvSpPr>
            <p:spPr>
              <a:xfrm>
                <a:off x="506228" y="3950920"/>
                <a:ext cx="1570200" cy="783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00;p18">
                <a:extLst>
                  <a:ext uri="{FF2B5EF4-FFF2-40B4-BE49-F238E27FC236}">
                    <a16:creationId xmlns:a16="http://schemas.microsoft.com/office/drawing/2014/main" id="{562DBB05-167F-A318-AE16-9148303A5B4F}"/>
                  </a:ext>
                </a:extLst>
              </p:cNvPr>
              <p:cNvSpPr txBox="1"/>
              <p:nvPr/>
            </p:nvSpPr>
            <p:spPr>
              <a:xfrm flipH="1">
                <a:off x="506350" y="4085475"/>
                <a:ext cx="1570200" cy="513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Gurobi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4" name="Google Shape;201;p18">
              <a:extLst>
                <a:ext uri="{FF2B5EF4-FFF2-40B4-BE49-F238E27FC236}">
                  <a16:creationId xmlns:a16="http://schemas.microsoft.com/office/drawing/2014/main" id="{B1E7DD3C-4A1B-25A5-81C7-A872476E4340}"/>
                </a:ext>
              </a:extLst>
            </p:cNvPr>
            <p:cNvGrpSpPr/>
            <p:nvPr/>
          </p:nvGrpSpPr>
          <p:grpSpPr>
            <a:xfrm>
              <a:off x="5646526" y="3724753"/>
              <a:ext cx="866296" cy="466962"/>
              <a:chOff x="457156" y="2214868"/>
              <a:chExt cx="1589195" cy="792600"/>
            </a:xfrm>
            <a:solidFill>
              <a:srgbClr val="8D6374"/>
            </a:solidFill>
          </p:grpSpPr>
          <p:sp>
            <p:nvSpPr>
              <p:cNvPr id="425" name="Google Shape;202;p18">
                <a:extLst>
                  <a:ext uri="{FF2B5EF4-FFF2-40B4-BE49-F238E27FC236}">
                    <a16:creationId xmlns:a16="http://schemas.microsoft.com/office/drawing/2014/main" id="{B76FD2B4-82E6-9E58-A4E1-427C9039BD03}"/>
                  </a:ext>
                </a:extLst>
              </p:cNvPr>
              <p:cNvSpPr/>
              <p:nvPr/>
            </p:nvSpPr>
            <p:spPr>
              <a:xfrm>
                <a:off x="457251" y="2214868"/>
                <a:ext cx="1589100" cy="792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03;p18">
                <a:extLst>
                  <a:ext uri="{FF2B5EF4-FFF2-40B4-BE49-F238E27FC236}">
                    <a16:creationId xmlns:a16="http://schemas.microsoft.com/office/drawing/2014/main" id="{53708A8E-0F9C-52C7-CEAD-57E9187CC0F0}"/>
                  </a:ext>
                </a:extLst>
              </p:cNvPr>
              <p:cNvSpPr txBox="1"/>
              <p:nvPr/>
            </p:nvSpPr>
            <p:spPr>
              <a:xfrm>
                <a:off x="457156" y="2351124"/>
                <a:ext cx="1589100" cy="520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CP</a:t>
                </a:r>
                <a:r>
                  <a:rPr lang="en" sz="1200" baseline="-250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LS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91F32299-A621-1D45-8CC8-A4E2BEADC320}"/>
                </a:ext>
              </a:extLst>
            </p:cNvPr>
            <p:cNvGrpSpPr/>
            <p:nvPr/>
          </p:nvGrpSpPr>
          <p:grpSpPr>
            <a:xfrm>
              <a:off x="8031019" y="2103539"/>
              <a:ext cx="705295" cy="2084582"/>
              <a:chOff x="9018928" y="2059507"/>
              <a:chExt cx="696586" cy="1689667"/>
            </a:xfrm>
          </p:grpSpPr>
          <p:grpSp>
            <p:nvGrpSpPr>
              <p:cNvPr id="394" name="Google Shape;171;p18">
                <a:extLst>
                  <a:ext uri="{FF2B5EF4-FFF2-40B4-BE49-F238E27FC236}">
                    <a16:creationId xmlns:a16="http://schemas.microsoft.com/office/drawing/2014/main" id="{05F0E423-BEFC-FACD-B5D3-46BCF31CADFB}"/>
                  </a:ext>
                </a:extLst>
              </p:cNvPr>
              <p:cNvGrpSpPr/>
              <p:nvPr/>
            </p:nvGrpSpPr>
            <p:grpSpPr>
              <a:xfrm>
                <a:off x="9018928" y="2059507"/>
                <a:ext cx="696586" cy="1689667"/>
                <a:chOff x="5437504" y="1195632"/>
                <a:chExt cx="1589400" cy="3538277"/>
              </a:xfrm>
            </p:grpSpPr>
            <p:sp>
              <p:nvSpPr>
                <p:cNvPr id="395" name="Google Shape;172;p18">
                  <a:extLst>
                    <a:ext uri="{FF2B5EF4-FFF2-40B4-BE49-F238E27FC236}">
                      <a16:creationId xmlns:a16="http://schemas.microsoft.com/office/drawing/2014/main" id="{A92DB08F-0F30-196D-EDEA-48D21EA96654}"/>
                    </a:ext>
                  </a:extLst>
                </p:cNvPr>
                <p:cNvSpPr/>
                <p:nvPr/>
              </p:nvSpPr>
              <p:spPr>
                <a:xfrm>
                  <a:off x="5437504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146</a:t>
                  </a:r>
                  <a:endParaRPr dirty="0"/>
                </a:p>
              </p:txBody>
            </p:sp>
            <p:sp>
              <p:nvSpPr>
                <p:cNvPr id="396" name="Google Shape;173;p18">
                  <a:extLst>
                    <a:ext uri="{FF2B5EF4-FFF2-40B4-BE49-F238E27FC236}">
                      <a16:creationId xmlns:a16="http://schemas.microsoft.com/office/drawing/2014/main" id="{B3AAA789-839E-4099-EB86-2ACCA8FCC790}"/>
                    </a:ext>
                  </a:extLst>
                </p:cNvPr>
                <p:cNvSpPr/>
                <p:nvPr/>
              </p:nvSpPr>
              <p:spPr>
                <a:xfrm>
                  <a:off x="5437504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3,522</a:t>
                  </a:r>
                  <a:endParaRPr dirty="0"/>
                </a:p>
              </p:txBody>
            </p:sp>
            <p:sp>
              <p:nvSpPr>
                <p:cNvPr id="397" name="Google Shape;174;p18">
                  <a:extLst>
                    <a:ext uri="{FF2B5EF4-FFF2-40B4-BE49-F238E27FC236}">
                      <a16:creationId xmlns:a16="http://schemas.microsoft.com/office/drawing/2014/main" id="{DD51B118-12A9-07E1-DF61-108C20759E82}"/>
                    </a:ext>
                  </a:extLst>
                </p:cNvPr>
                <p:cNvSpPr/>
                <p:nvPr/>
              </p:nvSpPr>
              <p:spPr>
                <a:xfrm>
                  <a:off x="5437510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52</a:t>
                  </a:r>
                  <a:endParaRPr b="1" dirty="0"/>
                </a:p>
              </p:txBody>
            </p:sp>
            <p:sp>
              <p:nvSpPr>
                <p:cNvPr id="398" name="Google Shape;175;p18">
                  <a:extLst>
                    <a:ext uri="{FF2B5EF4-FFF2-40B4-BE49-F238E27FC236}">
                      <a16:creationId xmlns:a16="http://schemas.microsoft.com/office/drawing/2014/main" id="{3A31C92A-A13F-C4E2-D3AE-AC6AECAF620A}"/>
                    </a:ext>
                  </a:extLst>
                </p:cNvPr>
                <p:cNvSpPr/>
                <p:nvPr/>
              </p:nvSpPr>
              <p:spPr>
                <a:xfrm>
                  <a:off x="5437504" y="1195632"/>
                  <a:ext cx="1589311" cy="906144"/>
                </a:xfrm>
                <a:prstGeom prst="flowChartOffpageConnector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" name="Google Shape;152;p18">
                <a:extLst>
                  <a:ext uri="{FF2B5EF4-FFF2-40B4-BE49-F238E27FC236}">
                    <a16:creationId xmlns:a16="http://schemas.microsoft.com/office/drawing/2014/main" id="{D182EC58-32E4-4DB1-5E22-521005406F31}"/>
                  </a:ext>
                </a:extLst>
              </p:cNvPr>
              <p:cNvSpPr txBox="1"/>
              <p:nvPr/>
            </p:nvSpPr>
            <p:spPr>
              <a:xfrm>
                <a:off x="9019020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pmed38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BB42E610-F3C9-21EA-F82A-2682CD4DD3D0}"/>
                </a:ext>
              </a:extLst>
            </p:cNvPr>
            <p:cNvGrpSpPr/>
            <p:nvPr/>
          </p:nvGrpSpPr>
          <p:grpSpPr>
            <a:xfrm>
              <a:off x="8785066" y="2094353"/>
              <a:ext cx="705482" cy="2084582"/>
              <a:chOff x="10081508" y="2053033"/>
              <a:chExt cx="696770" cy="1689667"/>
            </a:xfrm>
          </p:grpSpPr>
          <p:grpSp>
            <p:nvGrpSpPr>
              <p:cNvPr id="406" name="Google Shape;183;p18">
                <a:extLst>
                  <a:ext uri="{FF2B5EF4-FFF2-40B4-BE49-F238E27FC236}">
                    <a16:creationId xmlns:a16="http://schemas.microsoft.com/office/drawing/2014/main" id="{F4370BB5-0DFB-4D91-4B3B-262A15F85A78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07" name="Google Shape;184;p18">
                  <a:extLst>
                    <a:ext uri="{FF2B5EF4-FFF2-40B4-BE49-F238E27FC236}">
                      <a16:creationId xmlns:a16="http://schemas.microsoft.com/office/drawing/2014/main" id="{ACABA91D-5C83-610D-0CED-CFAE32E0E60C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64</a:t>
                  </a:r>
                  <a:endParaRPr b="1" dirty="0"/>
                </a:p>
              </p:txBody>
            </p:sp>
            <p:sp>
              <p:nvSpPr>
                <p:cNvPr id="408" name="Google Shape;185;p18">
                  <a:extLst>
                    <a:ext uri="{FF2B5EF4-FFF2-40B4-BE49-F238E27FC236}">
                      <a16:creationId xmlns:a16="http://schemas.microsoft.com/office/drawing/2014/main" id="{9D8A447B-05D8-1143-E6ED-C44A4A753B17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/>
                    <a:t>10,775</a:t>
                  </a:r>
                  <a:endParaRPr dirty="0"/>
                </a:p>
              </p:txBody>
            </p:sp>
            <p:sp>
              <p:nvSpPr>
                <p:cNvPr id="409" name="Google Shape;186;p18">
                  <a:extLst>
                    <a:ext uri="{FF2B5EF4-FFF2-40B4-BE49-F238E27FC236}">
                      <a16:creationId xmlns:a16="http://schemas.microsoft.com/office/drawing/2014/main" id="{2F29E9BF-5191-B88D-37B1-F38CB3C92119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343</a:t>
                  </a:r>
                  <a:endParaRPr dirty="0"/>
                </a:p>
              </p:txBody>
            </p:sp>
            <p:sp>
              <p:nvSpPr>
                <p:cNvPr id="410" name="Google Shape;187;p18">
                  <a:extLst>
                    <a:ext uri="{FF2B5EF4-FFF2-40B4-BE49-F238E27FC236}">
                      <a16:creationId xmlns:a16="http://schemas.microsoft.com/office/drawing/2014/main" id="{B4BD7EDC-56BB-719A-0D81-DA323E7102D5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6F6F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" name="Google Shape;152;p18">
                <a:extLst>
                  <a:ext uri="{FF2B5EF4-FFF2-40B4-BE49-F238E27FC236}">
                    <a16:creationId xmlns:a16="http://schemas.microsoft.com/office/drawing/2014/main" id="{1B1142F1-254E-7CAA-8F59-2884297D044D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pmed10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7519A7EC-B8B8-EFCF-E938-CA9C4864A46F}"/>
                </a:ext>
              </a:extLst>
            </p:cNvPr>
            <p:cNvGrpSpPr/>
            <p:nvPr/>
          </p:nvGrpSpPr>
          <p:grpSpPr>
            <a:xfrm>
              <a:off x="9529779" y="2094353"/>
              <a:ext cx="705482" cy="2084582"/>
              <a:chOff x="10081508" y="2053033"/>
              <a:chExt cx="696770" cy="1689667"/>
            </a:xfrm>
          </p:grpSpPr>
          <p:grpSp>
            <p:nvGrpSpPr>
              <p:cNvPr id="433" name="Google Shape;183;p18">
                <a:extLst>
                  <a:ext uri="{FF2B5EF4-FFF2-40B4-BE49-F238E27FC236}">
                    <a16:creationId xmlns:a16="http://schemas.microsoft.com/office/drawing/2014/main" id="{48814EC2-840E-D64C-8095-10B1A355ACC5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35" name="Google Shape;184;p18">
                  <a:extLst>
                    <a:ext uri="{FF2B5EF4-FFF2-40B4-BE49-F238E27FC236}">
                      <a16:creationId xmlns:a16="http://schemas.microsoft.com/office/drawing/2014/main" id="{21DEBAC5-04F5-2720-9CD3-2DFDAC4AFE46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537</a:t>
                  </a:r>
                  <a:endParaRPr dirty="0"/>
                </a:p>
              </p:txBody>
            </p:sp>
            <p:sp>
              <p:nvSpPr>
                <p:cNvPr id="436" name="Google Shape;185;p18">
                  <a:extLst>
                    <a:ext uri="{FF2B5EF4-FFF2-40B4-BE49-F238E27FC236}">
                      <a16:creationId xmlns:a16="http://schemas.microsoft.com/office/drawing/2014/main" id="{10D94B58-855B-54D4-2CAC-A9CC30058CE3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/>
                    <a:t>14,901</a:t>
                  </a:r>
                  <a:endParaRPr dirty="0"/>
                </a:p>
              </p:txBody>
            </p:sp>
            <p:sp>
              <p:nvSpPr>
                <p:cNvPr id="437" name="Google Shape;186;p18">
                  <a:extLst>
                    <a:ext uri="{FF2B5EF4-FFF2-40B4-BE49-F238E27FC236}">
                      <a16:creationId xmlns:a16="http://schemas.microsoft.com/office/drawing/2014/main" id="{993065BB-CEA7-C195-A86F-4E5299519B58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113</a:t>
                  </a:r>
                  <a:endParaRPr b="1" dirty="0"/>
                </a:p>
              </p:txBody>
            </p:sp>
            <p:sp>
              <p:nvSpPr>
                <p:cNvPr id="438" name="Google Shape;187;p18">
                  <a:extLst>
                    <a:ext uri="{FF2B5EF4-FFF2-40B4-BE49-F238E27FC236}">
                      <a16:creationId xmlns:a16="http://schemas.microsoft.com/office/drawing/2014/main" id="{EA99B672-E646-4B6A-3790-6AE4F1E6FBBD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92A9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" name="Google Shape;152;p18">
                <a:extLst>
                  <a:ext uri="{FF2B5EF4-FFF2-40B4-BE49-F238E27FC236}">
                    <a16:creationId xmlns:a16="http://schemas.microsoft.com/office/drawing/2014/main" id="{D2AB04FC-6397-5049-DC67-D991F1540F3F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pmed26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CA4FB90-8876-5631-BFB7-100DAB73C6A4}"/>
                </a:ext>
              </a:extLst>
            </p:cNvPr>
            <p:cNvGrpSpPr/>
            <p:nvPr/>
          </p:nvGrpSpPr>
          <p:grpSpPr>
            <a:xfrm>
              <a:off x="10274211" y="2094353"/>
              <a:ext cx="705482" cy="2084582"/>
              <a:chOff x="10081508" y="2053033"/>
              <a:chExt cx="696770" cy="1689667"/>
            </a:xfrm>
          </p:grpSpPr>
          <p:grpSp>
            <p:nvGrpSpPr>
              <p:cNvPr id="446" name="Google Shape;183;p18">
                <a:extLst>
                  <a:ext uri="{FF2B5EF4-FFF2-40B4-BE49-F238E27FC236}">
                    <a16:creationId xmlns:a16="http://schemas.microsoft.com/office/drawing/2014/main" id="{B7265178-A47D-6276-2E30-9EF9D782F5E1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48" name="Google Shape;184;p18">
                  <a:extLst>
                    <a:ext uri="{FF2B5EF4-FFF2-40B4-BE49-F238E27FC236}">
                      <a16:creationId xmlns:a16="http://schemas.microsoft.com/office/drawing/2014/main" id="{F5BCE412-3187-B629-0B5A-EBA0D2CB2CF6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4,345</a:t>
                  </a:r>
                  <a:endParaRPr dirty="0"/>
                </a:p>
              </p:txBody>
            </p:sp>
            <p:sp>
              <p:nvSpPr>
                <p:cNvPr id="449" name="Google Shape;185;p18">
                  <a:extLst>
                    <a:ext uri="{FF2B5EF4-FFF2-40B4-BE49-F238E27FC236}">
                      <a16:creationId xmlns:a16="http://schemas.microsoft.com/office/drawing/2014/main" id="{AAAB5F1B-E299-BF5A-AC1D-28512D28DB0D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dirty="0"/>
                    <a:t>&gt;33,218</a:t>
                  </a:r>
                  <a:endParaRPr sz="1100" dirty="0"/>
                </a:p>
              </p:txBody>
            </p:sp>
            <p:sp>
              <p:nvSpPr>
                <p:cNvPr id="450" name="Google Shape;186;p18">
                  <a:extLst>
                    <a:ext uri="{FF2B5EF4-FFF2-40B4-BE49-F238E27FC236}">
                      <a16:creationId xmlns:a16="http://schemas.microsoft.com/office/drawing/2014/main" id="{AAB30D1E-10DF-C15A-FCE3-E46840FB4CB1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184</a:t>
                  </a:r>
                  <a:endParaRPr b="1" dirty="0"/>
                </a:p>
              </p:txBody>
            </p:sp>
            <p:sp>
              <p:nvSpPr>
                <p:cNvPr id="451" name="Google Shape;187;p18">
                  <a:extLst>
                    <a:ext uri="{FF2B5EF4-FFF2-40B4-BE49-F238E27FC236}">
                      <a16:creationId xmlns:a16="http://schemas.microsoft.com/office/drawing/2014/main" id="{2EBECAE2-E864-7A58-2053-AFBE3FB552A8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A7B7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7" name="Google Shape;152;p18">
                <a:extLst>
                  <a:ext uri="{FF2B5EF4-FFF2-40B4-BE49-F238E27FC236}">
                    <a16:creationId xmlns:a16="http://schemas.microsoft.com/office/drawing/2014/main" id="{497C4ED9-F695-43CB-280F-1CA9A3A3695C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pmed38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59" name="Google Shape;152;p18">
              <a:extLst>
                <a:ext uri="{FF2B5EF4-FFF2-40B4-BE49-F238E27FC236}">
                  <a16:creationId xmlns:a16="http://schemas.microsoft.com/office/drawing/2014/main" id="{C678EC5E-9E33-4708-8DF4-1C6557A8D08F}"/>
                </a:ext>
              </a:extLst>
            </p:cNvPr>
            <p:cNvSpPr txBox="1"/>
            <p:nvPr/>
          </p:nvSpPr>
          <p:spPr>
            <a:xfrm>
              <a:off x="7286400" y="2239850"/>
              <a:ext cx="705163" cy="204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pmed26</a:t>
              </a:r>
              <a:endParaRPr sz="1050" b="1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093681F7-0FFE-737A-579A-C8E672BDFAFD}"/>
                </a:ext>
              </a:extLst>
            </p:cNvPr>
            <p:cNvSpPr txBox="1"/>
            <p:nvPr/>
          </p:nvSpPr>
          <p:spPr>
            <a:xfrm>
              <a:off x="6627074" y="1720018"/>
              <a:ext cx="3513145" cy="26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</a:rPr>
                <a:t>Total runtimes (s) on p-median based</a:t>
              </a: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32BDF56-6428-1851-6FAB-CAB613F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76D992-0731-0312-5FA4-B9D6E042BFA2}"/>
              </a:ext>
            </a:extLst>
          </p:cNvPr>
          <p:cNvSpPr txBox="1"/>
          <p:nvPr/>
        </p:nvSpPr>
        <p:spPr>
          <a:xfrm>
            <a:off x="1497856" y="206140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|CL| ≥ |P|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D2037A-2ECB-8887-97DF-A797C5CD7786}"/>
              </a:ext>
            </a:extLst>
          </p:cNvPr>
          <p:cNvSpPr txBox="1"/>
          <p:nvPr/>
        </p:nvSpPr>
        <p:spPr>
          <a:xfrm>
            <a:off x="3586913" y="2056353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|P| &gt; |CL|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16DF1-CDD1-5157-A0EE-6AD8BD6A0031}"/>
              </a:ext>
            </a:extLst>
          </p:cNvPr>
          <p:cNvSpPr txBox="1"/>
          <p:nvPr/>
        </p:nvSpPr>
        <p:spPr>
          <a:xfrm>
            <a:off x="3406015" y="4151440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D8747-9D98-514A-3611-2B190B072AFB}"/>
              </a:ext>
            </a:extLst>
          </p:cNvPr>
          <p:cNvSpPr txBox="1"/>
          <p:nvPr/>
        </p:nvSpPr>
        <p:spPr>
          <a:xfrm>
            <a:off x="3968287" y="942341"/>
            <a:ext cx="462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P-median based  problems</a:t>
            </a:r>
          </a:p>
        </p:txBody>
      </p:sp>
    </p:spTree>
    <p:extLst>
      <p:ext uri="{BB962C8B-B14F-4D97-AF65-F5344CB8AC3E}">
        <p14:creationId xmlns:p14="http://schemas.microsoft.com/office/powerpoint/2010/main" val="304744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17008" y="5299"/>
            <a:ext cx="7992076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sz="3600" dirty="0"/>
              <a:t>Experimental evaluation-pCD (7/8)</a:t>
            </a:r>
            <a:endParaRPr sz="24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2" name="Picture 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C26D3FE4-F1EC-87EE-5141-4E8E9CB4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425A63-102F-A9A5-3CD7-619FBEC5E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793778"/>
              </p:ext>
            </p:extLst>
          </p:nvPr>
        </p:nvGraphicFramePr>
        <p:xfrm>
          <a:off x="219600" y="1648955"/>
          <a:ext cx="5144400" cy="2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4FEB90E-13DF-2A90-363C-D581DDC245C5}"/>
              </a:ext>
            </a:extLst>
          </p:cNvPr>
          <p:cNvGrpSpPr/>
          <p:nvPr/>
        </p:nvGrpSpPr>
        <p:grpSpPr>
          <a:xfrm>
            <a:off x="1181000" y="4802717"/>
            <a:ext cx="8996400" cy="1468800"/>
            <a:chOff x="1308709" y="4491825"/>
            <a:chExt cx="9322352" cy="1640604"/>
          </a:xfrm>
        </p:grpSpPr>
        <p:grpSp>
          <p:nvGrpSpPr>
            <p:cNvPr id="12" name="Google Shape;919;p35">
              <a:extLst>
                <a:ext uri="{FF2B5EF4-FFF2-40B4-BE49-F238E27FC236}">
                  <a16:creationId xmlns:a16="http://schemas.microsoft.com/office/drawing/2014/main" id="{EA988A8D-D190-F612-C626-4878C30DF33C}"/>
                </a:ext>
              </a:extLst>
            </p:cNvPr>
            <p:cNvGrpSpPr/>
            <p:nvPr/>
          </p:nvGrpSpPr>
          <p:grpSpPr>
            <a:xfrm>
              <a:off x="1308709" y="4491825"/>
              <a:ext cx="8637503" cy="729246"/>
              <a:chOff x="1206282" y="1144026"/>
              <a:chExt cx="5423294" cy="8006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920;p35">
                <a:extLst>
                  <a:ext uri="{FF2B5EF4-FFF2-40B4-BE49-F238E27FC236}">
                    <a16:creationId xmlns:a16="http://schemas.microsoft.com/office/drawing/2014/main" id="{FECD90D1-28EE-68B8-3A76-6319D2CAB468}"/>
                  </a:ext>
                </a:extLst>
              </p:cNvPr>
              <p:cNvSpPr/>
              <p:nvPr/>
            </p:nvSpPr>
            <p:spPr>
              <a:xfrm>
                <a:off x="1636976" y="1144250"/>
                <a:ext cx="4992600" cy="800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21;p35">
                <a:extLst>
                  <a:ext uri="{FF2B5EF4-FFF2-40B4-BE49-F238E27FC236}">
                    <a16:creationId xmlns:a16="http://schemas.microsoft.com/office/drawing/2014/main" id="{3D5C3F23-7023-09E1-51BC-9DC874674B66}"/>
                  </a:ext>
                </a:extLst>
              </p:cNvPr>
              <p:cNvSpPr/>
              <p:nvPr/>
            </p:nvSpPr>
            <p:spPr>
              <a:xfrm>
                <a:off x="1206282" y="1144026"/>
                <a:ext cx="566238" cy="80064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09" extrusionOk="0">
                    <a:moveTo>
                      <a:pt x="12764" y="1"/>
                    </a:moveTo>
                    <a:lnTo>
                      <a:pt x="1" y="22111"/>
                    </a:lnTo>
                    <a:lnTo>
                      <a:pt x="12764" y="44208"/>
                    </a:lnTo>
                    <a:lnTo>
                      <a:pt x="38291" y="44208"/>
                    </a:lnTo>
                    <a:lnTo>
                      <a:pt x="51055" y="22111"/>
                    </a:lnTo>
                    <a:lnTo>
                      <a:pt x="38291" y="1"/>
                    </a:lnTo>
                    <a:close/>
                  </a:path>
                </a:pathLst>
              </a:custGeom>
              <a:solidFill>
                <a:schemeClr val="lt1"/>
              </a:solidFill>
              <a:ln w="152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Google Shape;922;p35">
                <a:extLst>
                  <a:ext uri="{FF2B5EF4-FFF2-40B4-BE49-F238E27FC236}">
                    <a16:creationId xmlns:a16="http://schemas.microsoft.com/office/drawing/2014/main" id="{5D5DAF7A-C8A5-8826-0010-1564CE8D14D7}"/>
                  </a:ext>
                </a:extLst>
              </p:cNvPr>
              <p:cNvSpPr txBox="1"/>
              <p:nvPr/>
            </p:nvSpPr>
            <p:spPr>
              <a:xfrm>
                <a:off x="1742317" y="1299298"/>
                <a:ext cx="4781917" cy="3823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4500"/>
                  </a:lnSpc>
                  <a:buClr>
                    <a:srgbClr val="0070C0"/>
                  </a:buClr>
                  <a:buSzPct val="60000"/>
                </a:pP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OR-Tools </a:t>
                </a:r>
                <a:r>
                  <a:rPr lang="en-US" sz="2000" b="1" dirty="0">
                    <a:solidFill>
                      <a:schemeClr val="bg1"/>
                    </a:solidFill>
                    <a:latin typeface="LMRoman10-Regular"/>
                  </a:rPr>
                  <a:t>better</a:t>
                </a:r>
                <a:r>
                  <a:rPr lang="en-US" sz="2000" dirty="0">
                    <a:solidFill>
                      <a:schemeClr val="bg1"/>
                    </a:solidFill>
                    <a:latin typeface="LMRoman10-Regular"/>
                  </a:rPr>
                  <a:t> than Gurobi, finds more solutions</a:t>
                </a:r>
              </a:p>
            </p:txBody>
          </p:sp>
        </p:grpSp>
        <p:grpSp>
          <p:nvGrpSpPr>
            <p:cNvPr id="16" name="Google Shape;923;p35">
              <a:extLst>
                <a:ext uri="{FF2B5EF4-FFF2-40B4-BE49-F238E27FC236}">
                  <a16:creationId xmlns:a16="http://schemas.microsoft.com/office/drawing/2014/main" id="{0A9B3A5B-85A3-193A-4733-52B12E2BCFFE}"/>
                </a:ext>
              </a:extLst>
            </p:cNvPr>
            <p:cNvGrpSpPr/>
            <p:nvPr/>
          </p:nvGrpSpPr>
          <p:grpSpPr>
            <a:xfrm>
              <a:off x="1994661" y="5401629"/>
              <a:ext cx="8636400" cy="730800"/>
              <a:chOff x="2514452" y="2048397"/>
              <a:chExt cx="5423266" cy="800625"/>
            </a:xfrm>
            <a:solidFill>
              <a:srgbClr val="A7B7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Google Shape;924;p35">
                <a:extLst>
                  <a:ext uri="{FF2B5EF4-FFF2-40B4-BE49-F238E27FC236}">
                    <a16:creationId xmlns:a16="http://schemas.microsoft.com/office/drawing/2014/main" id="{A58EC50C-9FB4-E3EB-D5FB-92C9DE459258}"/>
                  </a:ext>
                </a:extLst>
              </p:cNvPr>
              <p:cNvSpPr/>
              <p:nvPr/>
            </p:nvSpPr>
            <p:spPr>
              <a:xfrm>
                <a:off x="2514452" y="2048550"/>
                <a:ext cx="4992600" cy="8004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25;p35">
                <a:extLst>
                  <a:ext uri="{FF2B5EF4-FFF2-40B4-BE49-F238E27FC236}">
                    <a16:creationId xmlns:a16="http://schemas.microsoft.com/office/drawing/2014/main" id="{D918901E-F567-C646-67E4-E4D8EB401EBC}"/>
                  </a:ext>
                </a:extLst>
              </p:cNvPr>
              <p:cNvSpPr/>
              <p:nvPr/>
            </p:nvSpPr>
            <p:spPr>
              <a:xfrm>
                <a:off x="7400976" y="2048397"/>
                <a:ext cx="536742" cy="800625"/>
              </a:xfrm>
              <a:custGeom>
                <a:avLst/>
                <a:gdLst/>
                <a:ahLst/>
                <a:cxnLst/>
                <a:rect l="l" t="t" r="r" b="b"/>
                <a:pathLst>
                  <a:path w="51055" h="44221" extrusionOk="0">
                    <a:moveTo>
                      <a:pt x="12764" y="0"/>
                    </a:moveTo>
                    <a:lnTo>
                      <a:pt x="0" y="22110"/>
                    </a:lnTo>
                    <a:lnTo>
                      <a:pt x="12764" y="44220"/>
                    </a:lnTo>
                    <a:lnTo>
                      <a:pt x="38291" y="44220"/>
                    </a:lnTo>
                    <a:lnTo>
                      <a:pt x="51054" y="22110"/>
                    </a:lnTo>
                    <a:lnTo>
                      <a:pt x="38291" y="0"/>
                    </a:lnTo>
                    <a:close/>
                  </a:path>
                </a:pathLst>
              </a:custGeom>
              <a:solidFill>
                <a:schemeClr val="bg1"/>
              </a:solidFill>
              <a:ln w="152400" cap="flat" cmpd="sng">
                <a:solidFill>
                  <a:srgbClr val="A7B78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500" dirty="0">
                    <a:solidFill>
                      <a:srgbClr val="A7B78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>
                  <a:solidFill>
                    <a:srgbClr val="A7B789"/>
                  </a:solidFill>
                </a:endParaRPr>
              </a:p>
            </p:txBody>
          </p:sp>
          <p:sp>
            <p:nvSpPr>
              <p:cNvPr id="19" name="Google Shape;926;p35">
                <a:extLst>
                  <a:ext uri="{FF2B5EF4-FFF2-40B4-BE49-F238E27FC236}">
                    <a16:creationId xmlns:a16="http://schemas.microsoft.com/office/drawing/2014/main" id="{F6F9B8AA-F02E-2B68-7270-DC9A8668E0A1}"/>
                  </a:ext>
                </a:extLst>
              </p:cNvPr>
              <p:cNvSpPr txBox="1"/>
              <p:nvPr/>
            </p:nvSpPr>
            <p:spPr>
              <a:xfrm>
                <a:off x="2616875" y="2220673"/>
                <a:ext cx="4784101" cy="4335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CP</a:t>
                </a:r>
                <a:r>
                  <a:rPr lang="en-US" sz="2000" baseline="-25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LS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finds solutions in </a:t>
                </a:r>
                <a:r>
                  <a:rPr lang="en-US" sz="20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all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instances, </a:t>
                </a:r>
                <a:r>
                  <a:rPr lang="en-US" sz="2000" b="1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worse</a:t>
                </a:r>
                <a:r>
                  <a:rPr lang="en-US" sz="2000" dirty="0">
                    <a:solidFill>
                      <a:schemeClr val="lt1"/>
                    </a:solidFill>
                    <a:latin typeface="LMRoman10-Regular"/>
                    <a:ea typeface="Roboto"/>
                    <a:cs typeface="Roboto"/>
                    <a:sym typeface="Roboto"/>
                  </a:rPr>
                  <a:t> in term of solution quality </a:t>
                </a:r>
              </a:p>
            </p:txBody>
          </p:sp>
        </p:grp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A88CE47B-CAC6-3DC6-A4FD-6805587100CC}"/>
              </a:ext>
            </a:extLst>
          </p:cNvPr>
          <p:cNvGrpSpPr/>
          <p:nvPr/>
        </p:nvGrpSpPr>
        <p:grpSpPr>
          <a:xfrm>
            <a:off x="5434603" y="1702600"/>
            <a:ext cx="5732620" cy="2815555"/>
            <a:chOff x="5398876" y="1719350"/>
            <a:chExt cx="6077319" cy="2471252"/>
          </a:xfrm>
        </p:grpSpPr>
        <p:sp>
          <p:nvSpPr>
            <p:cNvPr id="427" name="Google Shape;152;p18">
              <a:extLst>
                <a:ext uri="{FF2B5EF4-FFF2-40B4-BE49-F238E27FC236}">
                  <a16:creationId xmlns:a16="http://schemas.microsoft.com/office/drawing/2014/main" id="{4277F3BA-2497-492B-4F1E-0E9C9D9D81A5}"/>
                </a:ext>
              </a:extLst>
            </p:cNvPr>
            <p:cNvSpPr txBox="1"/>
            <p:nvPr/>
          </p:nvSpPr>
          <p:spPr>
            <a:xfrm>
              <a:off x="7440843" y="2236686"/>
              <a:ext cx="705163" cy="204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pmed10</a:t>
              </a:r>
              <a:endParaRPr sz="1050" b="1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" name="Google Shape;147;p18">
              <a:extLst>
                <a:ext uri="{FF2B5EF4-FFF2-40B4-BE49-F238E27FC236}">
                  <a16:creationId xmlns:a16="http://schemas.microsoft.com/office/drawing/2014/main" id="{A3747A42-BE7F-23E1-01A2-BB93C0F071DC}"/>
                </a:ext>
              </a:extLst>
            </p:cNvPr>
            <p:cNvGrpSpPr/>
            <p:nvPr/>
          </p:nvGrpSpPr>
          <p:grpSpPr>
            <a:xfrm>
              <a:off x="6297822" y="2102426"/>
              <a:ext cx="705256" cy="2084583"/>
              <a:chOff x="2117199" y="1195632"/>
              <a:chExt cx="1589311" cy="3538278"/>
            </a:xfrm>
          </p:grpSpPr>
          <p:sp>
            <p:nvSpPr>
              <p:cNvPr id="5" name="Google Shape;148;p18">
                <a:extLst>
                  <a:ext uri="{FF2B5EF4-FFF2-40B4-BE49-F238E27FC236}">
                    <a16:creationId xmlns:a16="http://schemas.microsoft.com/office/drawing/2014/main" id="{6B1E54A3-C16D-79A0-9463-708C4BCB5BA3}"/>
                  </a:ext>
                </a:extLst>
              </p:cNvPr>
              <p:cNvSpPr/>
              <p:nvPr/>
            </p:nvSpPr>
            <p:spPr>
              <a:xfrm>
                <a:off x="2117199" y="2193680"/>
                <a:ext cx="1589100" cy="792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4,103</a:t>
                </a:r>
                <a:endParaRPr dirty="0"/>
              </a:p>
            </p:txBody>
          </p:sp>
          <p:sp>
            <p:nvSpPr>
              <p:cNvPr id="6" name="Google Shape;149;p18">
                <a:extLst>
                  <a:ext uri="{FF2B5EF4-FFF2-40B4-BE49-F238E27FC236}">
                    <a16:creationId xmlns:a16="http://schemas.microsoft.com/office/drawing/2014/main" id="{B257684C-3822-1528-8C16-9A488383164A}"/>
                  </a:ext>
                </a:extLst>
              </p:cNvPr>
              <p:cNvSpPr/>
              <p:nvPr/>
            </p:nvSpPr>
            <p:spPr>
              <a:xfrm>
                <a:off x="2117199" y="1195632"/>
                <a:ext cx="1589311" cy="906144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50;p18">
                <a:extLst>
                  <a:ext uri="{FF2B5EF4-FFF2-40B4-BE49-F238E27FC236}">
                    <a16:creationId xmlns:a16="http://schemas.microsoft.com/office/drawing/2014/main" id="{61AC8256-1573-85E8-231F-05EA79E2914A}"/>
                  </a:ext>
                </a:extLst>
              </p:cNvPr>
              <p:cNvSpPr/>
              <p:nvPr/>
            </p:nvSpPr>
            <p:spPr>
              <a:xfrm>
                <a:off x="2117199" y="3078193"/>
                <a:ext cx="1589199" cy="79247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443</a:t>
                </a:r>
                <a:endParaRPr dirty="0"/>
              </a:p>
            </p:txBody>
          </p:sp>
          <p:sp>
            <p:nvSpPr>
              <p:cNvPr id="10" name="Google Shape;151;p18">
                <a:extLst>
                  <a:ext uri="{FF2B5EF4-FFF2-40B4-BE49-F238E27FC236}">
                    <a16:creationId xmlns:a16="http://schemas.microsoft.com/office/drawing/2014/main" id="{B9219C99-427E-41F4-CBE2-812946F5FDB8}"/>
                  </a:ext>
                </a:extLst>
              </p:cNvPr>
              <p:cNvSpPr/>
              <p:nvPr/>
            </p:nvSpPr>
            <p:spPr>
              <a:xfrm>
                <a:off x="2117205" y="3941436"/>
                <a:ext cx="1589199" cy="79247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/>
                  <a:t>2</a:t>
                </a:r>
                <a:endParaRPr b="1" dirty="0"/>
              </a:p>
            </p:txBody>
          </p:sp>
          <p:sp>
            <p:nvSpPr>
              <p:cNvPr id="21" name="Google Shape;152;p18">
                <a:extLst>
                  <a:ext uri="{FF2B5EF4-FFF2-40B4-BE49-F238E27FC236}">
                    <a16:creationId xmlns:a16="http://schemas.microsoft.com/office/drawing/2014/main" id="{A2E6D0B7-E252-4B33-6628-91C405FF830D}"/>
                  </a:ext>
                </a:extLst>
              </p:cNvPr>
              <p:cNvSpPr txBox="1"/>
              <p:nvPr/>
            </p:nvSpPr>
            <p:spPr>
              <a:xfrm>
                <a:off x="2117199" y="1425979"/>
                <a:ext cx="1589101" cy="346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g1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8" name="Google Shape;159;p18">
              <a:extLst>
                <a:ext uri="{FF2B5EF4-FFF2-40B4-BE49-F238E27FC236}">
                  <a16:creationId xmlns:a16="http://schemas.microsoft.com/office/drawing/2014/main" id="{304015B0-2F25-A232-B479-507F46B24773}"/>
                </a:ext>
              </a:extLst>
            </p:cNvPr>
            <p:cNvGrpSpPr/>
            <p:nvPr/>
          </p:nvGrpSpPr>
          <p:grpSpPr>
            <a:xfrm>
              <a:off x="7042877" y="2102426"/>
              <a:ext cx="705295" cy="2084582"/>
              <a:chOff x="3777351" y="1195632"/>
              <a:chExt cx="1589400" cy="3538277"/>
            </a:xfrm>
          </p:grpSpPr>
          <p:sp>
            <p:nvSpPr>
              <p:cNvPr id="29" name="Google Shape;160;p18">
                <a:extLst>
                  <a:ext uri="{FF2B5EF4-FFF2-40B4-BE49-F238E27FC236}">
                    <a16:creationId xmlns:a16="http://schemas.microsoft.com/office/drawing/2014/main" id="{44403E26-E770-73A6-1ED6-07D36B783897}"/>
                  </a:ext>
                </a:extLst>
              </p:cNvPr>
              <p:cNvSpPr/>
              <p:nvPr/>
            </p:nvSpPr>
            <p:spPr>
              <a:xfrm>
                <a:off x="3777351" y="2193680"/>
                <a:ext cx="1589400" cy="792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5,191</a:t>
                </a:r>
                <a:endParaRPr dirty="0"/>
              </a:p>
            </p:txBody>
          </p:sp>
          <p:sp>
            <p:nvSpPr>
              <p:cNvPr id="30" name="Google Shape;161;p18">
                <a:extLst>
                  <a:ext uri="{FF2B5EF4-FFF2-40B4-BE49-F238E27FC236}">
                    <a16:creationId xmlns:a16="http://schemas.microsoft.com/office/drawing/2014/main" id="{E9BBDAA3-7EB0-F864-95DF-201F5A4D14CE}"/>
                  </a:ext>
                </a:extLst>
              </p:cNvPr>
              <p:cNvSpPr/>
              <p:nvPr/>
            </p:nvSpPr>
            <p:spPr>
              <a:xfrm>
                <a:off x="3777351" y="3078193"/>
                <a:ext cx="1589311" cy="7924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7,737</a:t>
                </a:r>
                <a:endParaRPr dirty="0"/>
              </a:p>
            </p:txBody>
          </p:sp>
          <p:sp>
            <p:nvSpPr>
              <p:cNvPr id="31" name="Google Shape;162;p18">
                <a:extLst>
                  <a:ext uri="{FF2B5EF4-FFF2-40B4-BE49-F238E27FC236}">
                    <a16:creationId xmlns:a16="http://schemas.microsoft.com/office/drawing/2014/main" id="{2F854A8B-9D0E-6895-FB90-C3146C866FE9}"/>
                  </a:ext>
                </a:extLst>
              </p:cNvPr>
              <p:cNvSpPr/>
              <p:nvPr/>
            </p:nvSpPr>
            <p:spPr>
              <a:xfrm>
                <a:off x="3777357" y="3941436"/>
                <a:ext cx="1589311" cy="7924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/>
                  <a:t>26</a:t>
                </a:r>
                <a:endParaRPr b="1" dirty="0"/>
              </a:p>
            </p:txBody>
          </p:sp>
          <p:sp>
            <p:nvSpPr>
              <p:cNvPr id="384" name="Google Shape;163;p18">
                <a:extLst>
                  <a:ext uri="{FF2B5EF4-FFF2-40B4-BE49-F238E27FC236}">
                    <a16:creationId xmlns:a16="http://schemas.microsoft.com/office/drawing/2014/main" id="{893D3A07-44A6-4AFC-372C-7468DA03687B}"/>
                  </a:ext>
                </a:extLst>
              </p:cNvPr>
              <p:cNvSpPr/>
              <p:nvPr/>
            </p:nvSpPr>
            <p:spPr>
              <a:xfrm>
                <a:off x="3777351" y="1195632"/>
                <a:ext cx="1589311" cy="906144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8" name="Google Shape;195;p18">
              <a:extLst>
                <a:ext uri="{FF2B5EF4-FFF2-40B4-BE49-F238E27FC236}">
                  <a16:creationId xmlns:a16="http://schemas.microsoft.com/office/drawing/2014/main" id="{CDCC2E6E-2AE7-1E18-BBD2-AEF8E2E29133}"/>
                </a:ext>
              </a:extLst>
            </p:cNvPr>
            <p:cNvGrpSpPr/>
            <p:nvPr/>
          </p:nvGrpSpPr>
          <p:grpSpPr>
            <a:xfrm>
              <a:off x="5398879" y="3212808"/>
              <a:ext cx="866353" cy="466888"/>
              <a:chOff x="506222" y="3097997"/>
              <a:chExt cx="1570328" cy="783000"/>
            </a:xfrm>
            <a:solidFill>
              <a:srgbClr val="A7B789"/>
            </a:solidFill>
          </p:grpSpPr>
          <p:sp>
            <p:nvSpPr>
              <p:cNvPr id="419" name="Google Shape;196;p18">
                <a:extLst>
                  <a:ext uri="{FF2B5EF4-FFF2-40B4-BE49-F238E27FC236}">
                    <a16:creationId xmlns:a16="http://schemas.microsoft.com/office/drawing/2014/main" id="{FAA79AE3-45A3-ABA4-4D47-1B27706B420D}"/>
                  </a:ext>
                </a:extLst>
              </p:cNvPr>
              <p:cNvSpPr/>
              <p:nvPr/>
            </p:nvSpPr>
            <p:spPr>
              <a:xfrm>
                <a:off x="506222" y="3097997"/>
                <a:ext cx="1570200" cy="783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97;p18">
                <a:extLst>
                  <a:ext uri="{FF2B5EF4-FFF2-40B4-BE49-F238E27FC236}">
                    <a16:creationId xmlns:a16="http://schemas.microsoft.com/office/drawing/2014/main" id="{A39A79B9-4EE6-A008-C827-BA563CC642C9}"/>
                  </a:ext>
                </a:extLst>
              </p:cNvPr>
              <p:cNvSpPr txBox="1"/>
              <p:nvPr/>
            </p:nvSpPr>
            <p:spPr>
              <a:xfrm>
                <a:off x="506350" y="3232550"/>
                <a:ext cx="1570200" cy="513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OR-Tools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1" name="Google Shape;198;p18">
              <a:extLst>
                <a:ext uri="{FF2B5EF4-FFF2-40B4-BE49-F238E27FC236}">
                  <a16:creationId xmlns:a16="http://schemas.microsoft.com/office/drawing/2014/main" id="{D3364085-93B7-39C4-30A4-EEA46786DF1C}"/>
                </a:ext>
              </a:extLst>
            </p:cNvPr>
            <p:cNvGrpSpPr/>
            <p:nvPr/>
          </p:nvGrpSpPr>
          <p:grpSpPr>
            <a:xfrm>
              <a:off x="5398880" y="2690502"/>
              <a:ext cx="866350" cy="466888"/>
              <a:chOff x="506228" y="3950920"/>
              <a:chExt cx="1570322" cy="783000"/>
            </a:xfrm>
            <a:solidFill>
              <a:srgbClr val="6F6F74"/>
            </a:solidFill>
          </p:grpSpPr>
          <p:sp>
            <p:nvSpPr>
              <p:cNvPr id="422" name="Google Shape;199;p18">
                <a:extLst>
                  <a:ext uri="{FF2B5EF4-FFF2-40B4-BE49-F238E27FC236}">
                    <a16:creationId xmlns:a16="http://schemas.microsoft.com/office/drawing/2014/main" id="{499B643D-8D15-C16D-2388-B64F5745C29A}"/>
                  </a:ext>
                </a:extLst>
              </p:cNvPr>
              <p:cNvSpPr/>
              <p:nvPr/>
            </p:nvSpPr>
            <p:spPr>
              <a:xfrm>
                <a:off x="506228" y="3950920"/>
                <a:ext cx="1570200" cy="783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00;p18">
                <a:extLst>
                  <a:ext uri="{FF2B5EF4-FFF2-40B4-BE49-F238E27FC236}">
                    <a16:creationId xmlns:a16="http://schemas.microsoft.com/office/drawing/2014/main" id="{562DBB05-167F-A318-AE16-9148303A5B4F}"/>
                  </a:ext>
                </a:extLst>
              </p:cNvPr>
              <p:cNvSpPr txBox="1"/>
              <p:nvPr/>
            </p:nvSpPr>
            <p:spPr>
              <a:xfrm flipH="1">
                <a:off x="506350" y="4085475"/>
                <a:ext cx="1570200" cy="513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Gurobi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4" name="Google Shape;201;p18">
              <a:extLst>
                <a:ext uri="{FF2B5EF4-FFF2-40B4-BE49-F238E27FC236}">
                  <a16:creationId xmlns:a16="http://schemas.microsoft.com/office/drawing/2014/main" id="{B1E7DD3C-4A1B-25A5-81C7-A872476E4340}"/>
                </a:ext>
              </a:extLst>
            </p:cNvPr>
            <p:cNvGrpSpPr/>
            <p:nvPr/>
          </p:nvGrpSpPr>
          <p:grpSpPr>
            <a:xfrm>
              <a:off x="5398876" y="3723640"/>
              <a:ext cx="866296" cy="466962"/>
              <a:chOff x="457156" y="2214868"/>
              <a:chExt cx="1589195" cy="792600"/>
            </a:xfrm>
            <a:solidFill>
              <a:srgbClr val="8D6374"/>
            </a:solidFill>
          </p:grpSpPr>
          <p:sp>
            <p:nvSpPr>
              <p:cNvPr id="425" name="Google Shape;202;p18">
                <a:extLst>
                  <a:ext uri="{FF2B5EF4-FFF2-40B4-BE49-F238E27FC236}">
                    <a16:creationId xmlns:a16="http://schemas.microsoft.com/office/drawing/2014/main" id="{B76FD2B4-82E6-9E58-A4E1-427C9039BD03}"/>
                  </a:ext>
                </a:extLst>
              </p:cNvPr>
              <p:cNvSpPr/>
              <p:nvPr/>
            </p:nvSpPr>
            <p:spPr>
              <a:xfrm>
                <a:off x="457251" y="2214868"/>
                <a:ext cx="1589100" cy="792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03;p18">
                <a:extLst>
                  <a:ext uri="{FF2B5EF4-FFF2-40B4-BE49-F238E27FC236}">
                    <a16:creationId xmlns:a16="http://schemas.microsoft.com/office/drawing/2014/main" id="{53708A8E-0F9C-52C7-CEAD-57E9187CC0F0}"/>
                  </a:ext>
                </a:extLst>
              </p:cNvPr>
              <p:cNvSpPr txBox="1"/>
              <p:nvPr/>
            </p:nvSpPr>
            <p:spPr>
              <a:xfrm>
                <a:off x="457156" y="2351124"/>
                <a:ext cx="1589100" cy="520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CP</a:t>
                </a:r>
                <a:r>
                  <a:rPr lang="en" sz="1200" baseline="-250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LS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91F32299-A621-1D45-8CC8-A4E2BEADC320}"/>
                </a:ext>
              </a:extLst>
            </p:cNvPr>
            <p:cNvGrpSpPr/>
            <p:nvPr/>
          </p:nvGrpSpPr>
          <p:grpSpPr>
            <a:xfrm>
              <a:off x="7783369" y="2102426"/>
              <a:ext cx="705295" cy="2084582"/>
              <a:chOff x="9018928" y="2059507"/>
              <a:chExt cx="696586" cy="1689667"/>
            </a:xfrm>
          </p:grpSpPr>
          <p:grpSp>
            <p:nvGrpSpPr>
              <p:cNvPr id="394" name="Google Shape;171;p18">
                <a:extLst>
                  <a:ext uri="{FF2B5EF4-FFF2-40B4-BE49-F238E27FC236}">
                    <a16:creationId xmlns:a16="http://schemas.microsoft.com/office/drawing/2014/main" id="{05F0E423-BEFC-FACD-B5D3-46BCF31CADFB}"/>
                  </a:ext>
                </a:extLst>
              </p:cNvPr>
              <p:cNvGrpSpPr/>
              <p:nvPr/>
            </p:nvGrpSpPr>
            <p:grpSpPr>
              <a:xfrm>
                <a:off x="9018928" y="2059507"/>
                <a:ext cx="696586" cy="1689667"/>
                <a:chOff x="5437504" y="1195632"/>
                <a:chExt cx="1589400" cy="3538277"/>
              </a:xfrm>
            </p:grpSpPr>
            <p:sp>
              <p:nvSpPr>
                <p:cNvPr id="395" name="Google Shape;172;p18">
                  <a:extLst>
                    <a:ext uri="{FF2B5EF4-FFF2-40B4-BE49-F238E27FC236}">
                      <a16:creationId xmlns:a16="http://schemas.microsoft.com/office/drawing/2014/main" id="{A92DB08F-0F30-196D-EDEA-48D21EA96654}"/>
                    </a:ext>
                  </a:extLst>
                </p:cNvPr>
                <p:cNvSpPr/>
                <p:nvPr/>
              </p:nvSpPr>
              <p:spPr>
                <a:xfrm>
                  <a:off x="5437504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396" name="Google Shape;173;p18">
                  <a:extLst>
                    <a:ext uri="{FF2B5EF4-FFF2-40B4-BE49-F238E27FC236}">
                      <a16:creationId xmlns:a16="http://schemas.microsoft.com/office/drawing/2014/main" id="{B3AAA789-839E-4099-EB86-2ACCA8FCC790}"/>
                    </a:ext>
                  </a:extLst>
                </p:cNvPr>
                <p:cNvSpPr/>
                <p:nvPr/>
              </p:nvSpPr>
              <p:spPr>
                <a:xfrm>
                  <a:off x="5437504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397" name="Google Shape;174;p18">
                  <a:extLst>
                    <a:ext uri="{FF2B5EF4-FFF2-40B4-BE49-F238E27FC236}">
                      <a16:creationId xmlns:a16="http://schemas.microsoft.com/office/drawing/2014/main" id="{DD51B118-12A9-07E1-DF61-108C20759E82}"/>
                    </a:ext>
                  </a:extLst>
                </p:cNvPr>
                <p:cNvSpPr/>
                <p:nvPr/>
              </p:nvSpPr>
              <p:spPr>
                <a:xfrm>
                  <a:off x="5437510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205</a:t>
                  </a:r>
                  <a:endParaRPr b="1" dirty="0"/>
                </a:p>
              </p:txBody>
            </p:sp>
            <p:sp>
              <p:nvSpPr>
                <p:cNvPr id="398" name="Google Shape;175;p18">
                  <a:extLst>
                    <a:ext uri="{FF2B5EF4-FFF2-40B4-BE49-F238E27FC236}">
                      <a16:creationId xmlns:a16="http://schemas.microsoft.com/office/drawing/2014/main" id="{3A31C92A-A13F-C4E2-D3AE-AC6AECAF620A}"/>
                    </a:ext>
                  </a:extLst>
                </p:cNvPr>
                <p:cNvSpPr/>
                <p:nvPr/>
              </p:nvSpPr>
              <p:spPr>
                <a:xfrm>
                  <a:off x="5437504" y="1195632"/>
                  <a:ext cx="1589311" cy="906144"/>
                </a:xfrm>
                <a:prstGeom prst="flowChartOffpageConnector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" name="Google Shape;152;p18">
                <a:extLst>
                  <a:ext uri="{FF2B5EF4-FFF2-40B4-BE49-F238E27FC236}">
                    <a16:creationId xmlns:a16="http://schemas.microsoft.com/office/drawing/2014/main" id="{D182EC58-32E4-4DB1-5E22-521005406F31}"/>
                  </a:ext>
                </a:extLst>
              </p:cNvPr>
              <p:cNvSpPr txBox="1"/>
              <p:nvPr/>
            </p:nvSpPr>
            <p:spPr>
              <a:xfrm>
                <a:off x="9019020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g3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BB42E610-F3C9-21EA-F82A-2682CD4DD3D0}"/>
                </a:ext>
              </a:extLst>
            </p:cNvPr>
            <p:cNvGrpSpPr/>
            <p:nvPr/>
          </p:nvGrpSpPr>
          <p:grpSpPr>
            <a:xfrm>
              <a:off x="8537416" y="2093240"/>
              <a:ext cx="705482" cy="2084582"/>
              <a:chOff x="10081508" y="2053033"/>
              <a:chExt cx="696770" cy="1689667"/>
            </a:xfrm>
          </p:grpSpPr>
          <p:grpSp>
            <p:nvGrpSpPr>
              <p:cNvPr id="406" name="Google Shape;183;p18">
                <a:extLst>
                  <a:ext uri="{FF2B5EF4-FFF2-40B4-BE49-F238E27FC236}">
                    <a16:creationId xmlns:a16="http://schemas.microsoft.com/office/drawing/2014/main" id="{F4370BB5-0DFB-4D91-4B3B-262A15F85A78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07" name="Google Shape;184;p18">
                  <a:extLst>
                    <a:ext uri="{FF2B5EF4-FFF2-40B4-BE49-F238E27FC236}">
                      <a16:creationId xmlns:a16="http://schemas.microsoft.com/office/drawing/2014/main" id="{ACABA91D-5C83-610D-0CED-CFAE32E0E60C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408" name="Google Shape;185;p18">
                  <a:extLst>
                    <a:ext uri="{FF2B5EF4-FFF2-40B4-BE49-F238E27FC236}">
                      <a16:creationId xmlns:a16="http://schemas.microsoft.com/office/drawing/2014/main" id="{9D8A447B-05D8-1143-E6ED-C44A4A753B17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&gt;9hr</a:t>
                  </a:r>
                  <a:endParaRPr sz="1600" dirty="0"/>
                </a:p>
              </p:txBody>
            </p:sp>
            <p:sp>
              <p:nvSpPr>
                <p:cNvPr id="409" name="Google Shape;186;p18">
                  <a:extLst>
                    <a:ext uri="{FF2B5EF4-FFF2-40B4-BE49-F238E27FC236}">
                      <a16:creationId xmlns:a16="http://schemas.microsoft.com/office/drawing/2014/main" id="{2F29E9BF-5191-B88D-37B1-F38CB3C92119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9,300</a:t>
                  </a:r>
                  <a:endParaRPr b="1" dirty="0"/>
                </a:p>
              </p:txBody>
            </p:sp>
            <p:sp>
              <p:nvSpPr>
                <p:cNvPr id="410" name="Google Shape;187;p18">
                  <a:extLst>
                    <a:ext uri="{FF2B5EF4-FFF2-40B4-BE49-F238E27FC236}">
                      <a16:creationId xmlns:a16="http://schemas.microsoft.com/office/drawing/2014/main" id="{B4BD7EDC-56BB-719A-0D81-DA323E7102D5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B9A4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" name="Google Shape;152;p18">
                <a:extLst>
                  <a:ext uri="{FF2B5EF4-FFF2-40B4-BE49-F238E27FC236}">
                    <a16:creationId xmlns:a16="http://schemas.microsoft.com/office/drawing/2014/main" id="{1B1142F1-254E-7CAA-8F59-2884297D044D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g4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7519A7EC-B8B8-EFCF-E938-CA9C4864A46F}"/>
                </a:ext>
              </a:extLst>
            </p:cNvPr>
            <p:cNvGrpSpPr/>
            <p:nvPr/>
          </p:nvGrpSpPr>
          <p:grpSpPr>
            <a:xfrm>
              <a:off x="9282129" y="2093240"/>
              <a:ext cx="705482" cy="2084582"/>
              <a:chOff x="10081508" y="2053033"/>
              <a:chExt cx="696770" cy="1689667"/>
            </a:xfrm>
          </p:grpSpPr>
          <p:grpSp>
            <p:nvGrpSpPr>
              <p:cNvPr id="433" name="Google Shape;183;p18">
                <a:extLst>
                  <a:ext uri="{FF2B5EF4-FFF2-40B4-BE49-F238E27FC236}">
                    <a16:creationId xmlns:a16="http://schemas.microsoft.com/office/drawing/2014/main" id="{48814EC2-840E-D64C-8095-10B1A355ACC5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35" name="Google Shape;184;p18">
                  <a:extLst>
                    <a:ext uri="{FF2B5EF4-FFF2-40B4-BE49-F238E27FC236}">
                      <a16:creationId xmlns:a16="http://schemas.microsoft.com/office/drawing/2014/main" id="{21DEBAC5-04F5-2720-9CD3-2DFDAC4AFE46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&gt;6hr</a:t>
                  </a:r>
                  <a:endParaRPr dirty="0"/>
                </a:p>
              </p:txBody>
            </p:sp>
            <p:sp>
              <p:nvSpPr>
                <p:cNvPr id="436" name="Google Shape;185;p18">
                  <a:extLst>
                    <a:ext uri="{FF2B5EF4-FFF2-40B4-BE49-F238E27FC236}">
                      <a16:creationId xmlns:a16="http://schemas.microsoft.com/office/drawing/2014/main" id="{10D94B58-855B-54D4-2CAC-A9CC30058CE3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&gt;9hr</a:t>
                  </a:r>
                  <a:endParaRPr sz="1600" dirty="0"/>
                </a:p>
              </p:txBody>
            </p:sp>
            <p:sp>
              <p:nvSpPr>
                <p:cNvPr id="437" name="Google Shape;186;p18">
                  <a:extLst>
                    <a:ext uri="{FF2B5EF4-FFF2-40B4-BE49-F238E27FC236}">
                      <a16:creationId xmlns:a16="http://schemas.microsoft.com/office/drawing/2014/main" id="{993065BB-CEA7-C195-A86F-4E5299519B58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99</a:t>
                  </a:r>
                  <a:endParaRPr b="1" dirty="0"/>
                </a:p>
              </p:txBody>
            </p:sp>
            <p:sp>
              <p:nvSpPr>
                <p:cNvPr id="438" name="Google Shape;187;p18">
                  <a:extLst>
                    <a:ext uri="{FF2B5EF4-FFF2-40B4-BE49-F238E27FC236}">
                      <a16:creationId xmlns:a16="http://schemas.microsoft.com/office/drawing/2014/main" id="{EA99B672-E646-4B6A-3790-6AE4F1E6FBBD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8D63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" name="Google Shape;152;p18">
                <a:extLst>
                  <a:ext uri="{FF2B5EF4-FFF2-40B4-BE49-F238E27FC236}">
                    <a16:creationId xmlns:a16="http://schemas.microsoft.com/office/drawing/2014/main" id="{D2AB04FC-6397-5049-DC67-D991F1540F3F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g6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CA4FB90-8876-5631-BFB7-100DAB73C6A4}"/>
                </a:ext>
              </a:extLst>
            </p:cNvPr>
            <p:cNvGrpSpPr/>
            <p:nvPr/>
          </p:nvGrpSpPr>
          <p:grpSpPr>
            <a:xfrm>
              <a:off x="10026561" y="2093240"/>
              <a:ext cx="705482" cy="2084582"/>
              <a:chOff x="10081508" y="2053033"/>
              <a:chExt cx="696770" cy="1689667"/>
            </a:xfrm>
          </p:grpSpPr>
          <p:grpSp>
            <p:nvGrpSpPr>
              <p:cNvPr id="446" name="Google Shape;183;p18">
                <a:extLst>
                  <a:ext uri="{FF2B5EF4-FFF2-40B4-BE49-F238E27FC236}">
                    <a16:creationId xmlns:a16="http://schemas.microsoft.com/office/drawing/2014/main" id="{B7265178-A47D-6276-2E30-9EF9D782F5E1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448" name="Google Shape;184;p18">
                  <a:extLst>
                    <a:ext uri="{FF2B5EF4-FFF2-40B4-BE49-F238E27FC236}">
                      <a16:creationId xmlns:a16="http://schemas.microsoft.com/office/drawing/2014/main" id="{F5BCE412-3187-B629-0B5A-EBA0D2CB2CF6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449" name="Google Shape;185;p18">
                  <a:extLst>
                    <a:ext uri="{FF2B5EF4-FFF2-40B4-BE49-F238E27FC236}">
                      <a16:creationId xmlns:a16="http://schemas.microsoft.com/office/drawing/2014/main" id="{AAAB5F1B-E299-BF5A-AC1D-28512D28DB0D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450" name="Google Shape;186;p18">
                  <a:extLst>
                    <a:ext uri="{FF2B5EF4-FFF2-40B4-BE49-F238E27FC236}">
                      <a16:creationId xmlns:a16="http://schemas.microsoft.com/office/drawing/2014/main" id="{AAB30D1E-10DF-C15A-FCE3-E46840FB4CB1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b="1" dirty="0"/>
                    <a:t>275</a:t>
                  </a:r>
                  <a:endParaRPr b="1" dirty="0"/>
                </a:p>
              </p:txBody>
            </p:sp>
            <p:sp>
              <p:nvSpPr>
                <p:cNvPr id="451" name="Google Shape;187;p18">
                  <a:extLst>
                    <a:ext uri="{FF2B5EF4-FFF2-40B4-BE49-F238E27FC236}">
                      <a16:creationId xmlns:a16="http://schemas.microsoft.com/office/drawing/2014/main" id="{2EBECAE2-E864-7A58-2053-AFBE3FB552A8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7" name="Google Shape;152;p18">
                <a:extLst>
                  <a:ext uri="{FF2B5EF4-FFF2-40B4-BE49-F238E27FC236}">
                    <a16:creationId xmlns:a16="http://schemas.microsoft.com/office/drawing/2014/main" id="{497C4ED9-F695-43CB-280F-1CA9A3A3695C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g8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59" name="Google Shape;152;p18">
              <a:extLst>
                <a:ext uri="{FF2B5EF4-FFF2-40B4-BE49-F238E27FC236}">
                  <a16:creationId xmlns:a16="http://schemas.microsoft.com/office/drawing/2014/main" id="{C678EC5E-9E33-4708-8DF4-1C6557A8D08F}"/>
                </a:ext>
              </a:extLst>
            </p:cNvPr>
            <p:cNvSpPr txBox="1"/>
            <p:nvPr/>
          </p:nvSpPr>
          <p:spPr>
            <a:xfrm>
              <a:off x="7038750" y="2238737"/>
              <a:ext cx="705163" cy="204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g2</a:t>
              </a:r>
              <a:endParaRPr sz="1050" b="1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093681F7-0FFE-737A-579A-C8E672BDFAFD}"/>
                </a:ext>
              </a:extLst>
            </p:cNvPr>
            <p:cNvSpPr txBox="1"/>
            <p:nvPr/>
          </p:nvSpPr>
          <p:spPr>
            <a:xfrm>
              <a:off x="6550393" y="1719350"/>
              <a:ext cx="3876462" cy="270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</a:rPr>
                <a:t>Total runtimes (s) on grid based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F518A12-33EB-D375-AD13-77FC5C4A7C9F}"/>
                </a:ext>
              </a:extLst>
            </p:cNvPr>
            <p:cNvGrpSpPr/>
            <p:nvPr/>
          </p:nvGrpSpPr>
          <p:grpSpPr>
            <a:xfrm>
              <a:off x="10770713" y="2078994"/>
              <a:ext cx="705482" cy="2084582"/>
              <a:chOff x="10081508" y="2053033"/>
              <a:chExt cx="696770" cy="1689667"/>
            </a:xfrm>
          </p:grpSpPr>
          <p:grpSp>
            <p:nvGrpSpPr>
              <p:cNvPr id="23" name="Google Shape;183;p18">
                <a:extLst>
                  <a:ext uri="{FF2B5EF4-FFF2-40B4-BE49-F238E27FC236}">
                    <a16:creationId xmlns:a16="http://schemas.microsoft.com/office/drawing/2014/main" id="{EF69EF6D-A1AD-F770-B416-5FBB6354B88C}"/>
                  </a:ext>
                </a:extLst>
              </p:cNvPr>
              <p:cNvGrpSpPr/>
              <p:nvPr/>
            </p:nvGrpSpPr>
            <p:grpSpPr>
              <a:xfrm>
                <a:off x="10081692" y="2053033"/>
                <a:ext cx="696586" cy="1689667"/>
                <a:chOff x="7097657" y="1195632"/>
                <a:chExt cx="1589400" cy="3538277"/>
              </a:xfrm>
            </p:grpSpPr>
            <p:sp>
              <p:nvSpPr>
                <p:cNvPr id="25" name="Google Shape;184;p18">
                  <a:extLst>
                    <a:ext uri="{FF2B5EF4-FFF2-40B4-BE49-F238E27FC236}">
                      <a16:creationId xmlns:a16="http://schemas.microsoft.com/office/drawing/2014/main" id="{C643AA8D-116A-46F7-8B79-1B1002BCD704}"/>
                    </a:ext>
                  </a:extLst>
                </p:cNvPr>
                <p:cNvSpPr/>
                <p:nvPr/>
              </p:nvSpPr>
              <p:spPr>
                <a:xfrm>
                  <a:off x="7097657" y="2193680"/>
                  <a:ext cx="1589400" cy="792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MEM</a:t>
                  </a:r>
                  <a:endParaRPr dirty="0"/>
                </a:p>
              </p:txBody>
            </p:sp>
            <p:sp>
              <p:nvSpPr>
                <p:cNvPr id="26" name="Google Shape;185;p18">
                  <a:extLst>
                    <a:ext uri="{FF2B5EF4-FFF2-40B4-BE49-F238E27FC236}">
                      <a16:creationId xmlns:a16="http://schemas.microsoft.com/office/drawing/2014/main" id="{00086ADC-DB9B-D380-9260-11C57D4294B6}"/>
                    </a:ext>
                  </a:extLst>
                </p:cNvPr>
                <p:cNvSpPr/>
                <p:nvPr/>
              </p:nvSpPr>
              <p:spPr>
                <a:xfrm>
                  <a:off x="7097657" y="3078193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MEM</a:t>
                  </a:r>
                  <a:endParaRPr sz="1100" dirty="0"/>
                </a:p>
              </p:txBody>
            </p:sp>
            <p:sp>
              <p:nvSpPr>
                <p:cNvPr id="27" name="Google Shape;186;p18">
                  <a:extLst>
                    <a:ext uri="{FF2B5EF4-FFF2-40B4-BE49-F238E27FC236}">
                      <a16:creationId xmlns:a16="http://schemas.microsoft.com/office/drawing/2014/main" id="{27CA9B13-09C5-48FB-9B35-5FEE51D499C9}"/>
                    </a:ext>
                  </a:extLst>
                </p:cNvPr>
                <p:cNvSpPr/>
                <p:nvPr/>
              </p:nvSpPr>
              <p:spPr>
                <a:xfrm>
                  <a:off x="7097663" y="3941436"/>
                  <a:ext cx="1589311" cy="79247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&gt;10hr</a:t>
                  </a:r>
                  <a:endParaRPr dirty="0"/>
                </a:p>
              </p:txBody>
            </p:sp>
            <p:sp>
              <p:nvSpPr>
                <p:cNvPr id="452" name="Google Shape;187;p18">
                  <a:extLst>
                    <a:ext uri="{FF2B5EF4-FFF2-40B4-BE49-F238E27FC236}">
                      <a16:creationId xmlns:a16="http://schemas.microsoft.com/office/drawing/2014/main" id="{B3B1BA06-5782-B1DF-CEEB-7774343543D8}"/>
                    </a:ext>
                  </a:extLst>
                </p:cNvPr>
                <p:cNvSpPr/>
                <p:nvPr/>
              </p:nvSpPr>
              <p:spPr>
                <a:xfrm>
                  <a:off x="7097657" y="1195632"/>
                  <a:ext cx="1589311" cy="906144"/>
                </a:xfrm>
                <a:prstGeom prst="flowChartOffpageConnector">
                  <a:avLst/>
                </a:prstGeom>
                <a:solidFill>
                  <a:srgbClr val="6A4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" name="Google Shape;152;p18">
                <a:extLst>
                  <a:ext uri="{FF2B5EF4-FFF2-40B4-BE49-F238E27FC236}">
                    <a16:creationId xmlns:a16="http://schemas.microsoft.com/office/drawing/2014/main" id="{BF473415-2BFE-2B12-8913-ED9DC754230A}"/>
                  </a:ext>
                </a:extLst>
              </p:cNvPr>
              <p:cNvSpPr txBox="1"/>
              <p:nvPr/>
            </p:nvSpPr>
            <p:spPr>
              <a:xfrm>
                <a:off x="10081508" y="2152016"/>
                <a:ext cx="696455" cy="1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g9</a:t>
                </a:r>
                <a:endParaRPr sz="105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DBD801E-F7CE-D9D6-3BFB-5DBE7AC5F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2C5C2-743F-3157-FC12-AA569F9B8FE0}"/>
              </a:ext>
            </a:extLst>
          </p:cNvPr>
          <p:cNvSpPr txBox="1"/>
          <p:nvPr/>
        </p:nvSpPr>
        <p:spPr>
          <a:xfrm>
            <a:off x="3389638" y="4190082"/>
            <a:ext cx="529312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CP</a:t>
            </a:r>
            <a:r>
              <a:rPr lang="en-US" sz="1200" b="1" baseline="-25000" dirty="0">
                <a:solidFill>
                  <a:schemeClr val="bg2"/>
                </a:solidFill>
              </a:rPr>
              <a:t>LS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45B5BD-C163-F4F7-8A3F-ACC45A77F5E1}"/>
              </a:ext>
            </a:extLst>
          </p:cNvPr>
          <p:cNvSpPr txBox="1"/>
          <p:nvPr/>
        </p:nvSpPr>
        <p:spPr>
          <a:xfrm>
            <a:off x="3968287" y="942341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Grid based  problems</a:t>
            </a:r>
          </a:p>
        </p:txBody>
      </p:sp>
    </p:spTree>
    <p:extLst>
      <p:ext uri="{BB962C8B-B14F-4D97-AF65-F5344CB8AC3E}">
        <p14:creationId xmlns:p14="http://schemas.microsoft.com/office/powerpoint/2010/main" val="56901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1723908" y="8147"/>
            <a:ext cx="7978276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Experimental evaluation (8/8)</a:t>
            </a:r>
            <a:endParaRPr lang="en-US" sz="2800" dirty="0">
              <a:solidFill>
                <a:srgbClr val="171512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F24C2568-C8A6-62DE-DCD9-C11AE60B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4" name="Picture 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4DDBDEE6-6E4E-06C1-05B0-B0D569934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grpSp>
        <p:nvGrpSpPr>
          <p:cNvPr id="9" name="Google Shape;919;p35">
            <a:extLst>
              <a:ext uri="{FF2B5EF4-FFF2-40B4-BE49-F238E27FC236}">
                <a16:creationId xmlns:a16="http://schemas.microsoft.com/office/drawing/2014/main" id="{A61E8A71-BAA6-A113-FB3E-A3C057D35E57}"/>
              </a:ext>
            </a:extLst>
          </p:cNvPr>
          <p:cNvGrpSpPr/>
          <p:nvPr/>
        </p:nvGrpSpPr>
        <p:grpSpPr>
          <a:xfrm>
            <a:off x="599018" y="1691303"/>
            <a:ext cx="8861353" cy="800645"/>
            <a:chOff x="1206282" y="1144026"/>
            <a:chExt cx="5423294" cy="800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Google Shape;920;p35">
              <a:extLst>
                <a:ext uri="{FF2B5EF4-FFF2-40B4-BE49-F238E27FC236}">
                  <a16:creationId xmlns:a16="http://schemas.microsoft.com/office/drawing/2014/main" id="{7ABA03EB-7CF9-B8DB-BA0C-83CBA308DAB7}"/>
                </a:ext>
              </a:extLst>
            </p:cNvPr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5">
              <a:extLst>
                <a:ext uri="{FF2B5EF4-FFF2-40B4-BE49-F238E27FC236}">
                  <a16:creationId xmlns:a16="http://schemas.microsoft.com/office/drawing/2014/main" id="{A3EC1ECF-2C03-5996-5B53-F4C287E2AB29}"/>
                </a:ext>
              </a:extLst>
            </p:cNvPr>
            <p:cNvSpPr/>
            <p:nvPr/>
          </p:nvSpPr>
          <p:spPr>
            <a:xfrm>
              <a:off x="1206282" y="1144026"/>
              <a:ext cx="566238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" name="Google Shape;922;p35">
              <a:extLst>
                <a:ext uri="{FF2B5EF4-FFF2-40B4-BE49-F238E27FC236}">
                  <a16:creationId xmlns:a16="http://schemas.microsoft.com/office/drawing/2014/main" id="{CBE632B6-C969-6787-CD08-1AE3BAA31B9F}"/>
                </a:ext>
              </a:extLst>
            </p:cNvPr>
            <p:cNvSpPr txBox="1"/>
            <p:nvPr/>
          </p:nvSpPr>
          <p:spPr>
            <a:xfrm>
              <a:off x="1742317" y="1333277"/>
              <a:ext cx="4781917" cy="3823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ts val="4500"/>
                </a:lnSpc>
                <a:buClr>
                  <a:srgbClr val="0070C0"/>
                </a:buClr>
                <a:buSzPct val="60000"/>
              </a:pPr>
              <a:r>
                <a:rPr lang="en-US" sz="2000" b="1" dirty="0">
                  <a:solidFill>
                    <a:schemeClr val="bg1"/>
                  </a:solidFill>
                  <a:latin typeface="LMRoman10-Regular"/>
                </a:rPr>
                <a:t>Gurobi</a:t>
              </a:r>
              <a:r>
                <a:rPr lang="en-US" sz="2000" dirty="0">
                  <a:solidFill>
                    <a:schemeClr val="bg1"/>
                  </a:solidFill>
                  <a:latin typeface="LMRoman10-Regular"/>
                </a:rPr>
                <a:t> benefits from the presence of many solutions</a:t>
              </a:r>
            </a:p>
          </p:txBody>
        </p:sp>
      </p:grpSp>
      <p:grpSp>
        <p:nvGrpSpPr>
          <p:cNvPr id="13" name="Google Shape;923;p35">
            <a:extLst>
              <a:ext uri="{FF2B5EF4-FFF2-40B4-BE49-F238E27FC236}">
                <a16:creationId xmlns:a16="http://schemas.microsoft.com/office/drawing/2014/main" id="{66A36F96-1E69-73B2-CA22-0AD67DF0B128}"/>
              </a:ext>
            </a:extLst>
          </p:cNvPr>
          <p:cNvGrpSpPr/>
          <p:nvPr/>
        </p:nvGrpSpPr>
        <p:grpSpPr>
          <a:xfrm>
            <a:off x="1617899" y="2604096"/>
            <a:ext cx="9070446" cy="800625"/>
            <a:chOff x="2514452" y="2048397"/>
            <a:chExt cx="5423266" cy="800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Google Shape;924;p35">
              <a:extLst>
                <a:ext uri="{FF2B5EF4-FFF2-40B4-BE49-F238E27FC236}">
                  <a16:creationId xmlns:a16="http://schemas.microsoft.com/office/drawing/2014/main" id="{72C6DF34-4520-2786-1868-B199F7F4E4CC}"/>
                </a:ext>
              </a:extLst>
            </p:cNvPr>
            <p:cNvSpPr/>
            <p:nvPr/>
          </p:nvSpPr>
          <p:spPr>
            <a:xfrm>
              <a:off x="2514452" y="2048550"/>
              <a:ext cx="4992600" cy="80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5;p35">
              <a:extLst>
                <a:ext uri="{FF2B5EF4-FFF2-40B4-BE49-F238E27FC236}">
                  <a16:creationId xmlns:a16="http://schemas.microsoft.com/office/drawing/2014/main" id="{10538AA2-0328-7871-7FE7-460071898CC6}"/>
                </a:ext>
              </a:extLst>
            </p:cNvPr>
            <p:cNvSpPr/>
            <p:nvPr/>
          </p:nvSpPr>
          <p:spPr>
            <a:xfrm>
              <a:off x="7400976" y="2048397"/>
              <a:ext cx="536742" cy="800625"/>
            </a:xfrm>
            <a:custGeom>
              <a:avLst/>
              <a:gdLst/>
              <a:ahLst/>
              <a:cxnLst/>
              <a:rect l="l" t="t" r="r" b="b"/>
              <a:pathLst>
                <a:path w="51055" h="44221" extrusionOk="0">
                  <a:moveTo>
                    <a:pt x="12764" y="0"/>
                  </a:moveTo>
                  <a:lnTo>
                    <a:pt x="0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4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16" name="Google Shape;926;p35">
              <a:extLst>
                <a:ext uri="{FF2B5EF4-FFF2-40B4-BE49-F238E27FC236}">
                  <a16:creationId xmlns:a16="http://schemas.microsoft.com/office/drawing/2014/main" id="{6E1BF268-EC3E-573D-76B3-5637CA0722AC}"/>
                </a:ext>
              </a:extLst>
            </p:cNvPr>
            <p:cNvSpPr txBox="1"/>
            <p:nvPr/>
          </p:nvSpPr>
          <p:spPr>
            <a:xfrm>
              <a:off x="2643042" y="2231975"/>
              <a:ext cx="4757933" cy="4335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Both </a:t>
              </a:r>
              <a:r>
                <a:rPr lang="en-US" sz="20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CP solvers 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handled problems with </a:t>
              </a:r>
              <a:r>
                <a:rPr lang="en-US" sz="20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few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solutions more efficiently</a:t>
              </a:r>
            </a:p>
          </p:txBody>
        </p:sp>
      </p:grpSp>
      <p:grpSp>
        <p:nvGrpSpPr>
          <p:cNvPr id="17" name="Google Shape;927;p35">
            <a:extLst>
              <a:ext uri="{FF2B5EF4-FFF2-40B4-BE49-F238E27FC236}">
                <a16:creationId xmlns:a16="http://schemas.microsoft.com/office/drawing/2014/main" id="{80B60AB7-EF49-4A93-76BA-C648BCF1286E}"/>
              </a:ext>
            </a:extLst>
          </p:cNvPr>
          <p:cNvGrpSpPr/>
          <p:nvPr/>
        </p:nvGrpSpPr>
        <p:grpSpPr>
          <a:xfrm>
            <a:off x="1617899" y="4421233"/>
            <a:ext cx="9070446" cy="821087"/>
            <a:chOff x="2168823" y="3856950"/>
            <a:chExt cx="5394821" cy="821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Google Shape;928;p35">
              <a:extLst>
                <a:ext uri="{FF2B5EF4-FFF2-40B4-BE49-F238E27FC236}">
                  <a16:creationId xmlns:a16="http://schemas.microsoft.com/office/drawing/2014/main" id="{783CF555-8DE8-5875-8CAA-2E4297F6D643}"/>
                </a:ext>
              </a:extLst>
            </p:cNvPr>
            <p:cNvSpPr/>
            <p:nvPr/>
          </p:nvSpPr>
          <p:spPr>
            <a:xfrm>
              <a:off x="2168823" y="3877637"/>
              <a:ext cx="4992600" cy="800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9;p35">
              <a:extLst>
                <a:ext uri="{FF2B5EF4-FFF2-40B4-BE49-F238E27FC236}">
                  <a16:creationId xmlns:a16="http://schemas.microsoft.com/office/drawing/2014/main" id="{16282BB7-79D0-7755-947F-13C36B2B5BD0}"/>
                </a:ext>
              </a:extLst>
            </p:cNvPr>
            <p:cNvSpPr/>
            <p:nvPr/>
          </p:nvSpPr>
          <p:spPr>
            <a:xfrm>
              <a:off x="7013364" y="3856950"/>
              <a:ext cx="550280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0" name="Google Shape;930;p35">
              <a:extLst>
                <a:ext uri="{FF2B5EF4-FFF2-40B4-BE49-F238E27FC236}">
                  <a16:creationId xmlns:a16="http://schemas.microsoft.com/office/drawing/2014/main" id="{574412DC-0833-AF06-70FD-4FC4B6240A12}"/>
                </a:ext>
              </a:extLst>
            </p:cNvPr>
            <p:cNvSpPr txBox="1"/>
            <p:nvPr/>
          </p:nvSpPr>
          <p:spPr>
            <a:xfrm>
              <a:off x="2230531" y="4040522"/>
              <a:ext cx="4771304" cy="4335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CP</a:t>
              </a:r>
              <a:r>
                <a:rPr lang="en-US" sz="2400" b="1" baseline="-25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LS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performed more </a:t>
              </a: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focused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pruning than the standard version </a:t>
              </a: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CP</a:t>
              </a:r>
              <a:r>
                <a:rPr lang="en-US" sz="2400" b="1" baseline="-25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G</a:t>
              </a:r>
              <a:endParaRPr lang="en-US" sz="2000" b="1" dirty="0">
                <a:solidFill>
                  <a:schemeClr val="lt1"/>
                </a:solidFill>
                <a:latin typeface="LMRoman10-Regular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931;p35">
            <a:extLst>
              <a:ext uri="{FF2B5EF4-FFF2-40B4-BE49-F238E27FC236}">
                <a16:creationId xmlns:a16="http://schemas.microsoft.com/office/drawing/2014/main" id="{D034CE4D-65FC-12B4-3F0A-9FFBCE5E117A}"/>
              </a:ext>
            </a:extLst>
          </p:cNvPr>
          <p:cNvGrpSpPr/>
          <p:nvPr/>
        </p:nvGrpSpPr>
        <p:grpSpPr>
          <a:xfrm>
            <a:off x="599018" y="3514773"/>
            <a:ext cx="8861353" cy="800607"/>
            <a:chOff x="1206281" y="2952713"/>
            <a:chExt cx="5423295" cy="800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Google Shape;932;p35">
              <a:extLst>
                <a:ext uri="{FF2B5EF4-FFF2-40B4-BE49-F238E27FC236}">
                  <a16:creationId xmlns:a16="http://schemas.microsoft.com/office/drawing/2014/main" id="{C586E882-EA5A-0F0C-25C1-25314CA780FF}"/>
                </a:ext>
              </a:extLst>
            </p:cNvPr>
            <p:cNvSpPr/>
            <p:nvPr/>
          </p:nvSpPr>
          <p:spPr>
            <a:xfrm>
              <a:off x="1636976" y="2952800"/>
              <a:ext cx="4992600" cy="80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;p35">
              <a:extLst>
                <a:ext uri="{FF2B5EF4-FFF2-40B4-BE49-F238E27FC236}">
                  <a16:creationId xmlns:a16="http://schemas.microsoft.com/office/drawing/2014/main" id="{5BA40BBC-317C-FC22-5BC0-8F054B2082B8}"/>
                </a:ext>
              </a:extLst>
            </p:cNvPr>
            <p:cNvSpPr/>
            <p:nvPr/>
          </p:nvSpPr>
          <p:spPr>
            <a:xfrm>
              <a:off x="1206281" y="2952713"/>
              <a:ext cx="531586" cy="800607"/>
            </a:xfrm>
            <a:custGeom>
              <a:avLst/>
              <a:gdLst/>
              <a:ahLst/>
              <a:cxnLst/>
              <a:rect l="l" t="t" r="r" b="b"/>
              <a:pathLst>
                <a:path w="51055" h="44220" extrusionOk="0">
                  <a:moveTo>
                    <a:pt x="12764" y="0"/>
                  </a:moveTo>
                  <a:lnTo>
                    <a:pt x="1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5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" name="Google Shape;934;p35">
              <a:extLst>
                <a:ext uri="{FF2B5EF4-FFF2-40B4-BE49-F238E27FC236}">
                  <a16:creationId xmlns:a16="http://schemas.microsoft.com/office/drawing/2014/main" id="{689015E1-31E5-1799-3DA3-D08C3A4F5BD3}"/>
                </a:ext>
              </a:extLst>
            </p:cNvPr>
            <p:cNvSpPr txBox="1"/>
            <p:nvPr/>
          </p:nvSpPr>
          <p:spPr>
            <a:xfrm>
              <a:off x="1961478" y="3136250"/>
              <a:ext cx="4258472" cy="4335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With </a:t>
              </a:r>
              <a:r>
                <a:rPr lang="en-US" sz="20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few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solutions, </a:t>
              </a:r>
              <a:r>
                <a:rPr lang="en-US" sz="20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erroneous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pruning can be </a:t>
              </a: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costly</a:t>
              </a:r>
              <a:endParaRPr lang="en-US" sz="2000" dirty="0">
                <a:solidFill>
                  <a:schemeClr val="lt1"/>
                </a:solidFill>
                <a:latin typeface="LMRoman10-Regular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931;p35">
            <a:extLst>
              <a:ext uri="{FF2B5EF4-FFF2-40B4-BE49-F238E27FC236}">
                <a16:creationId xmlns:a16="http://schemas.microsoft.com/office/drawing/2014/main" id="{03F29DE9-9C6E-A624-B3B6-27A2F401EDDC}"/>
              </a:ext>
            </a:extLst>
          </p:cNvPr>
          <p:cNvGrpSpPr/>
          <p:nvPr/>
        </p:nvGrpSpPr>
        <p:grpSpPr>
          <a:xfrm>
            <a:off x="598814" y="5352531"/>
            <a:ext cx="8886224" cy="800607"/>
            <a:chOff x="1206281" y="2952713"/>
            <a:chExt cx="5438391" cy="800607"/>
          </a:xfrm>
          <a:solidFill>
            <a:srgbClr val="B98B9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Google Shape;932;p35">
              <a:extLst>
                <a:ext uri="{FF2B5EF4-FFF2-40B4-BE49-F238E27FC236}">
                  <a16:creationId xmlns:a16="http://schemas.microsoft.com/office/drawing/2014/main" id="{1F51F5F2-C183-9447-D7F8-CD8AAFC02A25}"/>
                </a:ext>
              </a:extLst>
            </p:cNvPr>
            <p:cNvSpPr/>
            <p:nvPr/>
          </p:nvSpPr>
          <p:spPr>
            <a:xfrm>
              <a:off x="1652072" y="2952800"/>
              <a:ext cx="4992600" cy="800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3;p35">
              <a:extLst>
                <a:ext uri="{FF2B5EF4-FFF2-40B4-BE49-F238E27FC236}">
                  <a16:creationId xmlns:a16="http://schemas.microsoft.com/office/drawing/2014/main" id="{3496165C-89F2-AE3E-6EA4-A117203A1404}"/>
                </a:ext>
              </a:extLst>
            </p:cNvPr>
            <p:cNvSpPr/>
            <p:nvPr/>
          </p:nvSpPr>
          <p:spPr>
            <a:xfrm>
              <a:off x="1206281" y="2952713"/>
              <a:ext cx="566225" cy="800607"/>
            </a:xfrm>
            <a:custGeom>
              <a:avLst/>
              <a:gdLst/>
              <a:ahLst/>
              <a:cxnLst/>
              <a:rect l="l" t="t" r="r" b="b"/>
              <a:pathLst>
                <a:path w="51055" h="44220" extrusionOk="0">
                  <a:moveTo>
                    <a:pt x="12764" y="0"/>
                  </a:moveTo>
                  <a:lnTo>
                    <a:pt x="1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5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chemeClr val="bg1"/>
            </a:solidFill>
            <a:ln w="152400" cap="flat" cmpd="sng">
              <a:solidFill>
                <a:srgbClr val="B98B9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500" dirty="0">
                  <a:solidFill>
                    <a:srgbClr val="B98B9B"/>
                  </a:solidFill>
                  <a:latin typeface="Fira Sans Extra Condensed Medium"/>
                  <a:sym typeface="Fira Sans Extra Condensed Medium"/>
                </a:rPr>
                <a:t>5</a:t>
              </a:r>
              <a:endParaRPr dirty="0">
                <a:solidFill>
                  <a:srgbClr val="B98B9B"/>
                </a:solidFill>
              </a:endParaRPr>
            </a:p>
          </p:txBody>
        </p:sp>
        <p:sp>
          <p:nvSpPr>
            <p:cNvPr id="44" name="Google Shape;934;p35">
              <a:extLst>
                <a:ext uri="{FF2B5EF4-FFF2-40B4-BE49-F238E27FC236}">
                  <a16:creationId xmlns:a16="http://schemas.microsoft.com/office/drawing/2014/main" id="{C43E6840-B2D4-3D1D-D00E-F6F06F2FE40D}"/>
                </a:ext>
              </a:extLst>
            </p:cNvPr>
            <p:cNvSpPr txBox="1"/>
            <p:nvPr/>
          </p:nvSpPr>
          <p:spPr>
            <a:xfrm>
              <a:off x="1829964" y="3136250"/>
              <a:ext cx="4694274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CP</a:t>
              </a:r>
              <a:r>
                <a:rPr lang="en-US" sz="2400" b="1" baseline="-25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LS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is more </a:t>
              </a: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robust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overall and handles </a:t>
              </a:r>
              <a:r>
                <a:rPr lang="en-US" sz="2400" b="1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large</a:t>
              </a:r>
              <a:r>
                <a:rPr lang="en-US" sz="2000" dirty="0">
                  <a:solidFill>
                    <a:schemeClr val="lt1"/>
                  </a:solidFill>
                  <a:latin typeface="LMRoman10-Regular"/>
                  <a:ea typeface="Roboto"/>
                  <a:cs typeface="Roboto"/>
                  <a:sym typeface="Roboto"/>
                </a:rPr>
                <a:t> classes</a:t>
              </a:r>
              <a:endParaRPr lang="en-US" sz="2000" b="1" dirty="0">
                <a:solidFill>
                  <a:schemeClr val="lt1"/>
                </a:solidFill>
                <a:latin typeface="LMRoman10-Regular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545206-4BB8-2C54-3FD3-6FB2FB59EA63}"/>
              </a:ext>
            </a:extLst>
          </p:cNvPr>
          <p:cNvSpPr txBox="1"/>
          <p:nvPr/>
        </p:nvSpPr>
        <p:spPr>
          <a:xfrm>
            <a:off x="4493517" y="948982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Main 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5E02-E44F-FC97-E681-EF1FAC5E63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D1974F-EFC0-DC07-9707-C8DFAE840F56}"/>
              </a:ext>
            </a:extLst>
          </p:cNvPr>
          <p:cNvGrpSpPr/>
          <p:nvPr/>
        </p:nvGrpSpPr>
        <p:grpSpPr>
          <a:xfrm>
            <a:off x="-521109" y="1397895"/>
            <a:ext cx="11800686" cy="5245044"/>
            <a:chOff x="609600" y="1371600"/>
            <a:chExt cx="11597522" cy="4896000"/>
          </a:xfrm>
        </p:grpSpPr>
        <p:sp>
          <p:nvSpPr>
            <p:cNvPr id="333" name="Google Shape;333;p23"/>
            <p:cNvSpPr/>
            <p:nvPr/>
          </p:nvSpPr>
          <p:spPr>
            <a:xfrm>
              <a:off x="8013599" y="2759814"/>
              <a:ext cx="4193523" cy="93820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013599" y="3922946"/>
              <a:ext cx="4193523" cy="93820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7264299" y="5086064"/>
              <a:ext cx="4927609" cy="93820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7264299" y="1596682"/>
              <a:ext cx="4193523" cy="93820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38" name="Google Shape;338;p23"/>
            <p:cNvSpPr txBox="1"/>
            <p:nvPr/>
          </p:nvSpPr>
          <p:spPr>
            <a:xfrm>
              <a:off x="8224077" y="1606095"/>
              <a:ext cx="2456000" cy="411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800" b="1" dirty="0">
                  <a:latin typeface="Fira Sans"/>
                  <a:ea typeface="Fira Sans"/>
                  <a:cs typeface="Fira Sans"/>
                  <a:sym typeface="Fira Sans"/>
                </a:rPr>
                <a:t>HARD</a:t>
              </a:r>
              <a:r>
                <a:rPr lang="en" sz="2400" b="1" dirty="0">
                  <a:latin typeface="Fira Sans"/>
                  <a:ea typeface="Fira Sans"/>
                  <a:cs typeface="Fira Sans"/>
                  <a:sym typeface="Fira Sans"/>
                </a:rPr>
                <a:t> to solve </a:t>
              </a:r>
              <a:endParaRPr sz="24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9" name="Google Shape;339;p23"/>
            <p:cNvSpPr txBox="1"/>
            <p:nvPr/>
          </p:nvSpPr>
          <p:spPr>
            <a:xfrm>
              <a:off x="7820699" y="5087466"/>
              <a:ext cx="4055938" cy="338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800" b="1" dirty="0">
                  <a:latin typeface="Fira Sans"/>
                  <a:ea typeface="Fira Sans"/>
                  <a:cs typeface="Fira Sans"/>
                  <a:sym typeface="Fira Sans"/>
                </a:rPr>
                <a:t>Local</a:t>
              </a:r>
              <a:r>
                <a:rPr lang="en-US" sz="2400" b="1" dirty="0"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800" b="1" dirty="0">
                  <a:latin typeface="Fira Sans"/>
                  <a:ea typeface="Fira Sans"/>
                  <a:cs typeface="Fira Sans"/>
                  <a:sym typeface="Fira Sans"/>
                </a:rPr>
                <a:t>Search</a:t>
              </a:r>
              <a:r>
                <a:rPr lang="en-US" sz="2400" b="1" dirty="0">
                  <a:latin typeface="Fira Sans"/>
                  <a:ea typeface="Fira Sans"/>
                  <a:cs typeface="Fira Sans"/>
                  <a:sym typeface="Fira Sans"/>
                </a:rPr>
                <a:t> Integration</a:t>
              </a:r>
              <a:endParaRPr sz="24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0" name="Google Shape;340;p23"/>
            <p:cNvSpPr txBox="1"/>
            <p:nvPr/>
          </p:nvSpPr>
          <p:spPr>
            <a:xfrm>
              <a:off x="8559457" y="2792133"/>
              <a:ext cx="3317180" cy="30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Distance Constraints</a:t>
              </a:r>
              <a:endParaRPr sz="24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1" name="Google Shape;341;p23"/>
            <p:cNvSpPr txBox="1"/>
            <p:nvPr/>
          </p:nvSpPr>
          <p:spPr>
            <a:xfrm>
              <a:off x="8329687" y="3949939"/>
              <a:ext cx="3701558" cy="260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Branch Pruning Heuristic</a:t>
              </a:r>
              <a:endParaRPr sz="24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3" name="Google Shape;343;p23"/>
            <p:cNvSpPr txBox="1"/>
            <p:nvPr/>
          </p:nvSpPr>
          <p:spPr>
            <a:xfrm>
              <a:off x="7388875" y="5474065"/>
              <a:ext cx="4773354" cy="5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More </a:t>
              </a:r>
              <a:r>
                <a:rPr lang="en" sz="1800" b="1" spc="150" dirty="0">
                  <a:latin typeface="Fira Sans"/>
                  <a:ea typeface="Fira Sans"/>
                  <a:cs typeface="Fira Sans"/>
                  <a:sym typeface="Fira Sans"/>
                </a:rPr>
                <a:t>focused</a:t>
              </a: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 pruning, discovers many more (near) </a:t>
              </a:r>
              <a:r>
                <a:rPr lang="en" sz="1800" b="1" spc="150" dirty="0">
                  <a:latin typeface="Fira Sans"/>
                  <a:ea typeface="Fira Sans"/>
                  <a:cs typeface="Fira Sans"/>
                  <a:sym typeface="Fira Sans"/>
                </a:rPr>
                <a:t>optimal</a:t>
              </a: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 solutions!</a:t>
              </a:r>
              <a:endParaRPr sz="18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4" name="Google Shape;344;p23"/>
            <p:cNvSpPr txBox="1"/>
            <p:nvPr/>
          </p:nvSpPr>
          <p:spPr>
            <a:xfrm>
              <a:off x="8654377" y="3153805"/>
              <a:ext cx="2803446" cy="5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Make the problems even </a:t>
              </a:r>
              <a:r>
                <a:rPr lang="en" sz="1800" b="1" spc="150" dirty="0">
                  <a:latin typeface="Fira Sans"/>
                  <a:ea typeface="Fira Sans"/>
                  <a:cs typeface="Fira Sans"/>
                  <a:sym typeface="Fira Sans"/>
                </a:rPr>
                <a:t>harder</a:t>
              </a: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!</a:t>
              </a:r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8671399" y="4313355"/>
              <a:ext cx="2911001" cy="5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Finds </a:t>
              </a:r>
              <a:r>
                <a:rPr lang="en" sz="1800" b="1" spc="150" dirty="0">
                  <a:latin typeface="Fira Sans"/>
                  <a:ea typeface="Fira Sans"/>
                  <a:cs typeface="Fira Sans"/>
                  <a:sym typeface="Fira Sans"/>
                </a:rPr>
                <a:t>good</a:t>
              </a: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 solution, much </a:t>
              </a:r>
              <a:r>
                <a:rPr lang="en" sz="1800" b="1" spc="150" dirty="0">
                  <a:latin typeface="Fira Sans"/>
                  <a:ea typeface="Fira Sans"/>
                  <a:cs typeface="Fira Sans"/>
                  <a:sym typeface="Fira Sans"/>
                </a:rPr>
                <a:t>faster</a:t>
              </a: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!</a:t>
              </a:r>
              <a:endParaRPr sz="18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609600" y="1371600"/>
              <a:ext cx="4896000" cy="4896000"/>
            </a:xfrm>
            <a:prstGeom prst="arc">
              <a:avLst>
                <a:gd name="adj1" fmla="val 16200000"/>
                <a:gd name="adj2" fmla="val 539994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6667500" y="1644267"/>
              <a:ext cx="851600" cy="85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8" name="Google Shape;348;p23"/>
            <p:cNvSpPr txBox="1"/>
            <p:nvPr/>
          </p:nvSpPr>
          <p:spPr>
            <a:xfrm>
              <a:off x="6676991" y="1773929"/>
              <a:ext cx="820655" cy="617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24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7360000" y="2791933"/>
              <a:ext cx="851600" cy="85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50" name="Google Shape;350;p23"/>
            <p:cNvSpPr txBox="1"/>
            <p:nvPr/>
          </p:nvSpPr>
          <p:spPr>
            <a:xfrm>
              <a:off x="7374129" y="2903495"/>
              <a:ext cx="820655" cy="617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24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7360000" y="3939600"/>
              <a:ext cx="851600" cy="85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52" name="Google Shape;352;p23"/>
            <p:cNvSpPr txBox="1"/>
            <p:nvPr/>
          </p:nvSpPr>
          <p:spPr>
            <a:xfrm>
              <a:off x="7371817" y="4055627"/>
              <a:ext cx="820655" cy="617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24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6667500" y="5087267"/>
              <a:ext cx="851600" cy="851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54" name="Google Shape;354;p23"/>
            <p:cNvSpPr txBox="1"/>
            <p:nvPr/>
          </p:nvSpPr>
          <p:spPr>
            <a:xfrm>
              <a:off x="6684773" y="5211050"/>
              <a:ext cx="820655" cy="617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04</a:t>
              </a:r>
              <a:endParaRPr sz="24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55" name="Google Shape;355;p23"/>
            <p:cNvCxnSpPr/>
            <p:nvPr/>
          </p:nvCxnSpPr>
          <p:spPr>
            <a:xfrm rot="10800000">
              <a:off x="4722300" y="2070067"/>
              <a:ext cx="1945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56" name="Google Shape;356;p23"/>
            <p:cNvCxnSpPr/>
            <p:nvPr/>
          </p:nvCxnSpPr>
          <p:spPr>
            <a:xfrm rot="10800000">
              <a:off x="5395800" y="3217733"/>
              <a:ext cx="2040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57" name="Google Shape;357;p23"/>
            <p:cNvCxnSpPr/>
            <p:nvPr/>
          </p:nvCxnSpPr>
          <p:spPr>
            <a:xfrm rot="10800000">
              <a:off x="5395800" y="4365400"/>
              <a:ext cx="2040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58" name="Google Shape;358;p23"/>
            <p:cNvCxnSpPr/>
            <p:nvPr/>
          </p:nvCxnSpPr>
          <p:spPr>
            <a:xfrm rot="10800000">
              <a:off x="4804700" y="5512633"/>
              <a:ext cx="186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59" name="Google Shape;359;p23"/>
            <p:cNvSpPr/>
            <p:nvPr/>
          </p:nvSpPr>
          <p:spPr>
            <a:xfrm>
              <a:off x="1469000" y="2231000"/>
              <a:ext cx="3177200" cy="3177200"/>
            </a:xfrm>
            <a:prstGeom prst="ellipse">
              <a:avLst/>
            </a:prstGeom>
            <a:solidFill>
              <a:srgbClr val="FFD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360" name="Google Shape;360;p23"/>
            <p:cNvSpPr txBox="1"/>
            <p:nvPr/>
          </p:nvSpPr>
          <p:spPr>
            <a:xfrm>
              <a:off x="1357164" y="2670132"/>
              <a:ext cx="3392975" cy="229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00" tIns="304800" rIns="304800" bIns="30480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sz="2800" b="1" dirty="0">
                  <a:solidFill>
                    <a:schemeClr val="dk1"/>
                  </a:solidFill>
                  <a:latin typeface="Century Schoolbook" panose="02040604050505020304" pitchFamily="18" charset="0"/>
                  <a:ea typeface="Fira Sans"/>
                  <a:cs typeface="Fira Sans"/>
                  <a:sym typeface="Fira Sans"/>
                </a:rPr>
                <a:t>Location Problems </a:t>
              </a:r>
              <a:endParaRPr sz="2800" b="1" dirty="0">
                <a:latin typeface="Century Schoolbook" panose="02040604050505020304" pitchFamily="18" charset="0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" name="Google Shape;389;p25">
            <a:extLst>
              <a:ext uri="{FF2B5EF4-FFF2-40B4-BE49-F238E27FC236}">
                <a16:creationId xmlns:a16="http://schemas.microsoft.com/office/drawing/2014/main" id="{4FD88F87-F3C5-6986-4A7E-17691B6BF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3908" y="8147"/>
            <a:ext cx="7978276" cy="8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Conclusions</a:t>
            </a:r>
            <a:endParaRPr lang="en-US" sz="2800" dirty="0">
              <a:solidFill>
                <a:srgbClr val="171512"/>
              </a:solidFill>
            </a:endParaRPr>
          </a:p>
        </p:txBody>
      </p:sp>
      <p:pic>
        <p:nvPicPr>
          <p:cNvPr id="9" name="Picture 8" descr="A drawing of a building&#10;&#10;Description automatically generated">
            <a:extLst>
              <a:ext uri="{FF2B5EF4-FFF2-40B4-BE49-F238E27FC236}">
                <a16:creationId xmlns:a16="http://schemas.microsoft.com/office/drawing/2014/main" id="{B6058EDC-500A-26C4-5748-E27BE268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10" name="Picture 9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1CAFAF59-7BBD-57DB-3209-E143BFC3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1" name="Google Shape;344;p23">
            <a:extLst>
              <a:ext uri="{FF2B5EF4-FFF2-40B4-BE49-F238E27FC236}">
                <a16:creationId xmlns:a16="http://schemas.microsoft.com/office/drawing/2014/main" id="{BE4CDEAA-4B62-9217-4681-F689E2A46E85}"/>
              </a:ext>
            </a:extLst>
          </p:cNvPr>
          <p:cNvSpPr txBox="1"/>
          <p:nvPr/>
        </p:nvSpPr>
        <p:spPr>
          <a:xfrm>
            <a:off x="7038760" y="2082467"/>
            <a:ext cx="2875021" cy="53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800" dirty="0">
                <a:latin typeface="Fira Sans"/>
                <a:ea typeface="Fira Sans"/>
                <a:cs typeface="Fira Sans"/>
                <a:sym typeface="Fira Sans"/>
              </a:rPr>
              <a:t>Complete solvers are </a:t>
            </a:r>
            <a:r>
              <a:rPr lang="en" sz="1800" b="1" spc="150" dirty="0">
                <a:latin typeface="Fira Sans"/>
                <a:ea typeface="Fira Sans"/>
                <a:cs typeface="Fira Sans"/>
                <a:sym typeface="Fira Sans"/>
              </a:rPr>
              <a:t>inefficient</a:t>
            </a:r>
            <a:r>
              <a:rPr lang="en" sz="1800" dirty="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F4D18A-D263-2C9C-7FBD-8C7073AEE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FD3C-3900-494A-8F5F-1AD320BBFA8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88419" y="2724814"/>
            <a:ext cx="3378557" cy="113739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 on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real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problems?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F02D5-15BC-4673-8110-FA10F9EDB08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88419" y="4709251"/>
            <a:ext cx="3378557" cy="113739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can we make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wiser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pruning decisions?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1BD89-4716-4151-8097-9B4FA1A6774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D36EA-B36D-4E6D-B190-C01D3345865A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Applicability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41869B-BD9A-4E4A-BACC-D756199F60F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Exploration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757A3-4528-49D8-9F48-5CFEF649B8D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Case study</a:t>
            </a:r>
          </a:p>
        </p:txBody>
      </p:sp>
      <p:sp>
        <p:nvSpPr>
          <p:cNvPr id="12" name="Google Shape;417;p29">
            <a:extLst>
              <a:ext uri="{FF2B5EF4-FFF2-40B4-BE49-F238E27FC236}">
                <a16:creationId xmlns:a16="http://schemas.microsoft.com/office/drawing/2014/main" id="{A8CDED46-D945-05CC-EFCE-8E598D0E024F}"/>
              </a:ext>
            </a:extLst>
          </p:cNvPr>
          <p:cNvSpPr txBox="1">
            <a:spLocks/>
          </p:cNvSpPr>
          <p:nvPr/>
        </p:nvSpPr>
        <p:spPr>
          <a:xfrm>
            <a:off x="3087495" y="70919"/>
            <a:ext cx="6275868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 baseline="0">
                <a:solidFill>
                  <a:schemeClr val="tx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00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Interesting questions…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 descr="A drawing of a building&#10;&#10;Description automatically generated">
            <a:extLst>
              <a:ext uri="{FF2B5EF4-FFF2-40B4-BE49-F238E27FC236}">
                <a16:creationId xmlns:a16="http://schemas.microsoft.com/office/drawing/2014/main" id="{786AC3E8-DDED-7D6D-45B5-9A1DC742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C6966A-AB77-2696-D754-F56F626EAD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90857"/>
            <a:ext cx="12258664" cy="9717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13CB9D-81CA-EFCD-D0E7-1A9F835B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58551" y="0"/>
            <a:ext cx="1000124" cy="68421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B87DB1D4-E0B2-BB9C-7D7B-6917BE8D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6" y="13788"/>
            <a:ext cx="1352528" cy="135252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017000-AE0A-4941-8D7A-947A79BD6AB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425023" y="2734183"/>
            <a:ext cx="3619499" cy="113739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Is this applicable in other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Constraint Optimization Problems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7B4C9F-2E26-403F-BF92-52DBD3F7F1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425024" y="4664019"/>
            <a:ext cx="3619500" cy="148431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Any other ways to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explore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capabilities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of the branch pruning heuristic?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84C801-7E9E-C2CA-C852-B37883406D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9024" y="2359046"/>
            <a:ext cx="219600" cy="219600"/>
          </a:xfrm>
          <a:prstGeom prst="ellipse">
            <a:avLst/>
          </a:prstGeom>
          <a:solidFill>
            <a:srgbClr val="A1D4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9DC705-6E97-E740-C30F-43DAE67BD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67796" y="4361545"/>
            <a:ext cx="219600" cy="219600"/>
          </a:xfrm>
          <a:prstGeom prst="ellipse">
            <a:avLst/>
          </a:prstGeom>
          <a:solidFill>
            <a:srgbClr val="49CF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8E9C19-9094-0B7E-D891-6666F25FB431}"/>
              </a:ext>
            </a:extLst>
          </p:cNvPr>
          <p:cNvSpPr/>
          <p:nvPr/>
        </p:nvSpPr>
        <p:spPr>
          <a:xfrm>
            <a:off x="8210748" y="4361545"/>
            <a:ext cx="219600" cy="219600"/>
          </a:xfrm>
          <a:prstGeom prst="ellipse">
            <a:avLst/>
          </a:prstGeom>
          <a:solidFill>
            <a:srgbClr val="4F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B1CB06FD-0287-543C-59B4-92CF46A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pic>
        <p:nvPicPr>
          <p:cNvPr id="4" name="Picture 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89083BE1-C092-D4D8-D782-09D640A15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5F45BF2-CD18-7E74-CBFA-1C20B9BA8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DF6524-3365-DCE4-D714-6EFED1FE9089}"/>
              </a:ext>
            </a:extLst>
          </p:cNvPr>
          <p:cNvSpPr/>
          <p:nvPr/>
        </p:nvSpPr>
        <p:spPr>
          <a:xfrm>
            <a:off x="6939984" y="1668753"/>
            <a:ext cx="3617650" cy="2792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589A"/>
                </a:solidFill>
                <a:latin typeface="Google Sans"/>
              </a:rPr>
              <a:t>Can be used when modeling the location of </a:t>
            </a:r>
            <a:r>
              <a:rPr lang="en-US" sz="34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589A"/>
                </a:solidFill>
                <a:latin typeface="Google Sans"/>
              </a:rPr>
              <a:t>semi-obnoxious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589A"/>
                </a:solidFill>
                <a:latin typeface="Google Sans"/>
              </a:rPr>
              <a:t> 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589A"/>
                </a:solidFill>
                <a:latin typeface="Google Sans"/>
              </a:rPr>
              <a:t>facilities.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589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510D6-2253-00B3-EEEE-D3E22348C598}"/>
              </a:ext>
            </a:extLst>
          </p:cNvPr>
          <p:cNvSpPr txBox="1"/>
          <p:nvPr/>
        </p:nvSpPr>
        <p:spPr>
          <a:xfrm>
            <a:off x="176143" y="619105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Safe Chemical Storage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9630B-D1B5-BB24-9A7E-E5FC02B8AC7A}"/>
              </a:ext>
            </a:extLst>
          </p:cNvPr>
          <p:cNvGrpSpPr/>
          <p:nvPr/>
        </p:nvGrpSpPr>
        <p:grpSpPr>
          <a:xfrm>
            <a:off x="3037989" y="4812574"/>
            <a:ext cx="2265364" cy="1746142"/>
            <a:chOff x="2664364" y="4812574"/>
            <a:chExt cx="2265364" cy="17461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A00612-95B5-B89C-8099-50FA8963E1D6}"/>
                </a:ext>
              </a:extLst>
            </p:cNvPr>
            <p:cNvSpPr txBox="1"/>
            <p:nvPr/>
          </p:nvSpPr>
          <p:spPr>
            <a:xfrm>
              <a:off x="2664364" y="6189384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Google Sans"/>
                </a:rPr>
                <a:t>Radioactive Materials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B9ED634-0672-19C2-DAF5-30D4940F3C91}"/>
                </a:ext>
              </a:extLst>
            </p:cNvPr>
            <p:cNvGrpSpPr/>
            <p:nvPr/>
          </p:nvGrpSpPr>
          <p:grpSpPr>
            <a:xfrm>
              <a:off x="2988241" y="4812574"/>
              <a:ext cx="1865107" cy="1465239"/>
              <a:chOff x="4997126" y="1701476"/>
              <a:chExt cx="1865107" cy="146523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641C8C12-218F-CB6B-6642-5EE3E2066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97126" y="1701476"/>
                <a:ext cx="1391291" cy="1391291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93FC815B-A445-A69B-3CE5-38A3DF99E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70942" y="1775424"/>
                <a:ext cx="1391291" cy="1391291"/>
              </a:xfrm>
              <a:prstGeom prst="rect">
                <a:avLst/>
              </a:prstGeom>
            </p:spPr>
          </p:pic>
        </p:grpSp>
      </p:grpSp>
      <p:pic>
        <p:nvPicPr>
          <p:cNvPr id="12" name="Picture 11" descr="A group of black barrels with yellow tubes&#10;&#10;Description automatically generated">
            <a:extLst>
              <a:ext uri="{FF2B5EF4-FFF2-40B4-BE49-F238E27FC236}">
                <a16:creationId xmlns:a16="http://schemas.microsoft.com/office/drawing/2014/main" id="{2428A956-6FA4-1931-5D20-8F8771C20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367" y="4855913"/>
            <a:ext cx="1577291" cy="1397272"/>
          </a:xfrm>
          <a:prstGeom prst="rect">
            <a:avLst/>
          </a:prstGeom>
        </p:spPr>
      </p:pic>
      <p:pic>
        <p:nvPicPr>
          <p:cNvPr id="13" name="Picture 12" descr="A yellow caution sign with black text&#10;&#10;Description automatically generated">
            <a:extLst>
              <a:ext uri="{FF2B5EF4-FFF2-40B4-BE49-F238E27FC236}">
                <a16:creationId xmlns:a16="http://schemas.microsoft.com/office/drawing/2014/main" id="{74C433D1-2978-999C-7E1C-720ED580D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62" y="5311119"/>
            <a:ext cx="895881" cy="6571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E13004-191A-0F7D-5437-50D40B868478}"/>
              </a:ext>
            </a:extLst>
          </p:cNvPr>
          <p:cNvSpPr txBox="1"/>
          <p:nvPr/>
        </p:nvSpPr>
        <p:spPr>
          <a:xfrm>
            <a:off x="6986971" y="6165560"/>
            <a:ext cx="139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Gas Stations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90823-1BD7-DABF-3A54-22AF7B6E5575}"/>
              </a:ext>
            </a:extLst>
          </p:cNvPr>
          <p:cNvSpPr txBox="1"/>
          <p:nvPr/>
        </p:nvSpPr>
        <p:spPr>
          <a:xfrm>
            <a:off x="8810712" y="6166511"/>
            <a:ext cx="219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Bars/Restaurants</a:t>
            </a:r>
          </a:p>
        </p:txBody>
      </p:sp>
      <p:pic>
        <p:nvPicPr>
          <p:cNvPr id="16" name="Picture 15" descr="A bar with two stools and a bottle&#10;&#10;Description automatically generated">
            <a:extLst>
              <a:ext uri="{FF2B5EF4-FFF2-40B4-BE49-F238E27FC236}">
                <a16:creationId xmlns:a16="http://schemas.microsoft.com/office/drawing/2014/main" id="{2F81E396-09F1-27BF-E998-BC5D4803C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237" y="4874451"/>
            <a:ext cx="1223979" cy="1223979"/>
          </a:xfrm>
          <a:prstGeom prst="rect">
            <a:avLst/>
          </a:prstGeom>
        </p:spPr>
      </p:pic>
      <p:pic>
        <p:nvPicPr>
          <p:cNvPr id="17" name="Picture 16" descr="A gas station with a sign&#10;&#10;Description automatically generated">
            <a:extLst>
              <a:ext uri="{FF2B5EF4-FFF2-40B4-BE49-F238E27FC236}">
                <a16:creationId xmlns:a16="http://schemas.microsoft.com/office/drawing/2014/main" id="{870ED75F-B409-6CFC-F295-068A9DA13E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405" y="4971725"/>
            <a:ext cx="1109095" cy="1109095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EC68E66-F900-4F91-C444-E3F625A08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381352"/>
              </p:ext>
            </p:extLst>
          </p:nvPr>
        </p:nvGraphicFramePr>
        <p:xfrm>
          <a:off x="-355775" y="974551"/>
          <a:ext cx="6695713" cy="422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Google Shape;113;p3">
            <a:extLst>
              <a:ext uri="{FF2B5EF4-FFF2-40B4-BE49-F238E27FC236}">
                <a16:creationId xmlns:a16="http://schemas.microsoft.com/office/drawing/2014/main" id="{3C0F3A90-D3EE-E97B-CECD-586961573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2470" y="8486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 (2/4)</a:t>
            </a:r>
            <a:endParaRPr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AB7A2-403D-4C98-1E33-33AC740217C0}"/>
              </a:ext>
            </a:extLst>
          </p:cNvPr>
          <p:cNvSpPr/>
          <p:nvPr/>
        </p:nvSpPr>
        <p:spPr>
          <a:xfrm>
            <a:off x="1544722" y="2783921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distance constraints?</a:t>
            </a:r>
          </a:p>
        </p:txBody>
      </p:sp>
    </p:spTree>
    <p:extLst>
      <p:ext uri="{BB962C8B-B14F-4D97-AF65-F5344CB8AC3E}">
        <p14:creationId xmlns:p14="http://schemas.microsoft.com/office/powerpoint/2010/main" val="22105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14" grpId="0"/>
      <p:bldP spid="15" grpId="0"/>
      <p:bldGraphic spid="35" grpId="0">
        <p:bldAsOne/>
      </p:bldGraphic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32470" y="8486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 (3/4)</a:t>
            </a:r>
            <a:endParaRPr dirty="0"/>
          </a:p>
        </p:txBody>
      </p:sp>
      <p:sp>
        <p:nvSpPr>
          <p:cNvPr id="126" name="Google Shape;126;p3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27194F-BEB4-CCA5-4A4C-757F331B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488" y="1515807"/>
            <a:ext cx="90011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8A5535-6968-5818-2183-6D40D889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30" y="1436186"/>
            <a:ext cx="10402529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63DE8"/>
              </a:buClr>
              <a:buSzPct val="60000"/>
            </a:pP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p-dispersion problem:</a:t>
            </a:r>
          </a:p>
          <a:p>
            <a:pPr marL="342900" indent="-3429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i="1" dirty="0">
                <a:solidFill>
                  <a:srgbClr val="202124"/>
                </a:solidFill>
                <a:effectLst/>
                <a:latin typeface="Google Sans"/>
              </a:rPr>
              <a:t>locate</a:t>
            </a: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 p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 facilities. </a:t>
            </a:r>
          </a:p>
          <a:p>
            <a:pPr marL="342900" indent="-3429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sz="2800" b="1" i="1" dirty="0">
                <a:solidFill>
                  <a:srgbClr val="202124"/>
                </a:solidFill>
                <a:effectLst/>
                <a:latin typeface="Google Sans"/>
              </a:rPr>
              <a:t>Maximize</a:t>
            </a: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 minimum distance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 between any two facilities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altLang="el-GR" dirty="0">
              <a:solidFill>
                <a:srgbClr val="202124"/>
              </a:solidFill>
              <a:latin typeface="Google Sans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B1CB06FD-0287-543C-59B4-92CF46A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2CA86-7A78-277B-3DB9-201B73D39368}"/>
              </a:ext>
            </a:extLst>
          </p:cNvPr>
          <p:cNvSpPr txBox="1"/>
          <p:nvPr/>
        </p:nvSpPr>
        <p:spPr>
          <a:xfrm>
            <a:off x="391930" y="3135335"/>
            <a:ext cx="43350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ogle Sans"/>
                <a:ea typeface="Microsoft YaHei" panose="020B0503020204020204" pitchFamily="34" charset="-122"/>
              </a:rPr>
              <a:t>“A close proximity of facilities is dangerous or for other reasons undesirable…”</a:t>
            </a:r>
            <a:endParaRPr lang="el-GR" altLang="el-GR" sz="2400" b="1" i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ogle Sans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pic>
        <p:nvPicPr>
          <p:cNvPr id="27" name="Picture 26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DD93BB47-B99E-2E37-2351-86AE7208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C7B2796-1C59-B863-5AB4-2C97666FF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29" name="Picture 28" descr="A nuclear power plant with smoke coming out of it&#10;&#10;Description automatically generated">
            <a:extLst>
              <a:ext uri="{FF2B5EF4-FFF2-40B4-BE49-F238E27FC236}">
                <a16:creationId xmlns:a16="http://schemas.microsoft.com/office/drawing/2014/main" id="{81FCF2F1-6543-453E-5C30-CB83F2F1F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03" y="4648584"/>
            <a:ext cx="1207646" cy="11356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72DACB-B7E5-EE6C-AFE7-DE5EBE0D8DB0}"/>
              </a:ext>
            </a:extLst>
          </p:cNvPr>
          <p:cNvSpPr txBox="1"/>
          <p:nvPr/>
        </p:nvSpPr>
        <p:spPr>
          <a:xfrm>
            <a:off x="506294" y="5914701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Nuclear Power Plants</a:t>
            </a:r>
          </a:p>
        </p:txBody>
      </p:sp>
      <p:pic>
        <p:nvPicPr>
          <p:cNvPr id="31" name="Picture 30" descr="A green building with a tower&#10;&#10;Description automatically generated">
            <a:extLst>
              <a:ext uri="{FF2B5EF4-FFF2-40B4-BE49-F238E27FC236}">
                <a16:creationId xmlns:a16="http://schemas.microsoft.com/office/drawing/2014/main" id="{BED8A312-8A9E-2A2D-F00D-9227710DB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152" y="4664785"/>
            <a:ext cx="1207646" cy="12065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70F548-B5C4-BE38-B8B3-4C6154E1DEF5}"/>
              </a:ext>
            </a:extLst>
          </p:cNvPr>
          <p:cNvSpPr txBox="1"/>
          <p:nvPr/>
        </p:nvSpPr>
        <p:spPr>
          <a:xfrm>
            <a:off x="3025971" y="594911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Military Warehouses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9ED65A-8E49-7785-A2AE-2E92A142C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346" y="3795252"/>
            <a:ext cx="4595197" cy="2738292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1BE8654-0B2D-9462-D68F-69B660DD9937}"/>
              </a:ext>
            </a:extLst>
          </p:cNvPr>
          <p:cNvSpPr/>
          <p:nvPr/>
        </p:nvSpPr>
        <p:spPr>
          <a:xfrm>
            <a:off x="8361231" y="3267018"/>
            <a:ext cx="393291" cy="98451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A7354B-3079-E429-C074-017BAB25EE69}"/>
              </a:ext>
            </a:extLst>
          </p:cNvPr>
          <p:cNvSpPr txBox="1"/>
          <p:nvPr/>
        </p:nvSpPr>
        <p:spPr>
          <a:xfrm>
            <a:off x="8833647" y="3111913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ogle Sans"/>
              </a:rPr>
              <a:t>Candidate location</a:t>
            </a:r>
          </a:p>
        </p:txBody>
      </p:sp>
    </p:spTree>
    <p:extLst>
      <p:ext uri="{BB962C8B-B14F-4D97-AF65-F5344CB8AC3E}">
        <p14:creationId xmlns:p14="http://schemas.microsoft.com/office/powerpoint/2010/main" val="37075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C88A5535-6968-5818-2183-6D40D889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71" y="1362895"/>
            <a:ext cx="10402529" cy="15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63DE8"/>
              </a:buClr>
              <a:buSzPct val="60000"/>
            </a:pP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p-center problem:</a:t>
            </a:r>
          </a:p>
          <a:p>
            <a:pPr marL="342900" indent="-3429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i="1" dirty="0">
                <a:solidFill>
                  <a:srgbClr val="202124"/>
                </a:solidFill>
                <a:latin typeface="Google Sans"/>
              </a:rPr>
              <a:t>  l</a:t>
            </a:r>
            <a:r>
              <a:rPr lang="en-US" i="1" dirty="0">
                <a:solidFill>
                  <a:srgbClr val="202124"/>
                </a:solidFill>
                <a:effectLst/>
                <a:latin typeface="Google Sans"/>
              </a:rPr>
              <a:t>ocate </a:t>
            </a: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p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 facilities.</a:t>
            </a:r>
          </a:p>
          <a:p>
            <a:pPr marL="457200" indent="-4572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sz="2800" b="1" i="1" dirty="0">
                <a:solidFill>
                  <a:srgbClr val="202124"/>
                </a:solidFill>
                <a:effectLst/>
                <a:latin typeface="Google Sans"/>
              </a:rPr>
              <a:t>Minimize</a:t>
            </a:r>
            <a:r>
              <a:rPr lang="en-US" b="1" i="1" dirty="0">
                <a:solidFill>
                  <a:srgbClr val="202124"/>
                </a:solidFill>
                <a:effectLst/>
                <a:latin typeface="Google Sans"/>
              </a:rPr>
              <a:t> maximum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 distance between </a:t>
            </a:r>
            <a:r>
              <a:rPr lang="en-US" b="0" i="1" u="sng" dirty="0">
                <a:solidFill>
                  <a:srgbClr val="202124"/>
                </a:solidFill>
                <a:effectLst/>
                <a:latin typeface="Google Sans"/>
              </a:rPr>
              <a:t>any </a:t>
            </a:r>
            <a:r>
              <a:rPr lang="en-US" b="1" i="1" u="sng" dirty="0">
                <a:solidFill>
                  <a:srgbClr val="202124"/>
                </a:solidFill>
                <a:effectLst/>
                <a:latin typeface="Google Sans"/>
              </a:rPr>
              <a:t>client</a:t>
            </a:r>
            <a:r>
              <a:rPr lang="en-US" b="0" i="1" u="sng" dirty="0">
                <a:solidFill>
                  <a:srgbClr val="202124"/>
                </a:solidFill>
                <a:effectLst/>
                <a:latin typeface="Google Sans"/>
              </a:rPr>
              <a:t> and its nearest facility.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32470" y="17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 (4/4)</a:t>
            </a:r>
            <a:endParaRPr dirty="0"/>
          </a:p>
        </p:txBody>
      </p:sp>
      <p:sp>
        <p:nvSpPr>
          <p:cNvPr id="126" name="Google Shape;126;p3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B1CB06FD-0287-543C-59B4-92CF46A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934CEC-64E0-5C7F-C78F-651D0A841DD7}"/>
              </a:ext>
            </a:extLst>
          </p:cNvPr>
          <p:cNvSpPr txBox="1"/>
          <p:nvPr/>
        </p:nvSpPr>
        <p:spPr>
          <a:xfrm>
            <a:off x="752133" y="3255712"/>
            <a:ext cx="425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l-GR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ogle Sans"/>
                <a:ea typeface="Microsoft YaHei" panose="020B0503020204020204" pitchFamily="34" charset="-122"/>
              </a:rPr>
              <a:t>“We seek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ogle Sans"/>
                <a:ea typeface="Microsoft YaHei" panose="020B0503020204020204" pitchFamily="34" charset="-122"/>
              </a:rPr>
              <a:t>a fair distance for the furthest clients…”</a:t>
            </a:r>
          </a:p>
        </p:txBody>
      </p:sp>
      <p:pic>
        <p:nvPicPr>
          <p:cNvPr id="4" name="Picture 3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89083BE1-C092-D4D8-D782-09D640A15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5F45BF2-CD18-7E74-CBFA-1C20B9BA8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28" name="Picture 27" descr="A fire station with a fire truck&#10;&#10;Description automatically generated">
            <a:extLst>
              <a:ext uri="{FF2B5EF4-FFF2-40B4-BE49-F238E27FC236}">
                <a16:creationId xmlns:a16="http://schemas.microsoft.com/office/drawing/2014/main" id="{FFF464FC-6C66-B9AD-B10F-B6FCD59C9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951" y="4602988"/>
            <a:ext cx="1224000" cy="1224000"/>
          </a:xfrm>
          <a:prstGeom prst="rect">
            <a:avLst/>
          </a:prstGeom>
        </p:spPr>
      </p:pic>
      <p:pic>
        <p:nvPicPr>
          <p:cNvPr id="29" name="Picture 28" descr="A white building with a red cross on it&#10;&#10;Description automatically generated">
            <a:extLst>
              <a:ext uri="{FF2B5EF4-FFF2-40B4-BE49-F238E27FC236}">
                <a16:creationId xmlns:a16="http://schemas.microsoft.com/office/drawing/2014/main" id="{CD7F1B55-A61F-C724-5D67-A740B551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18" y="4581905"/>
            <a:ext cx="1224000" cy="1224000"/>
          </a:xfrm>
          <a:prstGeom prst="rect">
            <a:avLst/>
          </a:prstGeom>
        </p:spPr>
      </p:pic>
      <p:pic>
        <p:nvPicPr>
          <p:cNvPr id="30" name="Picture 29" descr="A white ambulance with a red star on the side&#10;&#10;Description automatically generated">
            <a:extLst>
              <a:ext uri="{FF2B5EF4-FFF2-40B4-BE49-F238E27FC236}">
                <a16:creationId xmlns:a16="http://schemas.microsoft.com/office/drawing/2014/main" id="{6D8FCDDF-E46E-851E-C119-87605EABF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30" y="5097192"/>
            <a:ext cx="560835" cy="560835"/>
          </a:xfrm>
          <a:prstGeom prst="rect">
            <a:avLst/>
          </a:prstGeom>
        </p:spPr>
      </p:pic>
      <p:pic>
        <p:nvPicPr>
          <p:cNvPr id="31" name="Picture 30" descr="A red and black wifi symbol&#10;&#10;Description automatically generated">
            <a:extLst>
              <a:ext uri="{FF2B5EF4-FFF2-40B4-BE49-F238E27FC236}">
                <a16:creationId xmlns:a16="http://schemas.microsoft.com/office/drawing/2014/main" id="{6B472F15-D453-E4BE-E07C-147770C1B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627" y="4578371"/>
            <a:ext cx="956321" cy="11486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91EBC9-BE6A-909A-A710-ABAE9590BD25}"/>
              </a:ext>
            </a:extLst>
          </p:cNvPr>
          <p:cNvSpPr txBox="1"/>
          <p:nvPr/>
        </p:nvSpPr>
        <p:spPr>
          <a:xfrm>
            <a:off x="-42628" y="5791808"/>
            <a:ext cx="262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Hospitals &amp; EMS Stations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41F18-78C8-4FDE-B2CD-621C4EE2674E}"/>
              </a:ext>
            </a:extLst>
          </p:cNvPr>
          <p:cNvSpPr txBox="1"/>
          <p:nvPr/>
        </p:nvSpPr>
        <p:spPr>
          <a:xfrm>
            <a:off x="2613923" y="5791808"/>
            <a:ext cx="139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Fire Stations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476A68-BA87-2F6C-AF7A-7A2F0DEDD779}"/>
              </a:ext>
            </a:extLst>
          </p:cNvPr>
          <p:cNvSpPr txBox="1"/>
          <p:nvPr/>
        </p:nvSpPr>
        <p:spPr>
          <a:xfrm>
            <a:off x="4135110" y="5791808"/>
            <a:ext cx="219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Google Sans"/>
              </a:rPr>
              <a:t>Radio Transmitters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E4729-8D0A-0F79-5EAC-674D9F9A2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8280" y="3858846"/>
            <a:ext cx="4418121" cy="271228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D3CEE9A-DF98-56CB-B07B-F9C35C70B590}"/>
              </a:ext>
            </a:extLst>
          </p:cNvPr>
          <p:cNvSpPr/>
          <p:nvPr/>
        </p:nvSpPr>
        <p:spPr>
          <a:xfrm>
            <a:off x="8361231" y="3080209"/>
            <a:ext cx="393291" cy="98451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B2E72DE-B97F-5B8B-6CA4-9773A9A3F5D5}"/>
              </a:ext>
            </a:extLst>
          </p:cNvPr>
          <p:cNvSpPr/>
          <p:nvPr/>
        </p:nvSpPr>
        <p:spPr>
          <a:xfrm>
            <a:off x="8361232" y="3471673"/>
            <a:ext cx="393291" cy="98451"/>
          </a:xfrm>
          <a:prstGeom prst="round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CE4612-AC0B-150E-BD4D-A72E01C0D754}"/>
              </a:ext>
            </a:extLst>
          </p:cNvPr>
          <p:cNvSpPr txBox="1"/>
          <p:nvPr/>
        </p:nvSpPr>
        <p:spPr>
          <a:xfrm>
            <a:off x="8833647" y="2925104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ogle Sans"/>
              </a:rPr>
              <a:t>Candidate location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338E9D-4C8A-5323-F7D2-3C1901FBA948}"/>
              </a:ext>
            </a:extLst>
          </p:cNvPr>
          <p:cNvSpPr txBox="1"/>
          <p:nvPr/>
        </p:nvSpPr>
        <p:spPr>
          <a:xfrm>
            <a:off x="8833647" y="3332732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ogle Sans"/>
              </a:rPr>
              <a:t>Client</a:t>
            </a:r>
            <a:endParaRPr lang="en-US" sz="16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1563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32">
            <a:extLst>
              <a:ext uri="{FF2B5EF4-FFF2-40B4-BE49-F238E27FC236}">
                <a16:creationId xmlns:a16="http://schemas.microsoft.com/office/drawing/2014/main" id="{96AEAF1A-0E3C-C92D-D658-21B95764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815" y="5629040"/>
            <a:ext cx="380481" cy="369332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CL</a:t>
            </a:r>
            <a:endParaRPr lang="en-US" altLang="el-GR" sz="2400" b="1" dirty="0">
              <a:latin typeface="Times New Roman" panose="02020603050405020304" pitchFamily="18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2516452" y="6233"/>
            <a:ext cx="6393188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Problem definition (1/2)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7FD5CD-684B-C208-4A8E-FB6C9993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9113838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FA44A4-F6CB-57A9-1C3D-D53103AF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787948"/>
            <a:ext cx="10851310" cy="1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63DE8"/>
              </a:buClr>
              <a:buSzPct val="60000"/>
            </a:pPr>
            <a:r>
              <a:rPr lang="en-US" sz="2600" b="1" i="1" dirty="0">
                <a:solidFill>
                  <a:srgbClr val="202124"/>
                </a:solidFill>
                <a:effectLst/>
                <a:latin typeface="Google Sans"/>
              </a:rPr>
              <a:t>p-dispersion problem with distance constraints</a:t>
            </a:r>
            <a:r>
              <a:rPr lang="en-US" sz="26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(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pDD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):</a:t>
            </a:r>
          </a:p>
          <a:p>
            <a:pPr marL="342900" indent="-3429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additional</a:t>
            </a:r>
            <a:r>
              <a:rPr lang="en-US" b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constraints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that specify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minimum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allowed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distances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between </a:t>
            </a:r>
            <a:r>
              <a:rPr lang="en-US" b="0" i="0" u="sng" dirty="0">
                <a:solidFill>
                  <a:srgbClr val="202124"/>
                </a:solidFill>
                <a:effectLst/>
                <a:latin typeface="Google Sans"/>
              </a:rPr>
              <a:t>facilities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6AFBEF59-18A6-3F41-2ADA-41F11246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CCF842-CCF3-9795-8918-65094F280725}"/>
              </a:ext>
            </a:extLst>
          </p:cNvPr>
          <p:cNvCxnSpPr>
            <a:cxnSpLocks/>
          </p:cNvCxnSpPr>
          <p:nvPr/>
        </p:nvCxnSpPr>
        <p:spPr>
          <a:xfrm>
            <a:off x="4541718" y="3350310"/>
            <a:ext cx="217233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2">
            <a:extLst>
              <a:ext uri="{FF2B5EF4-FFF2-40B4-BE49-F238E27FC236}">
                <a16:creationId xmlns:a16="http://schemas.microsoft.com/office/drawing/2014/main" id="{C041EF5B-F201-D44D-3564-C5F5F404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119" y="3165644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1</a:t>
            </a:r>
            <a:endParaRPr lang="en-US" altLang="el-GR" sz="1800" b="1" dirty="0">
              <a:latin typeface="Times New Roman" panose="02020603050405020304" pitchFamily="18" charset="0"/>
            </a:endParaRPr>
          </a:p>
        </p:txBody>
      </p:sp>
      <p:sp>
        <p:nvSpPr>
          <p:cNvPr id="12" name="Oval 32">
            <a:extLst>
              <a:ext uri="{FF2B5EF4-FFF2-40B4-BE49-F238E27FC236}">
                <a16:creationId xmlns:a16="http://schemas.microsoft.com/office/drawing/2014/main" id="{7CA2759B-87D1-8BA4-4778-03A6202C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92" y="3165132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2</a:t>
            </a:r>
            <a:endParaRPr lang="en-US" altLang="el-GR" sz="20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CED73-4963-ABD7-087E-8BA51D178CEA}"/>
              </a:ext>
            </a:extLst>
          </p:cNvPr>
          <p:cNvSpPr txBox="1"/>
          <p:nvPr/>
        </p:nvSpPr>
        <p:spPr>
          <a:xfrm>
            <a:off x="5214953" y="292426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LMRoman10-Regular"/>
              </a:rPr>
              <a:t>d &gt; 10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BB145-7BBE-39D8-EC96-8FBB03DBC218}"/>
              </a:ext>
            </a:extLst>
          </p:cNvPr>
          <p:cNvCxnSpPr>
            <a:cxnSpLocks/>
          </p:cNvCxnSpPr>
          <p:nvPr/>
        </p:nvCxnSpPr>
        <p:spPr>
          <a:xfrm>
            <a:off x="2213469" y="5815102"/>
            <a:ext cx="217233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2">
            <a:extLst>
              <a:ext uri="{FF2B5EF4-FFF2-40B4-BE49-F238E27FC236}">
                <a16:creationId xmlns:a16="http://schemas.microsoft.com/office/drawing/2014/main" id="{BBF320A3-9D58-AA8C-22DF-D90D35B40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870" y="5630436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F</a:t>
            </a:r>
            <a:r>
              <a:rPr lang="en-US" altLang="el-GR" sz="1600" b="1" baseline="-25000" dirty="0">
                <a:latin typeface="Times New Roman" panose="02020603050405020304" pitchFamily="18" charset="0"/>
              </a:rPr>
              <a:t>1</a:t>
            </a:r>
            <a:endParaRPr lang="en-US" altLang="el-GR" sz="2000" b="1" dirty="0">
              <a:latin typeface="Times New Roman" panose="02020603050405020304" pitchFamily="18" charset="0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3330B5A5-93DE-BA9A-7FF0-7EBB6189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843" y="5629924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2</a:t>
            </a:r>
            <a:endParaRPr lang="en-US" altLang="el-GR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86D10-09D0-6D52-CAB9-F5B5056A2DDE}"/>
              </a:ext>
            </a:extLst>
          </p:cNvPr>
          <p:cNvSpPr txBox="1"/>
          <p:nvPr/>
        </p:nvSpPr>
        <p:spPr>
          <a:xfrm>
            <a:off x="2886704" y="538905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LMRoman10-Regular"/>
              </a:rPr>
              <a:t>d &gt; 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F21E0-A818-839A-7FE4-62455CD41B93}"/>
              </a:ext>
            </a:extLst>
          </p:cNvPr>
          <p:cNvCxnSpPr>
            <a:cxnSpLocks/>
          </p:cNvCxnSpPr>
          <p:nvPr/>
        </p:nvCxnSpPr>
        <p:spPr>
          <a:xfrm>
            <a:off x="6666441" y="5814218"/>
            <a:ext cx="217233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2">
            <a:extLst>
              <a:ext uri="{FF2B5EF4-FFF2-40B4-BE49-F238E27FC236}">
                <a16:creationId xmlns:a16="http://schemas.microsoft.com/office/drawing/2014/main" id="{4B52FB6E-8B45-EDF6-3BE3-AFDBC4C8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842" y="5629552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F</a:t>
            </a:r>
            <a:r>
              <a:rPr lang="en-US" altLang="el-GR" sz="1600" b="1" baseline="-25000" dirty="0">
                <a:latin typeface="Times New Roman" panose="02020603050405020304" pitchFamily="18" charset="0"/>
              </a:rPr>
              <a:t>1</a:t>
            </a:r>
            <a:endParaRPr lang="en-US" altLang="el-GR" sz="20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78A44F-092B-13BB-7D97-01C662B3D827}"/>
              </a:ext>
            </a:extLst>
          </p:cNvPr>
          <p:cNvSpPr txBox="1"/>
          <p:nvPr/>
        </p:nvSpPr>
        <p:spPr>
          <a:xfrm>
            <a:off x="7339676" y="538817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LMRoman10-Regular"/>
              </a:rPr>
              <a:t>d &gt; 15</a:t>
            </a:r>
          </a:p>
        </p:txBody>
      </p:sp>
      <p:pic>
        <p:nvPicPr>
          <p:cNvPr id="23" name="Picture 22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391F7E07-C810-8DEC-1B81-2305EC58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609C3-C074-3D80-51A0-994D2D05B4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3D119-C9ED-2BB3-BA59-1E92209D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30" y="3897060"/>
            <a:ext cx="10851310" cy="13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74638" indent="-2746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58813" indent="-193675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27113" indent="-1746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rgbClr val="063DE8"/>
              </a:buClr>
              <a:buSzPct val="60000"/>
            </a:pPr>
            <a:r>
              <a:rPr lang="en-US" sz="2600" b="1" i="1" dirty="0">
                <a:solidFill>
                  <a:srgbClr val="202124"/>
                </a:solidFill>
                <a:effectLst/>
                <a:latin typeface="Google Sans"/>
              </a:rPr>
              <a:t>p-center problem with distance constraints</a:t>
            </a:r>
            <a:r>
              <a:rPr lang="en-US" sz="26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(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pCD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):</a:t>
            </a:r>
          </a:p>
          <a:p>
            <a:pPr marL="342900" indent="-342900">
              <a:buClr>
                <a:srgbClr val="063DE8"/>
              </a:buClr>
              <a:buSzPct val="60000"/>
              <a:buFont typeface="Times New Roman" panose="02020603050405020304" pitchFamily="18" charset="0"/>
              <a:buChar char="─"/>
            </a:pPr>
            <a:r>
              <a:rPr lang="en-US" sz="2400" b="1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additional constraints </a:t>
            </a:r>
            <a:r>
              <a:rPr lang="en-US" sz="2400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that specify </a:t>
            </a:r>
            <a:r>
              <a:rPr lang="en-US" sz="2400" b="1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minimum</a:t>
            </a:r>
            <a:r>
              <a:rPr lang="en-US" sz="2400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 allowed </a:t>
            </a:r>
            <a:r>
              <a:rPr lang="en-US" sz="2400" b="1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distances</a:t>
            </a:r>
            <a:r>
              <a:rPr lang="en-US" sz="2400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 between </a:t>
            </a:r>
            <a:r>
              <a:rPr lang="en-US" sz="2400" u="sng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facilities</a:t>
            </a:r>
            <a:r>
              <a:rPr lang="en-US" sz="2400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 and between </a:t>
            </a:r>
            <a:r>
              <a:rPr lang="en-US" sz="2400" u="sng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facilities and clients</a:t>
            </a:r>
            <a:r>
              <a:rPr lang="en-US" sz="2400" dirty="0">
                <a:solidFill>
                  <a:srgbClr val="202124"/>
                </a:solidFill>
                <a:latin typeface="Google Sans"/>
                <a:ea typeface="Microsoft YaHei" panose="020B0503020204020204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  <p:bldP spid="18" grpId="0"/>
      <p:bldP spid="20" grpId="0" animBg="1"/>
      <p:bldP spid="2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2513843" y="7460"/>
            <a:ext cx="6437705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Problem definition (2/2)</a:t>
            </a:r>
            <a:endParaRPr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0" y="6571234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4AE55E8B-2A3D-5661-4AEA-37031D9D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7B47B9-0048-35DD-B72C-282D9004E73E}"/>
              </a:ext>
            </a:extLst>
          </p:cNvPr>
          <p:cNvCxnSpPr>
            <a:cxnSpLocks/>
          </p:cNvCxnSpPr>
          <p:nvPr/>
        </p:nvCxnSpPr>
        <p:spPr>
          <a:xfrm>
            <a:off x="5531667" y="1084026"/>
            <a:ext cx="0" cy="52995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0B3B89-4870-2486-649F-EA1D00C49C0F}"/>
              </a:ext>
            </a:extLst>
          </p:cNvPr>
          <p:cNvSpPr txBox="1"/>
          <p:nvPr/>
        </p:nvSpPr>
        <p:spPr>
          <a:xfrm>
            <a:off x="2528273" y="1515655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LMRoman10-Regular"/>
              </a:rPr>
              <a:t>pDD</a:t>
            </a:r>
            <a:endParaRPr lang="en-US" sz="2400" b="1" u="sng" dirty="0">
              <a:latin typeface="LMRoman10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E3624-65F4-9E9D-4003-5E79FD1DBEF6}"/>
              </a:ext>
            </a:extLst>
          </p:cNvPr>
          <p:cNvSpPr txBox="1"/>
          <p:nvPr/>
        </p:nvSpPr>
        <p:spPr>
          <a:xfrm>
            <a:off x="8076063" y="1515654"/>
            <a:ext cx="79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LMRoman10-Regular"/>
              </a:rPr>
              <a:t>pCD</a:t>
            </a:r>
            <a:endParaRPr lang="en-US" sz="2400" b="1" u="sng" dirty="0">
              <a:latin typeface="LMRoman10-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B6A8F-645D-D3CC-65E9-117D7FD28F6E}"/>
              </a:ext>
            </a:extLst>
          </p:cNvPr>
          <p:cNvSpPr txBox="1"/>
          <p:nvPr/>
        </p:nvSpPr>
        <p:spPr>
          <a:xfrm>
            <a:off x="1000610" y="2420634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none" strike="noStrike" baseline="0" dirty="0">
                <a:latin typeface="LMMathItalic10-Regular"/>
              </a:rPr>
              <a:t>P</a:t>
            </a:r>
            <a:r>
              <a:rPr lang="en-US" sz="1800" b="0" i="0" u="none" strike="noStrike" baseline="0" dirty="0">
                <a:latin typeface="LMRoman10-Regular"/>
              </a:rPr>
              <a:t>: the set of </a:t>
            </a:r>
            <a:r>
              <a:rPr lang="en-US" sz="1800" b="0" i="0" u="sng" strike="noStrike" baseline="0" dirty="0">
                <a:latin typeface="LMRoman10-Regular"/>
              </a:rPr>
              <a:t>candidate facility locations</a:t>
            </a:r>
            <a:endParaRPr lang="en-US" sz="1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AD30E-C5F3-863B-B06B-D7C9A85364F5}"/>
              </a:ext>
            </a:extLst>
          </p:cNvPr>
          <p:cNvSpPr txBox="1"/>
          <p:nvPr/>
        </p:nvSpPr>
        <p:spPr>
          <a:xfrm>
            <a:off x="1000610" y="316156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LMMathItalic10-Regular"/>
              </a:rPr>
              <a:t>F</a:t>
            </a:r>
            <a:r>
              <a:rPr lang="en-US" sz="1800" b="0" i="0" u="none" strike="noStrike" baseline="0" dirty="0">
                <a:latin typeface="LMRoman10-Regular"/>
              </a:rPr>
              <a:t>: the set of </a:t>
            </a:r>
            <a:r>
              <a:rPr lang="en-US" sz="1800" b="0" i="0" u="sng" strike="noStrike" baseline="0" dirty="0">
                <a:latin typeface="LMRoman10-Regular"/>
              </a:rPr>
              <a:t>facilities to be located</a:t>
            </a:r>
            <a:endParaRPr lang="en-US" sz="18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237CD-0E13-A3A8-D1CA-DF3EE39CCF51}"/>
              </a:ext>
            </a:extLst>
          </p:cNvPr>
          <p:cNvSpPr txBox="1"/>
          <p:nvPr/>
        </p:nvSpPr>
        <p:spPr>
          <a:xfrm>
            <a:off x="987785" y="3874167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none" strike="noStrike" baseline="0" dirty="0">
                <a:latin typeface="LMMathItalic10-Regular"/>
              </a:rPr>
              <a:t>p</a:t>
            </a:r>
            <a:r>
              <a:rPr lang="en-US" sz="1800" b="0" i="0" u="none" strike="noStrike" baseline="0" dirty="0">
                <a:latin typeface="LMRoman10-Regular"/>
              </a:rPr>
              <a:t>: the number of facilities to be located</a:t>
            </a:r>
            <a:endParaRPr lang="en-US" sz="1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742CA2-1EB8-2E10-0582-CC587282488B}"/>
              </a:ext>
            </a:extLst>
          </p:cNvPr>
          <p:cNvCxnSpPr>
            <a:cxnSpLocks/>
          </p:cNvCxnSpPr>
          <p:nvPr/>
        </p:nvCxnSpPr>
        <p:spPr>
          <a:xfrm>
            <a:off x="1715870" y="5299768"/>
            <a:ext cx="2172338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BF7C4222-8C61-8784-B5FE-4168E95B9AF6}"/>
              </a:ext>
            </a:extLst>
          </p:cNvPr>
          <p:cNvSpPr/>
          <p:nvPr/>
        </p:nvSpPr>
        <p:spPr>
          <a:xfrm rot="5400000">
            <a:off x="2666873" y="3851730"/>
            <a:ext cx="304797" cy="2343484"/>
          </a:xfrm>
          <a:prstGeom prst="leftBrace">
            <a:avLst>
              <a:gd name="adj1" fmla="val 164584"/>
              <a:gd name="adj2" fmla="val 48374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CEF4-4783-3A76-1B22-15572539BAE9}"/>
              </a:ext>
            </a:extLst>
          </p:cNvPr>
          <p:cNvSpPr txBox="1"/>
          <p:nvPr/>
        </p:nvSpPr>
        <p:spPr>
          <a:xfrm>
            <a:off x="1441965" y="4457496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Euclidean distances </a:t>
            </a:r>
            <a:r>
              <a:rPr lang="en-US" sz="2400" b="1" dirty="0">
                <a:latin typeface="LMRoman10-Regular"/>
              </a:rPr>
              <a:t>D[i, j]</a:t>
            </a:r>
            <a:endParaRPr lang="en-US" sz="2000" b="1" dirty="0">
              <a:latin typeface="LMRoman10-Regular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A460A8-3D68-0039-28DE-358C0B413DC4}"/>
              </a:ext>
            </a:extLst>
          </p:cNvPr>
          <p:cNvCxnSpPr>
            <a:cxnSpLocks/>
          </p:cNvCxnSpPr>
          <p:nvPr/>
        </p:nvCxnSpPr>
        <p:spPr>
          <a:xfrm>
            <a:off x="1789860" y="6064349"/>
            <a:ext cx="2048907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046A227-00E5-5B18-EF18-C82018C4EEAE}"/>
              </a:ext>
            </a:extLst>
          </p:cNvPr>
          <p:cNvSpPr txBox="1"/>
          <p:nvPr/>
        </p:nvSpPr>
        <p:spPr>
          <a:xfrm>
            <a:off x="2617452" y="5565307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LMRoman10-Regular"/>
              </a:rPr>
              <a:t>d</a:t>
            </a:r>
            <a:r>
              <a:rPr lang="en-US" sz="2400" b="1" baseline="-25000" dirty="0">
                <a:solidFill>
                  <a:schemeClr val="tx1"/>
                </a:solidFill>
                <a:latin typeface="LMRoman10-Regular"/>
              </a:rPr>
              <a:t>i,j</a:t>
            </a:r>
            <a:endParaRPr lang="en-US" sz="2400" b="1" dirty="0">
              <a:solidFill>
                <a:schemeClr val="tx1"/>
              </a:solidFill>
              <a:latin typeface="LMRoman10-Regular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D7305-7461-2AA1-BADA-3C3A1418C1F9}"/>
              </a:ext>
            </a:extLst>
          </p:cNvPr>
          <p:cNvSpPr txBox="1"/>
          <p:nvPr/>
        </p:nvSpPr>
        <p:spPr>
          <a:xfrm>
            <a:off x="7615493" y="233763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MRoman10-Regular"/>
              </a:rPr>
              <a:t>Additionally</a:t>
            </a:r>
            <a:r>
              <a:rPr lang="en-US" sz="2400" dirty="0">
                <a:latin typeface="LMRoman10-Regular"/>
              </a:rPr>
              <a:t>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97D4E-0CBE-9C55-8CB4-7549672D05AB}"/>
              </a:ext>
            </a:extLst>
          </p:cNvPr>
          <p:cNvSpPr txBox="1"/>
          <p:nvPr/>
        </p:nvSpPr>
        <p:spPr>
          <a:xfrm>
            <a:off x="6806055" y="3135627"/>
            <a:ext cx="364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LMMathItalic10-Regular"/>
              </a:rPr>
              <a:t>CL</a:t>
            </a:r>
            <a:r>
              <a:rPr lang="en-US" sz="1800" b="0" i="0" u="none" strike="noStrike" baseline="0" dirty="0">
                <a:latin typeface="LMRoman10-Regular"/>
              </a:rPr>
              <a:t>: the set of demand points/clients</a:t>
            </a:r>
            <a:endParaRPr lang="en-US" sz="1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BD352A-A8AB-CC60-ED69-5881CB47A619}"/>
              </a:ext>
            </a:extLst>
          </p:cNvPr>
          <p:cNvCxnSpPr>
            <a:cxnSpLocks/>
          </p:cNvCxnSpPr>
          <p:nvPr/>
        </p:nvCxnSpPr>
        <p:spPr>
          <a:xfrm>
            <a:off x="7560217" y="4688665"/>
            <a:ext cx="2172338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E95E5BA6-7393-3CAA-8490-D646EECD8183}"/>
              </a:ext>
            </a:extLst>
          </p:cNvPr>
          <p:cNvSpPr/>
          <p:nvPr/>
        </p:nvSpPr>
        <p:spPr>
          <a:xfrm rot="5400000">
            <a:off x="8493987" y="3188453"/>
            <a:ext cx="304797" cy="2343484"/>
          </a:xfrm>
          <a:prstGeom prst="leftBrace">
            <a:avLst>
              <a:gd name="adj1" fmla="val 164584"/>
              <a:gd name="adj2" fmla="val 48374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2B3D48-13A3-E95A-9E4D-DB5834C9B8A6}"/>
              </a:ext>
            </a:extLst>
          </p:cNvPr>
          <p:cNvSpPr txBox="1"/>
          <p:nvPr/>
        </p:nvSpPr>
        <p:spPr>
          <a:xfrm>
            <a:off x="6974160" y="3799017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Shortest path distances </a:t>
            </a:r>
            <a:r>
              <a:rPr lang="en-US" sz="2400" b="1" dirty="0">
                <a:latin typeface="LMRoman10-Regular"/>
              </a:rPr>
              <a:t>SP[i, j]</a:t>
            </a:r>
            <a:endParaRPr lang="en-US" sz="2000" b="1" dirty="0">
              <a:latin typeface="LMRoman10-Regular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D4B220-95ED-86C5-3BB3-8D0D424C76CF}"/>
              </a:ext>
            </a:extLst>
          </p:cNvPr>
          <p:cNvCxnSpPr>
            <a:cxnSpLocks/>
          </p:cNvCxnSpPr>
          <p:nvPr/>
        </p:nvCxnSpPr>
        <p:spPr>
          <a:xfrm>
            <a:off x="7636322" y="6005357"/>
            <a:ext cx="2048907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513DF4E-B0E2-9E80-2C50-F83B284E8BA1}"/>
              </a:ext>
            </a:extLst>
          </p:cNvPr>
          <p:cNvSpPr txBox="1"/>
          <p:nvPr/>
        </p:nvSpPr>
        <p:spPr>
          <a:xfrm>
            <a:off x="8463914" y="556530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LMRoman10-Regular"/>
              </a:rPr>
              <a:t>dk</a:t>
            </a:r>
            <a:r>
              <a:rPr lang="en-US" sz="2400" b="1" baseline="-25000" dirty="0">
                <a:solidFill>
                  <a:schemeClr val="tx1"/>
                </a:solidFill>
                <a:latin typeface="LMRoman10-Regular"/>
              </a:rPr>
              <a:t>i</a:t>
            </a:r>
            <a:endParaRPr lang="en-US" sz="2400" b="1" dirty="0">
              <a:solidFill>
                <a:schemeClr val="tx1"/>
              </a:solidFill>
              <a:latin typeface="LMRoman10-Regular"/>
            </a:endParaRPr>
          </a:p>
        </p:txBody>
      </p:sp>
      <p:sp>
        <p:nvSpPr>
          <p:cNvPr id="5" name="Oval 32">
            <a:extLst>
              <a:ext uri="{FF2B5EF4-FFF2-40B4-BE49-F238E27FC236}">
                <a16:creationId xmlns:a16="http://schemas.microsoft.com/office/drawing/2014/main" id="{6F014C7A-0958-882D-9695-A383EC3D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714" y="5114618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" name="Oval 32">
            <a:extLst>
              <a:ext uri="{FF2B5EF4-FFF2-40B4-BE49-F238E27FC236}">
                <a16:creationId xmlns:a16="http://schemas.microsoft.com/office/drawing/2014/main" id="{9A445BC5-D4DF-7086-6A9C-63466800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601" y="5115102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2993DD1C-EA6B-9442-4879-DF4FDB2F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65" y="5879683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i</a:t>
            </a:r>
            <a:endParaRPr lang="en-US" altLang="el-GR" sz="1800" b="1" dirty="0">
              <a:latin typeface="Times New Roman" panose="02020603050405020304" pitchFamily="18" charset="0"/>
            </a:endParaRPr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B76BC73D-2D94-3238-FB5D-07443C96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033" y="5879683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j</a:t>
            </a:r>
            <a:endParaRPr lang="en-US" altLang="el-GR" sz="1800" b="1" dirty="0">
              <a:latin typeface="Times New Roman" panose="02020603050405020304" pitchFamily="18" charset="0"/>
            </a:endParaRPr>
          </a:p>
        </p:txBody>
      </p:sp>
      <p:sp>
        <p:nvSpPr>
          <p:cNvPr id="13" name="Oval 32">
            <a:extLst>
              <a:ext uri="{FF2B5EF4-FFF2-40B4-BE49-F238E27FC236}">
                <a16:creationId xmlns:a16="http://schemas.microsoft.com/office/drawing/2014/main" id="{6FF88CB4-93C9-1F59-49B7-26D35E93C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920" y="4503999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4" name="Oval 32">
            <a:extLst>
              <a:ext uri="{FF2B5EF4-FFF2-40B4-BE49-F238E27FC236}">
                <a16:creationId xmlns:a16="http://schemas.microsoft.com/office/drawing/2014/main" id="{E5D70E8A-00FE-D48D-15E0-DCFB39CA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1086" y="4503999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5730E17-EA07-26A6-F180-2C9A491F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708" y="5814520"/>
            <a:ext cx="380481" cy="3693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800" b="1" dirty="0">
                <a:latin typeface="Times New Roman" panose="02020603050405020304" pitchFamily="18" charset="0"/>
              </a:rPr>
              <a:t>F</a:t>
            </a:r>
            <a:r>
              <a:rPr lang="en-US" altLang="el-GR" sz="1800" b="1" baseline="-25000" dirty="0">
                <a:latin typeface="Times New Roman" panose="02020603050405020304" pitchFamily="18" charset="0"/>
              </a:rPr>
              <a:t>i</a:t>
            </a:r>
            <a:endParaRPr lang="en-US" altLang="el-GR" sz="1800" b="1" dirty="0">
              <a:latin typeface="Times New Roman" panose="02020603050405020304" pitchFamily="18" charset="0"/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C90297D-04EA-AC08-6FC4-FE71DCD5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362" y="5812097"/>
            <a:ext cx="380481" cy="369332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CL</a:t>
            </a:r>
            <a:endParaRPr lang="en-US" altLang="el-GR" sz="2400" b="1" dirty="0">
              <a:latin typeface="Times New Roman" panose="02020603050405020304" pitchFamily="18" charset="0"/>
            </a:endParaRPr>
          </a:p>
        </p:txBody>
      </p:sp>
      <p:pic>
        <p:nvPicPr>
          <p:cNvPr id="22" name="Picture 21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E35BF258-91CB-1A3E-2C24-8BC92CC95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87E5268-31F5-4E68-576C-B4D20A176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EB5826B7-01DC-07DF-C08B-C1668959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843" y="5538633"/>
            <a:ext cx="380481" cy="369332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CL</a:t>
            </a:r>
            <a:endParaRPr lang="en-US" altLang="el-GR" sz="2400" b="1" dirty="0">
              <a:latin typeface="Times New Roman" panose="02020603050405020304" pitchFamily="18" charset="0"/>
            </a:endParaRPr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ED766899-DE38-6FFA-F6FA-6B913F60A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480" y="6054933"/>
            <a:ext cx="380481" cy="369332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l-GR" sz="1600" b="1" dirty="0">
                <a:latin typeface="Times New Roman" panose="02020603050405020304" pitchFamily="18" charset="0"/>
              </a:rPr>
              <a:t>CL</a:t>
            </a:r>
            <a:endParaRPr lang="en-US" altLang="el-GR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0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8CF57-C427-3417-0E33-513FDA95B478}"/>
              </a:ext>
            </a:extLst>
          </p:cNvPr>
          <p:cNvSpPr txBox="1"/>
          <p:nvPr/>
        </p:nvSpPr>
        <p:spPr>
          <a:xfrm>
            <a:off x="3377684" y="865644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The branch pruning heuristic</a:t>
            </a:r>
          </a:p>
        </p:txBody>
      </p:sp>
      <p:pic>
        <p:nvPicPr>
          <p:cNvPr id="15" name="Picture 14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53BDF8BD-C2B4-C63E-F787-2D26D4A61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535AAB6-EAA1-DB8D-5582-5A83B6FAC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C90D2-7F4B-7315-7803-BA55B937F4AC}"/>
              </a:ext>
            </a:extLst>
          </p:cNvPr>
          <p:cNvSpPr txBox="1"/>
          <p:nvPr/>
        </p:nvSpPr>
        <p:spPr>
          <a:xfrm>
            <a:off x="9618" y="5183469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First solution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DB15420-74D7-889E-BB9C-9C8BC6E26FE9}"/>
              </a:ext>
            </a:extLst>
          </p:cNvPr>
          <p:cNvSpPr txBox="1"/>
          <p:nvPr/>
        </p:nvSpPr>
        <p:spPr>
          <a:xfrm>
            <a:off x="3142198" y="29002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Branch pruning</a:t>
            </a:r>
            <a:endParaRPr lang="en-US" sz="1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3A9132-6E88-EF17-79A6-FA31D0DE047F}"/>
              </a:ext>
            </a:extLst>
          </p:cNvPr>
          <p:cNvSpPr/>
          <p:nvPr/>
        </p:nvSpPr>
        <p:spPr>
          <a:xfrm>
            <a:off x="2589800" y="1606449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5645A7-F9B3-68A4-4B89-6B251979432E}"/>
              </a:ext>
            </a:extLst>
          </p:cNvPr>
          <p:cNvSpPr/>
          <p:nvPr/>
        </p:nvSpPr>
        <p:spPr>
          <a:xfrm>
            <a:off x="1636162" y="2356711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778773-1783-42E4-21DF-329B88FD9F2E}"/>
              </a:ext>
            </a:extLst>
          </p:cNvPr>
          <p:cNvSpPr/>
          <p:nvPr/>
        </p:nvSpPr>
        <p:spPr>
          <a:xfrm>
            <a:off x="1168383" y="3212975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86F424-AA41-3DAB-E55B-3FB11507B29B}"/>
              </a:ext>
            </a:extLst>
          </p:cNvPr>
          <p:cNvSpPr/>
          <p:nvPr/>
        </p:nvSpPr>
        <p:spPr>
          <a:xfrm>
            <a:off x="435063" y="4670064"/>
            <a:ext cx="434556" cy="4255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EE517A-835A-D8D8-998C-4C9F5A5A2654}"/>
              </a:ext>
            </a:extLst>
          </p:cNvPr>
          <p:cNvSpPr/>
          <p:nvPr/>
        </p:nvSpPr>
        <p:spPr>
          <a:xfrm>
            <a:off x="2589800" y="2345704"/>
            <a:ext cx="434556" cy="425513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F9B425EC-68F2-9C82-123C-7561596E9A59}"/>
              </a:ext>
            </a:extLst>
          </p:cNvPr>
          <p:cNvSpPr/>
          <p:nvPr/>
        </p:nvSpPr>
        <p:spPr>
          <a:xfrm>
            <a:off x="2546966" y="3171715"/>
            <a:ext cx="547720" cy="508031"/>
          </a:xfrm>
          <a:prstGeom prst="mathMultiply">
            <a:avLst>
              <a:gd name="adj1" fmla="val 12782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1139D5-D013-F1F9-4309-2155C52EDFE0}"/>
              </a:ext>
            </a:extLst>
          </p:cNvPr>
          <p:cNvGrpSpPr/>
          <p:nvPr/>
        </p:nvGrpSpPr>
        <p:grpSpPr>
          <a:xfrm>
            <a:off x="1385661" y="4008041"/>
            <a:ext cx="66752" cy="469799"/>
            <a:chOff x="1112971" y="3827630"/>
            <a:chExt cx="66752" cy="4697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BF76B9-F6E2-DFEA-C1D4-AD3F858B1060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4EC549-7B5E-FADE-B77B-1EDA7CFFC222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103C25-0AC6-E129-045D-858564A27133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84A2D-BEE6-AEBF-1E7E-7DB39788DD4F}"/>
              </a:ext>
            </a:extLst>
          </p:cNvPr>
          <p:cNvGrpSpPr/>
          <p:nvPr/>
        </p:nvGrpSpPr>
        <p:grpSpPr>
          <a:xfrm rot="1693866">
            <a:off x="1013354" y="3950615"/>
            <a:ext cx="66752" cy="469799"/>
            <a:chOff x="1112971" y="3827630"/>
            <a:chExt cx="66752" cy="4697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86A7CD-B77C-BE77-07F0-0B2AB7253450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37D61B-876F-89C3-BFC3-174EFBD42CBF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984EAB-4CA0-7348-67C4-6DCB693E76C9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39D21-CA1D-096A-9CAF-4F4C9936BC7D}"/>
              </a:ext>
            </a:extLst>
          </p:cNvPr>
          <p:cNvGrpSpPr/>
          <p:nvPr/>
        </p:nvGrpSpPr>
        <p:grpSpPr>
          <a:xfrm rot="20051113">
            <a:off x="1735123" y="3972236"/>
            <a:ext cx="66752" cy="469799"/>
            <a:chOff x="1112971" y="3827630"/>
            <a:chExt cx="66752" cy="4697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82B472-6F36-5E19-201D-582D28FF6928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53B322-EE6B-4612-5EDE-412CB973C993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661A0E-8539-CEBA-E1B5-904DE31F1243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Arrow: Left 27">
            <a:extLst>
              <a:ext uri="{FF2B5EF4-FFF2-40B4-BE49-F238E27FC236}">
                <a16:creationId xmlns:a16="http://schemas.microsoft.com/office/drawing/2014/main" id="{42E2CB4C-6CB8-ABC1-59C2-564468BBCDCE}"/>
              </a:ext>
            </a:extLst>
          </p:cNvPr>
          <p:cNvSpPr/>
          <p:nvPr/>
        </p:nvSpPr>
        <p:spPr>
          <a:xfrm>
            <a:off x="3519986" y="3280636"/>
            <a:ext cx="869271" cy="290187"/>
          </a:xfrm>
          <a:prstGeom prst="leftArrow">
            <a:avLst>
              <a:gd name="adj1" fmla="val 4376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DDDAB4-8796-FEBD-057E-E885AA5B3AC9}"/>
              </a:ext>
            </a:extLst>
          </p:cNvPr>
          <p:cNvGrpSpPr/>
          <p:nvPr/>
        </p:nvGrpSpPr>
        <p:grpSpPr>
          <a:xfrm>
            <a:off x="2787450" y="3993826"/>
            <a:ext cx="66752" cy="469799"/>
            <a:chOff x="1112971" y="3827630"/>
            <a:chExt cx="66752" cy="469799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4130061-74D2-C1CE-5F15-7C25E485DAEE}"/>
                </a:ext>
              </a:extLst>
            </p:cNvPr>
            <p:cNvSpPr/>
            <p:nvPr/>
          </p:nvSpPr>
          <p:spPr>
            <a:xfrm>
              <a:off x="1112971" y="3827630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4002803-DCF8-47D0-B44E-D92BFC4161D4}"/>
                </a:ext>
              </a:extLst>
            </p:cNvPr>
            <p:cNvSpPr/>
            <p:nvPr/>
          </p:nvSpPr>
          <p:spPr>
            <a:xfrm>
              <a:off x="1112971" y="4026725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2EF16C7-C5AC-1CD5-0EA7-D285137744BE}"/>
                </a:ext>
              </a:extLst>
            </p:cNvPr>
            <p:cNvSpPr/>
            <p:nvPr/>
          </p:nvSpPr>
          <p:spPr>
            <a:xfrm>
              <a:off x="1112971" y="4230498"/>
              <a:ext cx="66752" cy="669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Oval 194">
            <a:extLst>
              <a:ext uri="{FF2B5EF4-FFF2-40B4-BE49-F238E27FC236}">
                <a16:creationId xmlns:a16="http://schemas.microsoft.com/office/drawing/2014/main" id="{D609A199-7207-3CA1-05D3-CBA8DC95F4E5}"/>
              </a:ext>
            </a:extLst>
          </p:cNvPr>
          <p:cNvSpPr/>
          <p:nvPr/>
        </p:nvSpPr>
        <p:spPr>
          <a:xfrm>
            <a:off x="2603548" y="4670063"/>
            <a:ext cx="434556" cy="425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85669B3-5172-B88D-A8AE-1E993D0D56DD}"/>
              </a:ext>
            </a:extLst>
          </p:cNvPr>
          <p:cNvSpPr txBox="1"/>
          <p:nvPr/>
        </p:nvSpPr>
        <p:spPr>
          <a:xfrm>
            <a:off x="2332263" y="5182800"/>
            <a:ext cx="104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LMRoman10-Regular"/>
              </a:rPr>
              <a:t>Optimal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4D4397D0-22B2-4435-32BD-18C810DCE101}"/>
              </a:ext>
            </a:extLst>
          </p:cNvPr>
          <p:cNvSpPr/>
          <p:nvPr/>
        </p:nvSpPr>
        <p:spPr>
          <a:xfrm>
            <a:off x="1168383" y="4686826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9B44D65-AEAE-C8DE-EA93-BD383C1CC55F}"/>
              </a:ext>
            </a:extLst>
          </p:cNvPr>
          <p:cNvSpPr/>
          <p:nvPr/>
        </p:nvSpPr>
        <p:spPr>
          <a:xfrm>
            <a:off x="1839885" y="4666645"/>
            <a:ext cx="434556" cy="425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F653F0C-0CB5-E2A5-CD69-037AF7E2AE0A}"/>
              </a:ext>
            </a:extLst>
          </p:cNvPr>
          <p:cNvSpPr txBox="1"/>
          <p:nvPr/>
        </p:nvSpPr>
        <p:spPr>
          <a:xfrm>
            <a:off x="3561478" y="193395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  <a:latin typeface="LMRoman10-Regular"/>
              </a:rPr>
              <a:t>Current node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76A255C-B257-95B8-1622-F74044F1DD04}"/>
              </a:ext>
            </a:extLst>
          </p:cNvPr>
          <p:cNvCxnSpPr>
            <a:cxnSpLocks/>
          </p:cNvCxnSpPr>
          <p:nvPr/>
        </p:nvCxnSpPr>
        <p:spPr>
          <a:xfrm flipH="1">
            <a:off x="3101389" y="2244242"/>
            <a:ext cx="344351" cy="1522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24F7D8BF-2697-C5BA-2F62-460763A91EC0}"/>
              </a:ext>
            </a:extLst>
          </p:cNvPr>
          <p:cNvSpPr txBox="1"/>
          <p:nvPr/>
        </p:nvSpPr>
        <p:spPr>
          <a:xfrm>
            <a:off x="5517332" y="1486561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First solution: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A, 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C </a:t>
            </a:r>
            <a:r>
              <a:rPr lang="en-US" sz="2000" dirty="0">
                <a:latin typeface="LMRoman10-Regular"/>
              </a:rPr>
              <a:t>&gt;      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C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inc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10</a:t>
            </a:r>
            <a:endParaRPr lang="en-US" sz="20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9BC1994-E69C-D564-EC01-05871ECD4DC4}"/>
              </a:ext>
            </a:extLst>
          </p:cNvPr>
          <p:cNvSpPr txBox="1"/>
          <p:nvPr/>
        </p:nvSpPr>
        <p:spPr>
          <a:xfrm>
            <a:off x="8253813" y="1933757"/>
            <a:ext cx="14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1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0-Regular"/>
              </a:rPr>
              <a:t>Backtrack…</a:t>
            </a:r>
            <a:endParaRPr lang="en-US" sz="1800" b="1" dirty="0">
              <a:solidFill>
                <a:srgbClr val="6181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MRoman10-Regular"/>
            </a:endParaRP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6C476FBD-DC9D-AB1E-585E-1173ED84931F}"/>
              </a:ext>
            </a:extLst>
          </p:cNvPr>
          <p:cNvCxnSpPr>
            <a:cxnSpLocks/>
            <a:stCxn id="205" idx="2"/>
            <a:endCxn id="212" idx="0"/>
          </p:cNvCxnSpPr>
          <p:nvPr/>
        </p:nvCxnSpPr>
        <p:spPr>
          <a:xfrm flipH="1">
            <a:off x="8219353" y="1886671"/>
            <a:ext cx="1" cy="451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8C5BB965-C08B-3670-FAAC-749D751DD4C0}"/>
              </a:ext>
            </a:extLst>
          </p:cNvPr>
          <p:cNvSpPr txBox="1"/>
          <p:nvPr/>
        </p:nvSpPr>
        <p:spPr>
          <a:xfrm>
            <a:off x="6572908" y="2338399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MRoman10-Regular"/>
              </a:rPr>
              <a:t>Current assignment: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</a:t>
            </a:r>
            <a:r>
              <a:rPr lang="en-US" sz="2000" dirty="0">
                <a:latin typeface="LMRoman10-Regular"/>
              </a:rPr>
              <a:t>&gt;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DA2C436-C603-E052-9617-5AB9D9CD36CC}"/>
              </a:ext>
            </a:extLst>
          </p:cNvPr>
          <p:cNvSpPr txBox="1"/>
          <p:nvPr/>
        </p:nvSpPr>
        <p:spPr>
          <a:xfrm>
            <a:off x="5565853" y="3336346"/>
            <a:ext cx="50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LMRoman10-Regular"/>
              </a:rPr>
              <a:t>Relaxed Problem </a:t>
            </a:r>
            <a:r>
              <a:rPr lang="en-US" sz="2000" b="1" dirty="0">
                <a:latin typeface="LMRoman10-Regular"/>
              </a:rPr>
              <a:t>(</a:t>
            </a:r>
            <a:r>
              <a:rPr lang="en-US" sz="2000" b="1" u="sng" dirty="0">
                <a:latin typeface="LMRoman10-Regular"/>
              </a:rPr>
              <a:t>no distance constraints</a:t>
            </a:r>
            <a:r>
              <a:rPr lang="en-US" sz="2000" b="1" dirty="0">
                <a:latin typeface="LMRoman10-Regular"/>
              </a:rPr>
              <a:t>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58C03D1-BA88-16E8-1144-51ED2E2872C3}"/>
              </a:ext>
            </a:extLst>
          </p:cNvPr>
          <p:cNvSpPr txBox="1"/>
          <p:nvPr/>
        </p:nvSpPr>
        <p:spPr>
          <a:xfrm>
            <a:off x="5027851" y="3832526"/>
            <a:ext cx="632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MRoman10-Regular"/>
              </a:rPr>
              <a:t>Future variables: </a:t>
            </a:r>
            <a:r>
              <a:rPr lang="en-US" sz="2000" b="1" dirty="0">
                <a:latin typeface="LMRoman10-Regular"/>
              </a:rPr>
              <a:t>{X</a:t>
            </a:r>
            <a:r>
              <a:rPr lang="en-US" sz="2000" b="1" baseline="-25000" dirty="0">
                <a:latin typeface="LMRoman10-Regular"/>
              </a:rPr>
              <a:t>2 </a:t>
            </a:r>
            <a:r>
              <a:rPr lang="en-US" sz="2000" b="1" dirty="0">
                <a:latin typeface="LMRoman10-Regular"/>
              </a:rPr>
              <a:t>, X</a:t>
            </a:r>
            <a:r>
              <a:rPr lang="en-US" sz="2000" b="1" baseline="-25000" dirty="0">
                <a:latin typeface="LMRoman10-Regular"/>
              </a:rPr>
              <a:t>3</a:t>
            </a:r>
            <a:r>
              <a:rPr lang="en-US" sz="2000" b="1" dirty="0">
                <a:latin typeface="LMRoman10-Regular"/>
              </a:rPr>
              <a:t>}</a:t>
            </a:r>
            <a:r>
              <a:rPr lang="en-US" sz="2000" dirty="0">
                <a:latin typeface="LMRoman10-Regular"/>
              </a:rPr>
              <a:t>, </a:t>
            </a:r>
            <a:r>
              <a:rPr lang="en-US" sz="1800" b="1" dirty="0">
                <a:latin typeface="LMRoman10-Regular"/>
              </a:rPr>
              <a:t>Dom</a:t>
            </a:r>
            <a:r>
              <a:rPr lang="en-US" sz="1800" dirty="0">
                <a:latin typeface="LMRoman10-Regular"/>
              </a:rPr>
              <a:t>(X</a:t>
            </a:r>
            <a:r>
              <a:rPr lang="en-US" sz="1800" baseline="-25000" dirty="0">
                <a:latin typeface="LMRoman10-Regular"/>
              </a:rPr>
              <a:t>2</a:t>
            </a:r>
            <a:r>
              <a:rPr lang="en-US" sz="1800" dirty="0">
                <a:latin typeface="LMRoman10-Regular"/>
              </a:rPr>
              <a:t>)={D,F} </a:t>
            </a:r>
            <a:r>
              <a:rPr lang="en-US" sz="1800" b="1" dirty="0">
                <a:latin typeface="LMRoman10-Regular"/>
              </a:rPr>
              <a:t>Dom</a:t>
            </a:r>
            <a:r>
              <a:rPr lang="en-US" sz="1800" dirty="0">
                <a:latin typeface="LMRoman10-Regular"/>
              </a:rPr>
              <a:t>(X</a:t>
            </a:r>
            <a:r>
              <a:rPr lang="en-US" sz="1800" baseline="-25000" dirty="0">
                <a:latin typeface="LMRoman10-Regular"/>
              </a:rPr>
              <a:t>3</a:t>
            </a:r>
            <a:r>
              <a:rPr lang="en-US" sz="1800" dirty="0">
                <a:latin typeface="LMRoman10-Regular"/>
              </a:rPr>
              <a:t>)={C,E}</a:t>
            </a:r>
            <a:endParaRPr lang="en-US" sz="2000" b="1" dirty="0">
              <a:latin typeface="LMRoman10-Regular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D32B6D-FC37-9A2A-2A59-86EB27F4A2ED}"/>
              </a:ext>
            </a:extLst>
          </p:cNvPr>
          <p:cNvSpPr txBox="1"/>
          <p:nvPr/>
        </p:nvSpPr>
        <p:spPr>
          <a:xfrm>
            <a:off x="5100161" y="4304158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Greedy</a:t>
            </a:r>
            <a:r>
              <a:rPr lang="en-US" sz="2000" dirty="0">
                <a:latin typeface="LMRoman10-Regular"/>
              </a:rPr>
              <a:t> assignment 1: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D </a:t>
            </a:r>
            <a:r>
              <a:rPr lang="en-US" sz="2000" dirty="0">
                <a:latin typeface="LMRoman10-Regular"/>
              </a:rPr>
              <a:t>&gt;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38DC4BC-D20E-FFDE-12FC-5C014A5DD79D}"/>
              </a:ext>
            </a:extLst>
          </p:cNvPr>
          <p:cNvSpPr txBox="1"/>
          <p:nvPr/>
        </p:nvSpPr>
        <p:spPr>
          <a:xfrm>
            <a:off x="5105013" y="4735820"/>
            <a:ext cx="420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Greedy</a:t>
            </a:r>
            <a:r>
              <a:rPr lang="en-US" sz="2000" dirty="0">
                <a:latin typeface="LMRoman10-Regular"/>
              </a:rPr>
              <a:t> assignment 2: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F </a:t>
            </a:r>
            <a:r>
              <a:rPr lang="en-US" sz="2000" dirty="0">
                <a:latin typeface="LMRoman10-Regular"/>
              </a:rPr>
              <a:t>&gt;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7AEC8F4-D443-6757-AC6E-D46FBC3CE239}"/>
              </a:ext>
            </a:extLst>
          </p:cNvPr>
          <p:cNvSpPr txBox="1"/>
          <p:nvPr/>
        </p:nvSpPr>
        <p:spPr>
          <a:xfrm>
            <a:off x="5118262" y="5176555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Greedy</a:t>
            </a:r>
            <a:r>
              <a:rPr lang="en-US" sz="2000" dirty="0">
                <a:latin typeface="LMRoman10-Regular"/>
              </a:rPr>
              <a:t> assignment 3: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F, 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C </a:t>
            </a:r>
            <a:r>
              <a:rPr lang="en-US" sz="2000" dirty="0">
                <a:latin typeface="LMRoman10-Regular"/>
              </a:rPr>
              <a:t>&gt;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29CD562-E9F3-7435-DAE6-E81B0A79E726}"/>
              </a:ext>
            </a:extLst>
          </p:cNvPr>
          <p:cNvSpPr txBox="1"/>
          <p:nvPr/>
        </p:nvSpPr>
        <p:spPr>
          <a:xfrm>
            <a:off x="5100161" y="5604586"/>
            <a:ext cx="492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Greedy</a:t>
            </a:r>
            <a:r>
              <a:rPr lang="en-US" sz="2000" dirty="0">
                <a:latin typeface="LMRoman10-Regular"/>
              </a:rPr>
              <a:t> assignment 4: &lt; 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FF9900"/>
                </a:solidFill>
                <a:latin typeface="LMRoman10-Regular"/>
              </a:rPr>
              <a:t>1</a:t>
            </a:r>
            <a:r>
              <a:rPr lang="en-US" sz="2000" b="1" dirty="0">
                <a:solidFill>
                  <a:srgbClr val="FF9900"/>
                </a:solidFill>
                <a:latin typeface="LMRoman10-Regular"/>
              </a:rPr>
              <a:t> = B, 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F, X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3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E </a:t>
            </a:r>
            <a:r>
              <a:rPr lang="en-US" sz="2000" dirty="0">
                <a:latin typeface="LMRoman10-Regular"/>
              </a:rPr>
              <a:t>&gt;</a:t>
            </a:r>
            <a:endParaRPr lang="en-US" sz="2400" b="1" dirty="0">
              <a:solidFill>
                <a:srgbClr val="00B0F0"/>
              </a:solidFill>
              <a:latin typeface="LMRoman10-Regular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4EB228E-128B-C664-A60E-018A2C1F93DA}"/>
              </a:ext>
            </a:extLst>
          </p:cNvPr>
          <p:cNvSpPr txBox="1"/>
          <p:nvPr/>
        </p:nvSpPr>
        <p:spPr>
          <a:xfrm>
            <a:off x="10150331" y="428338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est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20</a:t>
            </a:r>
            <a:endParaRPr lang="en-US" sz="2000" b="1" dirty="0">
              <a:latin typeface="LMRoman10-Regular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A37A39D-0CB0-91DC-34B4-9105A580BAC8}"/>
              </a:ext>
            </a:extLst>
          </p:cNvPr>
          <p:cNvSpPr txBox="1"/>
          <p:nvPr/>
        </p:nvSpPr>
        <p:spPr>
          <a:xfrm>
            <a:off x="10150332" y="470889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est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15</a:t>
            </a:r>
            <a:endParaRPr lang="en-US" sz="2000" b="1" dirty="0">
              <a:latin typeface="LMRoman10-Regular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BAAE77E-F189-B6C1-9ABD-1632AD178425}"/>
              </a:ext>
            </a:extLst>
          </p:cNvPr>
          <p:cNvSpPr txBox="1"/>
          <p:nvPr/>
        </p:nvSpPr>
        <p:spPr>
          <a:xfrm>
            <a:off x="10150333" y="517400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est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12</a:t>
            </a:r>
            <a:endParaRPr lang="en-US" sz="2000" b="1" dirty="0">
              <a:latin typeface="LMRoman10-Regular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947D9DA-9C87-043D-6D0E-271E846C74D5}"/>
              </a:ext>
            </a:extLst>
          </p:cNvPr>
          <p:cNvSpPr txBox="1"/>
          <p:nvPr/>
        </p:nvSpPr>
        <p:spPr>
          <a:xfrm>
            <a:off x="10150333" y="5610009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LMRoman10-Regular"/>
              </a:rPr>
              <a:t>est</a:t>
            </a:r>
            <a:r>
              <a:rPr lang="en-US" sz="2000" b="1" dirty="0">
                <a:solidFill>
                  <a:srgbClr val="00B0F0"/>
                </a:solidFill>
                <a:latin typeface="LMRoman10-Regular"/>
              </a:rPr>
              <a:t> = 10</a:t>
            </a:r>
            <a:endParaRPr lang="en-US" sz="2000" b="1" dirty="0">
              <a:latin typeface="LMRoman10-Regular"/>
            </a:endParaRPr>
          </a:p>
        </p:txBody>
      </p:sp>
      <p:sp>
        <p:nvSpPr>
          <p:cNvPr id="29" name="Google Shape;227;p8">
            <a:extLst>
              <a:ext uri="{FF2B5EF4-FFF2-40B4-BE49-F238E27FC236}">
                <a16:creationId xmlns:a16="http://schemas.microsoft.com/office/drawing/2014/main" id="{86774DF2-A6F3-5D91-9D1A-A055DF47650A}"/>
              </a:ext>
            </a:extLst>
          </p:cNvPr>
          <p:cNvSpPr txBox="1"/>
          <p:nvPr/>
        </p:nvSpPr>
        <p:spPr>
          <a:xfrm>
            <a:off x="0" y="6581065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197;p7">
            <a:extLst>
              <a:ext uri="{FF2B5EF4-FFF2-40B4-BE49-F238E27FC236}">
                <a16:creationId xmlns:a16="http://schemas.microsoft.com/office/drawing/2014/main" id="{37ED773B-95C9-EBAD-06B7-D8598C4D8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7964" y="-309630"/>
            <a:ext cx="7701704" cy="10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 previous CP heuristic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35" name="Εικόνα 1" descr="Εικόνα που περιέχει κείμενο, φύλλο σφενδάμου, γραμματοσειρά, σφένδαμ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15B3AAE-A57F-F71C-FD82-512AD37C4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6" y="104658"/>
            <a:ext cx="1399428" cy="12272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1F8433-8FCF-3FC8-121D-FCAD079FB9C5}"/>
              </a:ext>
            </a:extLst>
          </p:cNvPr>
          <p:cNvSpPr/>
          <p:nvPr/>
        </p:nvSpPr>
        <p:spPr>
          <a:xfrm>
            <a:off x="5872203" y="2812399"/>
            <a:ext cx="4187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l-GR" sz="28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Google Sans"/>
              </a:rPr>
              <a:t>Greedy Bounding Heuristic</a:t>
            </a:r>
            <a:endParaRPr lang="en-US" sz="2800" b="1" u="sng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3766F7-ACB2-FE3E-EE74-377296243A65}"/>
              </a:ext>
            </a:extLst>
          </p:cNvPr>
          <p:cNvSpPr txBox="1"/>
          <p:nvPr/>
        </p:nvSpPr>
        <p:spPr>
          <a:xfrm>
            <a:off x="377832" y="6172086"/>
            <a:ext cx="1070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1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─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[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The p-Dispersion Problem with Distance Constraints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, </a:t>
            </a:r>
            <a:r>
              <a:rPr lang="en-US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N. Ploskas, K. Stergiou, D. Tsouros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]</a:t>
            </a:r>
            <a:endParaRPr lang="en-US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MRoman10-Regular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4AF225-0E5A-31D8-312B-B8F85B85EA55}"/>
              </a:ext>
            </a:extLst>
          </p:cNvPr>
          <p:cNvCxnSpPr>
            <a:cxnSpLocks/>
          </p:cNvCxnSpPr>
          <p:nvPr/>
        </p:nvCxnSpPr>
        <p:spPr>
          <a:xfrm>
            <a:off x="184456" y="6165172"/>
            <a:ext cx="10896498" cy="305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8318F6E-DEFA-8934-11C5-FB8EF2B67357}"/>
              </a:ext>
            </a:extLst>
          </p:cNvPr>
          <p:cNvSpPr/>
          <p:nvPr/>
        </p:nvSpPr>
        <p:spPr>
          <a:xfrm>
            <a:off x="5100160" y="5584922"/>
            <a:ext cx="6089237" cy="441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65942E-1237-EEA4-50F8-79AB39D6686B}"/>
              </a:ext>
            </a:extLst>
          </p:cNvPr>
          <p:cNvSpPr/>
          <p:nvPr/>
        </p:nvSpPr>
        <p:spPr>
          <a:xfrm>
            <a:off x="3166636" y="3848953"/>
            <a:ext cx="15350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l-GR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Google Sans"/>
              </a:rPr>
              <a:t>C</a:t>
            </a:r>
            <a:r>
              <a:rPr lang="en-US" altLang="el-GR" sz="2800" b="1" cap="none" spc="0" baseline="-250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Google Sans"/>
              </a:rPr>
              <a:t>est</a:t>
            </a:r>
            <a:r>
              <a:rPr lang="en-US" altLang="el-G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Google Sans"/>
              </a:rPr>
              <a:t> </a:t>
            </a:r>
            <a:r>
              <a:rPr lang="en-US" alt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Google Sans"/>
              </a:rPr>
              <a:t>=</a:t>
            </a:r>
            <a:r>
              <a:rPr lang="en-US" altLang="el-G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Google Sans"/>
              </a:rPr>
              <a:t> </a:t>
            </a:r>
            <a:r>
              <a:rPr lang="en-US" altLang="el-GR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Google Sans"/>
              </a:rPr>
              <a:t>C</a:t>
            </a:r>
            <a:r>
              <a:rPr lang="en-US" altLang="el-GR" sz="2800" b="1" baseline="-250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Google Sans"/>
              </a:rPr>
              <a:t>inc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02394-9E48-65C2-586A-EC9B0018BA9B}"/>
              </a:ext>
            </a:extLst>
          </p:cNvPr>
          <p:cNvSpPr/>
          <p:nvPr/>
        </p:nvSpPr>
        <p:spPr>
          <a:xfrm rot="19751812">
            <a:off x="47367" y="1804051"/>
            <a:ext cx="2185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Minimization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B887E7-BB3E-7C46-D944-A373DDD97174}"/>
              </a:ext>
            </a:extLst>
          </p:cNvPr>
          <p:cNvCxnSpPr>
            <a:stCxn id="200" idx="3"/>
            <a:endCxn id="2" idx="1"/>
          </p:cNvCxnSpPr>
          <p:nvPr/>
        </p:nvCxnSpPr>
        <p:spPr>
          <a:xfrm flipV="1">
            <a:off x="5045283" y="3074009"/>
            <a:ext cx="826920" cy="109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D25C63-C1F5-EE5C-4D99-FEC74D182E4C}"/>
              </a:ext>
            </a:extLst>
          </p:cNvPr>
          <p:cNvSpPr txBox="1"/>
          <p:nvPr/>
        </p:nvSpPr>
        <p:spPr>
          <a:xfrm>
            <a:off x="3226930" y="447784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No 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improvement!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2DE458-C3E0-41B0-3616-093B4FF91F85}"/>
              </a:ext>
            </a:extLst>
          </p:cNvPr>
          <p:cNvSpPr/>
          <p:nvPr/>
        </p:nvSpPr>
        <p:spPr>
          <a:xfrm>
            <a:off x="5100159" y="4686826"/>
            <a:ext cx="6089237" cy="441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9" grpId="0" animBg="1"/>
      <p:bldP spid="28" grpId="0" animBg="1"/>
      <p:bldP spid="195" grpId="0" animBg="1"/>
      <p:bldP spid="196" grpId="0"/>
      <p:bldP spid="228" grpId="0"/>
      <p:bldP spid="211" grpId="0"/>
      <p:bldP spid="214" grpId="0"/>
      <p:bldP spid="215" grpId="0"/>
      <p:bldP spid="216" grpId="0"/>
      <p:bldP spid="217" grpId="0"/>
      <p:bldP spid="232" grpId="0"/>
      <p:bldP spid="233" grpId="0"/>
      <p:bldP spid="234" grpId="0"/>
      <p:bldP spid="235" grpId="0"/>
      <p:bldP spid="2" grpId="0"/>
      <p:bldP spid="46" grpId="0" animBg="1"/>
      <p:bldP spid="47" grpId="0"/>
      <p:bldP spid="33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logo of a university of western macedonia&#10;&#10;Description automatically generated">
            <a:extLst>
              <a:ext uri="{FF2B5EF4-FFF2-40B4-BE49-F238E27FC236}">
                <a16:creationId xmlns:a16="http://schemas.microsoft.com/office/drawing/2014/main" id="{00C6D2B9-E7BE-4B5C-D79F-1E58EBF9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370" y="45367"/>
            <a:ext cx="1352528" cy="1352528"/>
          </a:xfrm>
          <a:prstGeom prst="rect">
            <a:avLst/>
          </a:prstGeom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3178941" y="5354"/>
            <a:ext cx="5068210" cy="75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en-US" dirty="0"/>
              <a:t>Our contributions</a:t>
            </a:r>
            <a:endParaRPr sz="2800" dirty="0">
              <a:solidFill>
                <a:srgbClr val="171512"/>
              </a:solidFill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0" y="6541737"/>
            <a:ext cx="12237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</a:rPr>
              <a:t>30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 International Conference on Principles and Practice of Constraint Programming​</a:t>
            </a:r>
            <a:endParaRPr sz="1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" name="Picture 1" descr="A drawing of a building&#10;&#10;Description automatically generated">
            <a:extLst>
              <a:ext uri="{FF2B5EF4-FFF2-40B4-BE49-F238E27FC236}">
                <a16:creationId xmlns:a16="http://schemas.microsoft.com/office/drawing/2014/main" id="{68989A31-9FFD-2AA6-4B9E-0243F784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2" y="67346"/>
            <a:ext cx="1470180" cy="12276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1277A8-2AA3-9F6C-29A0-808E1C08E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756774"/>
              </p:ext>
            </p:extLst>
          </p:nvPr>
        </p:nvGraphicFramePr>
        <p:xfrm>
          <a:off x="2296201" y="1489466"/>
          <a:ext cx="6704594" cy="431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D2795E-B292-8256-2053-C33BCE1F4133}"/>
              </a:ext>
            </a:extLst>
          </p:cNvPr>
          <p:cNvSpPr txBox="1"/>
          <p:nvPr/>
        </p:nvSpPr>
        <p:spPr>
          <a:xfrm>
            <a:off x="6228785" y="1120134"/>
            <a:ext cx="384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Enhance a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CP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based heuristic through Local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C1FA-6DA2-C939-1846-2EB10D74692C}"/>
              </a:ext>
            </a:extLst>
          </p:cNvPr>
          <p:cNvSpPr txBox="1"/>
          <p:nvPr/>
        </p:nvSpPr>
        <p:spPr>
          <a:xfrm>
            <a:off x="7974596" y="3187093"/>
            <a:ext cx="319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Introduce the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p-center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problem with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distance constraints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(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pCD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5CEE3-8114-AFCD-D167-C873AE662F03}"/>
              </a:ext>
            </a:extLst>
          </p:cNvPr>
          <p:cNvSpPr txBox="1"/>
          <p:nvPr/>
        </p:nvSpPr>
        <p:spPr>
          <a:xfrm>
            <a:off x="452284" y="3325592"/>
            <a:ext cx="304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Extensive experiments on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pDDs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&amp;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pCDs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3119B-93C6-4321-29D4-3769486E6E8F}"/>
              </a:ext>
            </a:extLst>
          </p:cNvPr>
          <p:cNvSpPr txBox="1"/>
          <p:nvPr/>
        </p:nvSpPr>
        <p:spPr>
          <a:xfrm>
            <a:off x="2296201" y="5427634"/>
            <a:ext cx="279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Introduce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MIP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&amp;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CP</a:t>
            </a:r>
            <a:r>
              <a:rPr lang="en-US" sz="2400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 models for the </a:t>
            </a:r>
            <a:r>
              <a:rPr lang="en-US" sz="2400" b="1" dirty="0">
                <a:ln w="0"/>
                <a:solidFill>
                  <a:srgbClr val="4D4D5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MRoman10-Regular"/>
              </a:rPr>
              <a:t>pCD</a:t>
            </a:r>
          </a:p>
        </p:txBody>
      </p:sp>
      <p:pic>
        <p:nvPicPr>
          <p:cNvPr id="4" name="Picture 3" descr="A blue and white circle with gears and magnifying glass&#10;&#10;Description automatically generated">
            <a:extLst>
              <a:ext uri="{FF2B5EF4-FFF2-40B4-BE49-F238E27FC236}">
                <a16:creationId xmlns:a16="http://schemas.microsoft.com/office/drawing/2014/main" id="{0A81B022-3983-D68C-D470-7B78D32A3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7831" y="1478404"/>
            <a:ext cx="1109567" cy="1094156"/>
          </a:xfrm>
          <a:prstGeom prst="rect">
            <a:avLst/>
          </a:prstGeom>
        </p:spPr>
      </p:pic>
      <p:pic>
        <p:nvPicPr>
          <p:cNvPr id="10" name="Picture 9" descr="A logo of a snowflake&#10;&#10;Description automatically generated">
            <a:extLst>
              <a:ext uri="{FF2B5EF4-FFF2-40B4-BE49-F238E27FC236}">
                <a16:creationId xmlns:a16="http://schemas.microsoft.com/office/drawing/2014/main" id="{3489F144-A393-3144-A571-622E0C74EE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2784" y="3101559"/>
            <a:ext cx="1094400" cy="1094400"/>
          </a:xfrm>
          <a:prstGeom prst="rect">
            <a:avLst/>
          </a:prstGeom>
        </p:spPr>
      </p:pic>
      <p:pic>
        <p:nvPicPr>
          <p:cNvPr id="13" name="Picture 12" descr="A paper and a pen&#10;&#10;Description automatically generated">
            <a:extLst>
              <a:ext uri="{FF2B5EF4-FFF2-40B4-BE49-F238E27FC236}">
                <a16:creationId xmlns:a16="http://schemas.microsoft.com/office/drawing/2014/main" id="{48119D34-C998-162A-CB66-CD1E42645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3714" y="4698483"/>
            <a:ext cx="1109568" cy="1109568"/>
          </a:xfrm>
          <a:prstGeom prst="rect">
            <a:avLst/>
          </a:prstGeom>
        </p:spPr>
      </p:pic>
      <p:pic>
        <p:nvPicPr>
          <p:cNvPr id="21" name="Picture 20" descr="A green and blue circle with a white outline on it&#10;&#10;Description automatically generated">
            <a:extLst>
              <a:ext uri="{FF2B5EF4-FFF2-40B4-BE49-F238E27FC236}">
                <a16:creationId xmlns:a16="http://schemas.microsoft.com/office/drawing/2014/main" id="{B8F8CE58-9B79-F518-885D-C7EB35A5A9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968" y="2937981"/>
            <a:ext cx="1460980" cy="14390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3B21-FD02-81D3-2063-C07199C743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233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2268</Words>
  <Application>Microsoft Office PowerPoint</Application>
  <PresentationFormat>Widescreen</PresentationFormat>
  <Paragraphs>526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Fira Sans</vt:lpstr>
      <vt:lpstr>Curlz MT</vt:lpstr>
      <vt:lpstr>Noto Sans Symbols</vt:lpstr>
      <vt:lpstr>Century Schoolbook</vt:lpstr>
      <vt:lpstr>LMRoman10-Italic</vt:lpstr>
      <vt:lpstr>LMRoman10-Regular</vt:lpstr>
      <vt:lpstr>Arial</vt:lpstr>
      <vt:lpstr>Roboto</vt:lpstr>
      <vt:lpstr>Times New Roman</vt:lpstr>
      <vt:lpstr>LMMathItalic7-Regular</vt:lpstr>
      <vt:lpstr>Fira Sans Extra Condensed Medium</vt:lpstr>
      <vt:lpstr>Wingdings</vt:lpstr>
      <vt:lpstr>Google Sans</vt:lpstr>
      <vt:lpstr>LMMathItalic10-Regular</vt:lpstr>
      <vt:lpstr>View</vt:lpstr>
      <vt:lpstr>A CP/LS Heuristic Method for Maxmin &amp; Minmax Location Problems with Distance Constraints</vt:lpstr>
      <vt:lpstr>Introduction (1/4)</vt:lpstr>
      <vt:lpstr>Introduction (2/4)</vt:lpstr>
      <vt:lpstr>Introduction (3/4)</vt:lpstr>
      <vt:lpstr>Introduction (4/4)</vt:lpstr>
      <vt:lpstr>Problem definition (1/2)</vt:lpstr>
      <vt:lpstr>Problem definition (2/2)</vt:lpstr>
      <vt:lpstr>A previous CP heuristic1 </vt:lpstr>
      <vt:lpstr>Our contributions</vt:lpstr>
      <vt:lpstr>CP/LS heuristic method (1/5)</vt:lpstr>
      <vt:lpstr>CP/LS heuristic method (2/5)</vt:lpstr>
      <vt:lpstr>CP/LS heuristic method (3/5)</vt:lpstr>
      <vt:lpstr>CP/LS heuristic method (4/5)</vt:lpstr>
      <vt:lpstr>CP/LS heuristic method (5/5)</vt:lpstr>
      <vt:lpstr>MIP model for the pCD</vt:lpstr>
      <vt:lpstr>PowerPoint Presentation</vt:lpstr>
      <vt:lpstr>Experimental evaluation (1/8)</vt:lpstr>
      <vt:lpstr>Experimental evaluation (2/8)</vt:lpstr>
      <vt:lpstr>Experimental evaluation (3/8)</vt:lpstr>
      <vt:lpstr>Experimental evaluation-pDD (4/8)</vt:lpstr>
      <vt:lpstr>Experimental evaluation-pDD (5/8)</vt:lpstr>
      <vt:lpstr>Experimental evaluation-pCD (6/8)</vt:lpstr>
      <vt:lpstr>Experimental evaluation-pCD (7/8)</vt:lpstr>
      <vt:lpstr>Experimental evaluation (8/8)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p-dispersion problem with distance constraints</dc:title>
  <dc:creator>ploskasn</dc:creator>
  <cp:lastModifiedBy>PANTELEIMON IOSIF</cp:lastModifiedBy>
  <cp:revision>545</cp:revision>
  <dcterms:created xsi:type="dcterms:W3CDTF">2012-08-02T13:11:46Z</dcterms:created>
  <dcterms:modified xsi:type="dcterms:W3CDTF">2024-09-20T08:57:14Z</dcterms:modified>
</cp:coreProperties>
</file>