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29"/>
  </p:notesMasterIdLst>
  <p:sldIdLst>
    <p:sldId id="259" r:id="rId5"/>
    <p:sldId id="332" r:id="rId6"/>
    <p:sldId id="333" r:id="rId7"/>
    <p:sldId id="305" r:id="rId8"/>
    <p:sldId id="308" r:id="rId9"/>
    <p:sldId id="337" r:id="rId10"/>
    <p:sldId id="309" r:id="rId11"/>
    <p:sldId id="330" r:id="rId12"/>
    <p:sldId id="334" r:id="rId13"/>
    <p:sldId id="338" r:id="rId14"/>
    <p:sldId id="314" r:id="rId15"/>
    <p:sldId id="335" r:id="rId16"/>
    <p:sldId id="315" r:id="rId17"/>
    <p:sldId id="336" r:id="rId18"/>
    <p:sldId id="312" r:id="rId19"/>
    <p:sldId id="324" r:id="rId20"/>
    <p:sldId id="339" r:id="rId21"/>
    <p:sldId id="342" r:id="rId22"/>
    <p:sldId id="329" r:id="rId23"/>
    <p:sldId id="328" r:id="rId24"/>
    <p:sldId id="327" r:id="rId25"/>
    <p:sldId id="313" r:id="rId26"/>
    <p:sldId id="340" r:id="rId27"/>
    <p:sldId id="341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  <a:srgbClr val="0066A2"/>
    <a:srgbClr val="FFFFFF"/>
    <a:srgbClr val="01718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0F0"/>
          </a:solidFill>
        </a:fill>
      </a:tcStyle>
    </a:wholeTbl>
    <a:band2H>
      <a:tcTxStyle/>
      <a:tcStyle>
        <a:tcBdr/>
        <a:fill>
          <a:solidFill>
            <a:srgbClr val="E6F0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4CE"/>
          </a:solidFill>
        </a:fill>
      </a:tcStyle>
    </a:wholeTbl>
    <a:band2H>
      <a:tcTxStyle/>
      <a:tcStyle>
        <a:tcBdr/>
        <a:fill>
          <a:solidFill>
            <a:srgbClr val="FBEB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CCCC"/>
          </a:solidFill>
        </a:fill>
      </a:tcStyle>
    </a:wholeTbl>
    <a:band2H>
      <a:tcTxStyle/>
      <a:tcStyle>
        <a:tcBdr/>
        <a:fill>
          <a:solidFill>
            <a:srgbClr val="F4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2" autoAdjust="0"/>
    <p:restoredTop sz="78000" autoAdjust="0"/>
  </p:normalViewPr>
  <p:slideViewPr>
    <p:cSldViewPr snapToGrid="0" snapToObjects="1">
      <p:cViewPr varScale="1">
        <p:scale>
          <a:sx n="89" d="100"/>
          <a:sy n="89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" name="Shape 3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4" name="Shape 3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question on trust: solutions can be checked, but… is the problem really unsatisfiable</a:t>
            </a:r>
          </a:p>
        </p:txBody>
      </p:sp>
    </p:spTree>
    <p:extLst>
      <p:ext uri="{BB962C8B-B14F-4D97-AF65-F5344CB8AC3E}">
        <p14:creationId xmlns:p14="http://schemas.microsoft.com/office/powerpoint/2010/main" val="93573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 Only consider </a:t>
            </a:r>
            <a:r>
              <a:rPr lang="en-GB" dirty="0" err="1"/>
              <a:t>unsat</a:t>
            </a:r>
            <a:r>
              <a:rPr lang="en-GB" dirty="0"/>
              <a:t>:</a:t>
            </a:r>
          </a:p>
          <a:p>
            <a:r>
              <a:rPr lang="en-GB" dirty="0"/>
              <a:t>    - The unsatisfiability claim can be due to a bug. That is fine, as long as the claim itself is true.</a:t>
            </a:r>
          </a:p>
          <a:p>
            <a:r>
              <a:rPr lang="en-GB" dirty="0"/>
              <a:t>    - This is fundamentally different than checking whether the solver made any mistake at all</a:t>
            </a:r>
          </a:p>
          <a:p>
            <a:endParaRPr lang="en-GB" dirty="0"/>
          </a:p>
          <a:p>
            <a:r>
              <a:rPr lang="en-GB" dirty="0"/>
              <a:t>2. Input model is </a:t>
            </a:r>
            <a:r>
              <a:rPr lang="en-GB" dirty="0" err="1"/>
              <a:t>FlatZinc</a:t>
            </a:r>
            <a:r>
              <a:rPr lang="en-GB" dirty="0"/>
              <a:t> in our case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99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52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Proof size is also related to practicality: many large proofs are difficult to work with</a:t>
            </a:r>
          </a:p>
        </p:txBody>
      </p:sp>
    </p:spTree>
    <p:extLst>
      <p:ext uri="{BB962C8B-B14F-4D97-AF65-F5344CB8AC3E}">
        <p14:creationId xmlns:p14="http://schemas.microsoft.com/office/powerpoint/2010/main" val="591438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the left, the crosses at the bottom means the processed proof contains 0 </a:t>
            </a:r>
            <a:r>
              <a:rPr lang="en-GB" dirty="0" err="1"/>
              <a:t>nogoods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54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105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16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106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7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8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0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1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2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3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4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5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26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18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7" name="Rechthoek 6"/>
          <p:cNvSpPr/>
          <p:nvPr/>
        </p:nvSpPr>
        <p:spPr>
          <a:xfrm>
            <a:off x="-10751" y="0"/>
            <a:ext cx="12202752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Plaats hier de titel van de presentatie, max. 2 regels"/>
          <p:cNvSpPr txBox="1">
            <a:spLocks noGrp="1"/>
          </p:cNvSpPr>
          <p:nvPr>
            <p:ph type="title" hasCustomPrompt="1"/>
          </p:nvPr>
        </p:nvSpPr>
        <p:spPr>
          <a:xfrm>
            <a:off x="2153412" y="3879851"/>
            <a:ext cx="9358257" cy="1621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800">
                <a:solidFill>
                  <a:srgbClr val="FFFFFF"/>
                </a:solidFill>
              </a:defRPr>
            </a:lvl1pPr>
          </a:lstStyle>
          <a:p>
            <a:r>
              <a:t>Plaats hier de titel van de presentatie, max. 2 regels</a:t>
            </a:r>
          </a:p>
        </p:txBody>
      </p:sp>
      <p:sp>
        <p:nvSpPr>
          <p:cNvPr id="129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Titelpagina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782466" y="5664394"/>
            <a:ext cx="3729204" cy="2484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None/>
              <a:defRPr b="1">
                <a:solidFill>
                  <a:srgbClr val="FFFFFF"/>
                </a:solidFill>
              </a:defRPr>
            </a:lvl1pPr>
            <a:lvl2pPr marL="0" indent="457200" algn="r">
              <a:buClrTx/>
              <a:buSzTx/>
              <a:buNone/>
              <a:defRPr b="1">
                <a:solidFill>
                  <a:srgbClr val="FFFFFF"/>
                </a:solidFill>
              </a:defRPr>
            </a:lvl2pPr>
            <a:lvl3pPr indent="914400" algn="r">
              <a:buClrTx/>
              <a:buFontTx/>
              <a:defRPr b="1">
                <a:solidFill>
                  <a:srgbClr val="FFFFFF"/>
                </a:solidFill>
              </a:defRPr>
            </a:lvl3pPr>
            <a:lvl4pPr indent="1371600" algn="r">
              <a:buClrTx/>
              <a:buFontTx/>
              <a:defRPr b="1">
                <a:solidFill>
                  <a:srgbClr val="FFFFFF"/>
                </a:solidFill>
              </a:defRPr>
            </a:lvl4pPr>
            <a:lvl5pPr marL="0" indent="1828800" algn="r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5pPr>
          </a:lstStyle>
          <a:p>
            <a:r>
              <a:t>Naam van de spreker of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Tijdelijke aanduiding voor tekst 49"/>
          <p:cNvSpPr>
            <a:spLocks noGrp="1"/>
          </p:cNvSpPr>
          <p:nvPr>
            <p:ph type="body" idx="21" hasCustomPrompt="1"/>
          </p:nvPr>
        </p:nvSpPr>
        <p:spPr>
          <a:xfrm>
            <a:off x="-10752" y="0"/>
            <a:ext cx="12202753" cy="6858000"/>
          </a:xfrm>
          <a:prstGeom prst="rect">
            <a:avLst/>
          </a:prstGeom>
          <a:solidFill>
            <a:srgbClr val="99D28C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</a:lstStyle>
          <a:p>
            <a:r>
              <a:t>  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FD562B1-BCC1-B244-96D2-5173AD7012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450" y="5847858"/>
            <a:ext cx="1460500" cy="6985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pagina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28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39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29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3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5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6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49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241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2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0" name="Rechthoek 6"/>
          <p:cNvSpPr/>
          <p:nvPr/>
        </p:nvSpPr>
        <p:spPr>
          <a:xfrm>
            <a:off x="-12032" y="-1"/>
            <a:ext cx="12204032" cy="6858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Titelpagina + Beeld</a:t>
            </a:r>
          </a:p>
        </p:txBody>
      </p:sp>
      <p:sp>
        <p:nvSpPr>
          <p:cNvPr id="252" name="Tijdelijke aanduiding voor afbeelding 16"/>
          <p:cNvSpPr>
            <a:spLocks noGrp="1"/>
          </p:cNvSpPr>
          <p:nvPr>
            <p:ph type="pic" idx="21"/>
          </p:nvPr>
        </p:nvSpPr>
        <p:spPr>
          <a:xfrm>
            <a:off x="4852465" y="0"/>
            <a:ext cx="7339534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98500" y="4883660"/>
            <a:ext cx="3729203" cy="2484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ClrTx/>
              <a:buSzTx/>
              <a:buNone/>
              <a:defRPr b="1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b="1">
                <a:solidFill>
                  <a:srgbClr val="FFFFFF"/>
                </a:solidFill>
              </a:defRPr>
            </a:lvl2pPr>
            <a:lvl3pPr indent="914400">
              <a:buClrTx/>
              <a:buFontTx/>
              <a:defRPr b="1">
                <a:solidFill>
                  <a:srgbClr val="FFFFFF"/>
                </a:solidFill>
              </a:defRPr>
            </a:lvl3pPr>
            <a:lvl4pPr indent="1371600">
              <a:buClrTx/>
              <a:buFontTx/>
              <a:defRPr b="1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4" name="Tijdelijke aanduiding voor tekst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8498" y="1413981"/>
            <a:ext cx="3729206" cy="29254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3800">
                <a:solidFill>
                  <a:srgbClr val="FFFFFF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Plaats hier de titel van de presentatie</a:t>
            </a:r>
          </a:p>
        </p:txBody>
      </p:sp>
      <p:sp>
        <p:nvSpPr>
          <p:cNvPr id="255" name="Tijdelijke aanduiding voor tekst 17"/>
          <p:cNvSpPr>
            <a:spLocks noGrp="1"/>
          </p:cNvSpPr>
          <p:nvPr>
            <p:ph type="body" sz="quarter" idx="23" hasCustomPrompt="1"/>
          </p:nvPr>
        </p:nvSpPr>
        <p:spPr>
          <a:xfrm>
            <a:off x="698500" y="5377708"/>
            <a:ext cx="1454400" cy="7201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0" indent="0" defTabSz="287655">
              <a:spcBef>
                <a:spcPts val="400"/>
              </a:spcBef>
              <a:buClrTx/>
              <a:buSzTx/>
              <a:buNone/>
              <a:defRPr sz="640"/>
            </a:lvl1pPr>
          </a:lstStyle>
          <a:p>
            <a:r>
              <a:t>  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C8B2F066-9B7C-C54F-9CB0-80B54583A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0" y="5846400"/>
            <a:ext cx="1461599" cy="103308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98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09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99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0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1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2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3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4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5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6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7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8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319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11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4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5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6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7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8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0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10775071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Plaats hier je titel</a:t>
            </a:r>
          </a:p>
        </p:txBody>
      </p:sp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2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Alleen titel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350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61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351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2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3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4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5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6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7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8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9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0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371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63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4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0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2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10775071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Plaats</a:t>
            </a:r>
            <a:r>
              <a:rPr dirty="0"/>
              <a:t> </a:t>
            </a:r>
            <a:r>
              <a:rPr dirty="0" err="1"/>
              <a:t>hier</a:t>
            </a:r>
            <a:r>
              <a:rPr dirty="0"/>
              <a:t> je </a:t>
            </a:r>
            <a:r>
              <a:rPr dirty="0" err="1"/>
              <a:t>titel</a:t>
            </a:r>
            <a:endParaRPr dirty="0"/>
          </a:p>
        </p:txBody>
      </p:sp>
      <p:sp>
        <p:nvSpPr>
          <p:cNvPr id="37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1591900"/>
            <a:ext cx="10773500" cy="4356464"/>
          </a:xfrm>
          <a:prstGeom prst="rect">
            <a:avLst/>
          </a:prstGeom>
        </p:spPr>
        <p:txBody>
          <a:bodyPr>
            <a:normAutofit/>
          </a:bodyPr>
          <a:lstStyle>
            <a:lvl2pPr>
              <a:defRPr/>
            </a:lvl2pPr>
          </a:lstStyle>
          <a:p>
            <a:r>
              <a:rPr dirty="0" err="1"/>
              <a:t>Klik</a:t>
            </a:r>
            <a:r>
              <a:rPr dirty="0"/>
              <a:t> </a:t>
            </a:r>
            <a:r>
              <a:rPr dirty="0" err="1"/>
              <a:t>hier</a:t>
            </a:r>
            <a:r>
              <a:rPr dirty="0"/>
              <a:t> om </a:t>
            </a:r>
            <a:r>
              <a:rPr dirty="0" err="1"/>
              <a:t>een</a:t>
            </a:r>
            <a:r>
              <a:rPr dirty="0"/>
              <a:t> bullet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plaatsen</a:t>
            </a:r>
            <a:r>
              <a:rPr dirty="0"/>
              <a:t>.</a:t>
            </a:r>
          </a:p>
          <a:p>
            <a:pPr lvl="1"/>
            <a:r>
              <a:rPr lang="en-GB" dirty="0"/>
              <a:t>Hello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3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5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Tekst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3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4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4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44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6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" name="Rechthoek 6"/>
          <p:cNvSpPr/>
          <p:nvPr/>
        </p:nvSpPr>
        <p:spPr>
          <a:xfrm>
            <a:off x="161518" y="119267"/>
            <a:ext cx="11868965" cy="6408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Logo (Animatie)</a:t>
            </a:r>
          </a:p>
        </p:txBody>
      </p:sp>
      <p:sp>
        <p:nvSpPr>
          <p:cNvPr id="60" name="Freeform 5"/>
          <p:cNvSpPr/>
          <p:nvPr/>
        </p:nvSpPr>
        <p:spPr>
          <a:xfrm>
            <a:off x="4543471" y="3282713"/>
            <a:ext cx="950757" cy="1038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530"/>
                </a:moveTo>
                <a:cubicBezTo>
                  <a:pt x="13838" y="17530"/>
                  <a:pt x="15525" y="15652"/>
                  <a:pt x="15525" y="13148"/>
                </a:cubicBezTo>
                <a:cubicBezTo>
                  <a:pt x="15525" y="0"/>
                  <a:pt x="15525" y="0"/>
                  <a:pt x="15525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13461"/>
                  <a:pt x="21600" y="13461"/>
                  <a:pt x="21600" y="13461"/>
                </a:cubicBezTo>
                <a:cubicBezTo>
                  <a:pt x="21600" y="19096"/>
                  <a:pt x="16538" y="21600"/>
                  <a:pt x="10800" y="21600"/>
                </a:cubicBezTo>
                <a:cubicBezTo>
                  <a:pt x="5062" y="21600"/>
                  <a:pt x="0" y="19096"/>
                  <a:pt x="0" y="13461"/>
                </a:cubicBezTo>
                <a:cubicBezTo>
                  <a:pt x="0" y="0"/>
                  <a:pt x="0" y="0"/>
                  <a:pt x="0" y="0"/>
                </a:cubicBezTo>
                <a:cubicBezTo>
                  <a:pt x="6412" y="0"/>
                  <a:pt x="6412" y="0"/>
                  <a:pt x="6412" y="0"/>
                </a:cubicBezTo>
                <a:cubicBezTo>
                  <a:pt x="6412" y="13148"/>
                  <a:pt x="6412" y="13148"/>
                  <a:pt x="6412" y="13148"/>
                </a:cubicBezTo>
                <a:cubicBezTo>
                  <a:pt x="6412" y="15652"/>
                  <a:pt x="7762" y="17530"/>
                  <a:pt x="10800" y="1753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" name="Freeform 6"/>
          <p:cNvSpPr/>
          <p:nvPr/>
        </p:nvSpPr>
        <p:spPr>
          <a:xfrm>
            <a:off x="3518892" y="3282713"/>
            <a:ext cx="892593" cy="1008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79" y="21600"/>
                </a:moveTo>
                <a:lnTo>
                  <a:pt x="14400" y="21600"/>
                </a:lnTo>
                <a:lnTo>
                  <a:pt x="14400" y="4215"/>
                </a:lnTo>
                <a:lnTo>
                  <a:pt x="21600" y="4215"/>
                </a:lnTo>
                <a:lnTo>
                  <a:pt x="21600" y="0"/>
                </a:lnTo>
                <a:lnTo>
                  <a:pt x="0" y="0"/>
                </a:lnTo>
                <a:lnTo>
                  <a:pt x="0" y="4215"/>
                </a:lnTo>
                <a:lnTo>
                  <a:pt x="7579" y="4215"/>
                </a:lnTo>
                <a:lnTo>
                  <a:pt x="7579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" name="Freeform 7"/>
          <p:cNvSpPr/>
          <p:nvPr/>
        </p:nvSpPr>
        <p:spPr>
          <a:xfrm>
            <a:off x="3790419" y="2276031"/>
            <a:ext cx="943961" cy="94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5" h="21600" extrusionOk="0">
                <a:moveTo>
                  <a:pt x="15162" y="12000"/>
                </a:moveTo>
                <a:cubicBezTo>
                  <a:pt x="13573" y="12343"/>
                  <a:pt x="11985" y="12000"/>
                  <a:pt x="11985" y="9943"/>
                </a:cubicBezTo>
                <a:cubicBezTo>
                  <a:pt x="11985" y="6857"/>
                  <a:pt x="18973" y="4114"/>
                  <a:pt x="19926" y="1371"/>
                </a:cubicBezTo>
                <a:cubicBezTo>
                  <a:pt x="20244" y="686"/>
                  <a:pt x="20244" y="0"/>
                  <a:pt x="19926" y="0"/>
                </a:cubicBezTo>
                <a:cubicBezTo>
                  <a:pt x="19609" y="0"/>
                  <a:pt x="19926" y="343"/>
                  <a:pt x="19291" y="1029"/>
                </a:cubicBezTo>
                <a:cubicBezTo>
                  <a:pt x="16432" y="4114"/>
                  <a:pt x="11668" y="4114"/>
                  <a:pt x="8173" y="5829"/>
                </a:cubicBezTo>
                <a:cubicBezTo>
                  <a:pt x="5632" y="6857"/>
                  <a:pt x="-1356" y="10629"/>
                  <a:pt x="232" y="18514"/>
                </a:cubicBezTo>
                <a:cubicBezTo>
                  <a:pt x="232" y="18857"/>
                  <a:pt x="550" y="20229"/>
                  <a:pt x="868" y="20229"/>
                </a:cubicBezTo>
                <a:cubicBezTo>
                  <a:pt x="868" y="20229"/>
                  <a:pt x="868" y="19543"/>
                  <a:pt x="868" y="18514"/>
                </a:cubicBezTo>
                <a:cubicBezTo>
                  <a:pt x="868" y="13714"/>
                  <a:pt x="6268" y="12343"/>
                  <a:pt x="7856" y="9257"/>
                </a:cubicBezTo>
                <a:cubicBezTo>
                  <a:pt x="8173" y="8914"/>
                  <a:pt x="8491" y="8571"/>
                  <a:pt x="8491" y="8571"/>
                </a:cubicBezTo>
                <a:cubicBezTo>
                  <a:pt x="8491" y="8914"/>
                  <a:pt x="8491" y="8914"/>
                  <a:pt x="8491" y="9257"/>
                </a:cubicBezTo>
                <a:cubicBezTo>
                  <a:pt x="7856" y="12000"/>
                  <a:pt x="5315" y="13371"/>
                  <a:pt x="6268" y="15429"/>
                </a:cubicBezTo>
                <a:cubicBezTo>
                  <a:pt x="6903" y="17829"/>
                  <a:pt x="9762" y="15771"/>
                  <a:pt x="10397" y="14400"/>
                </a:cubicBezTo>
                <a:cubicBezTo>
                  <a:pt x="10715" y="14057"/>
                  <a:pt x="10715" y="13714"/>
                  <a:pt x="11032" y="13714"/>
                </a:cubicBezTo>
                <a:cubicBezTo>
                  <a:pt x="11032" y="13714"/>
                  <a:pt x="11032" y="14400"/>
                  <a:pt x="11032" y="14743"/>
                </a:cubicBezTo>
                <a:cubicBezTo>
                  <a:pt x="10397" y="17486"/>
                  <a:pt x="10079" y="18857"/>
                  <a:pt x="8173" y="20571"/>
                </a:cubicBezTo>
                <a:cubicBezTo>
                  <a:pt x="7538" y="20914"/>
                  <a:pt x="6585" y="21257"/>
                  <a:pt x="6585" y="21600"/>
                </a:cubicBezTo>
                <a:cubicBezTo>
                  <a:pt x="6585" y="21600"/>
                  <a:pt x="7220" y="21600"/>
                  <a:pt x="7538" y="21600"/>
                </a:cubicBezTo>
                <a:cubicBezTo>
                  <a:pt x="12303" y="21257"/>
                  <a:pt x="16432" y="15086"/>
                  <a:pt x="17703" y="10971"/>
                </a:cubicBezTo>
                <a:cubicBezTo>
                  <a:pt x="17703" y="10629"/>
                  <a:pt x="17703" y="10286"/>
                  <a:pt x="17703" y="10286"/>
                </a:cubicBezTo>
                <a:cubicBezTo>
                  <a:pt x="17385" y="9943"/>
                  <a:pt x="17385" y="10286"/>
                  <a:pt x="17068" y="10629"/>
                </a:cubicBezTo>
                <a:cubicBezTo>
                  <a:pt x="16432" y="10971"/>
                  <a:pt x="15797" y="11657"/>
                  <a:pt x="15162" y="120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" name="Freeform 8"/>
          <p:cNvSpPr/>
          <p:nvPr/>
        </p:nvSpPr>
        <p:spPr>
          <a:xfrm>
            <a:off x="6713432" y="3569060"/>
            <a:ext cx="624144" cy="751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29" y="9072"/>
                </a:moveTo>
                <a:cubicBezTo>
                  <a:pt x="4629" y="5616"/>
                  <a:pt x="6686" y="3024"/>
                  <a:pt x="10800" y="3024"/>
                </a:cubicBezTo>
                <a:cubicBezTo>
                  <a:pt x="14914" y="3024"/>
                  <a:pt x="16971" y="5616"/>
                  <a:pt x="16971" y="9072"/>
                </a:cubicBezTo>
                <a:lnTo>
                  <a:pt x="4629" y="9072"/>
                </a:lnTo>
                <a:close/>
                <a:moveTo>
                  <a:pt x="21600" y="11664"/>
                </a:moveTo>
                <a:cubicBezTo>
                  <a:pt x="21600" y="9504"/>
                  <a:pt x="21600" y="9504"/>
                  <a:pt x="21600" y="9504"/>
                </a:cubicBezTo>
                <a:cubicBezTo>
                  <a:pt x="21600" y="3888"/>
                  <a:pt x="18000" y="0"/>
                  <a:pt x="10800" y="0"/>
                </a:cubicBezTo>
                <a:cubicBezTo>
                  <a:pt x="3600" y="0"/>
                  <a:pt x="0" y="5184"/>
                  <a:pt x="0" y="10800"/>
                </a:cubicBezTo>
                <a:cubicBezTo>
                  <a:pt x="0" y="16848"/>
                  <a:pt x="3086" y="21600"/>
                  <a:pt x="10800" y="21600"/>
                </a:cubicBezTo>
                <a:cubicBezTo>
                  <a:pt x="16457" y="21600"/>
                  <a:pt x="20571" y="19008"/>
                  <a:pt x="21086" y="14688"/>
                </a:cubicBezTo>
                <a:cubicBezTo>
                  <a:pt x="16457" y="14688"/>
                  <a:pt x="16457" y="14688"/>
                  <a:pt x="16457" y="14688"/>
                </a:cubicBezTo>
                <a:cubicBezTo>
                  <a:pt x="15943" y="17712"/>
                  <a:pt x="14400" y="18576"/>
                  <a:pt x="10800" y="18576"/>
                </a:cubicBezTo>
                <a:cubicBezTo>
                  <a:pt x="6171" y="18576"/>
                  <a:pt x="4629" y="15120"/>
                  <a:pt x="4629" y="11664"/>
                </a:cubicBezTo>
                <a:lnTo>
                  <a:pt x="21600" y="1166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Rectangle 9"/>
          <p:cNvSpPr/>
          <p:nvPr/>
        </p:nvSpPr>
        <p:spPr>
          <a:xfrm>
            <a:off x="7500883" y="3282713"/>
            <a:ext cx="118566" cy="100892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Freeform 10"/>
          <p:cNvSpPr/>
          <p:nvPr/>
        </p:nvSpPr>
        <p:spPr>
          <a:xfrm>
            <a:off x="7767094" y="3269291"/>
            <a:ext cx="447416" cy="102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00"/>
                </a:moveTo>
                <a:cubicBezTo>
                  <a:pt x="12960" y="8894"/>
                  <a:pt x="12960" y="8894"/>
                  <a:pt x="12960" y="8894"/>
                </a:cubicBezTo>
                <a:cubicBezTo>
                  <a:pt x="20880" y="8894"/>
                  <a:pt x="20880" y="8894"/>
                  <a:pt x="20880" y="8894"/>
                </a:cubicBezTo>
                <a:cubicBezTo>
                  <a:pt x="20880" y="6988"/>
                  <a:pt x="20880" y="6988"/>
                  <a:pt x="20880" y="6988"/>
                </a:cubicBezTo>
                <a:cubicBezTo>
                  <a:pt x="12960" y="6988"/>
                  <a:pt x="12960" y="6988"/>
                  <a:pt x="12960" y="6988"/>
                </a:cubicBezTo>
                <a:cubicBezTo>
                  <a:pt x="12960" y="4447"/>
                  <a:pt x="12960" y="4447"/>
                  <a:pt x="12960" y="4447"/>
                </a:cubicBezTo>
                <a:cubicBezTo>
                  <a:pt x="12960" y="2859"/>
                  <a:pt x="15120" y="2541"/>
                  <a:pt x="18720" y="2541"/>
                </a:cubicBezTo>
                <a:cubicBezTo>
                  <a:pt x="19440" y="2541"/>
                  <a:pt x="20880" y="2541"/>
                  <a:pt x="21600" y="2541"/>
                </a:cubicBezTo>
                <a:cubicBezTo>
                  <a:pt x="21600" y="318"/>
                  <a:pt x="21600" y="318"/>
                  <a:pt x="21600" y="318"/>
                </a:cubicBezTo>
                <a:cubicBezTo>
                  <a:pt x="20160" y="0"/>
                  <a:pt x="18720" y="0"/>
                  <a:pt x="17280" y="0"/>
                </a:cubicBezTo>
                <a:cubicBezTo>
                  <a:pt x="10800" y="0"/>
                  <a:pt x="6480" y="1271"/>
                  <a:pt x="6480" y="4129"/>
                </a:cubicBezTo>
                <a:cubicBezTo>
                  <a:pt x="6480" y="6988"/>
                  <a:pt x="6480" y="6988"/>
                  <a:pt x="6480" y="6988"/>
                </a:cubicBezTo>
                <a:cubicBezTo>
                  <a:pt x="0" y="6988"/>
                  <a:pt x="0" y="6988"/>
                  <a:pt x="0" y="6988"/>
                </a:cubicBezTo>
                <a:cubicBezTo>
                  <a:pt x="0" y="8894"/>
                  <a:pt x="0" y="8894"/>
                  <a:pt x="0" y="8894"/>
                </a:cubicBezTo>
                <a:cubicBezTo>
                  <a:pt x="6480" y="8894"/>
                  <a:pt x="6480" y="8894"/>
                  <a:pt x="6480" y="8894"/>
                </a:cubicBezTo>
                <a:cubicBezTo>
                  <a:pt x="6480" y="21600"/>
                  <a:pt x="6480" y="21600"/>
                  <a:pt x="6480" y="21600"/>
                </a:cubicBezTo>
                <a:lnTo>
                  <a:pt x="1296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Freeform 11"/>
          <p:cNvSpPr/>
          <p:nvPr/>
        </p:nvSpPr>
        <p:spPr>
          <a:xfrm>
            <a:off x="8272673" y="3403515"/>
            <a:ext cx="400437" cy="917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603"/>
                </a:moveTo>
                <a:cubicBezTo>
                  <a:pt x="0" y="6728"/>
                  <a:pt x="0" y="6728"/>
                  <a:pt x="0" y="6728"/>
                </a:cubicBezTo>
                <a:cubicBezTo>
                  <a:pt x="6400" y="6728"/>
                  <a:pt x="6400" y="6728"/>
                  <a:pt x="6400" y="6728"/>
                </a:cubicBezTo>
                <a:cubicBezTo>
                  <a:pt x="6400" y="17351"/>
                  <a:pt x="6400" y="17351"/>
                  <a:pt x="6400" y="17351"/>
                </a:cubicBezTo>
                <a:cubicBezTo>
                  <a:pt x="6400" y="19475"/>
                  <a:pt x="6400" y="21600"/>
                  <a:pt x="16800" y="21600"/>
                </a:cubicBezTo>
                <a:cubicBezTo>
                  <a:pt x="18400" y="21600"/>
                  <a:pt x="20000" y="21246"/>
                  <a:pt x="21600" y="21246"/>
                </a:cubicBezTo>
                <a:cubicBezTo>
                  <a:pt x="21600" y="18767"/>
                  <a:pt x="21600" y="18767"/>
                  <a:pt x="21600" y="18767"/>
                </a:cubicBezTo>
                <a:cubicBezTo>
                  <a:pt x="20800" y="19121"/>
                  <a:pt x="19200" y="19121"/>
                  <a:pt x="17600" y="19121"/>
                </a:cubicBezTo>
                <a:cubicBezTo>
                  <a:pt x="15200" y="19121"/>
                  <a:pt x="13600" y="18413"/>
                  <a:pt x="13600" y="17351"/>
                </a:cubicBezTo>
                <a:cubicBezTo>
                  <a:pt x="13600" y="6728"/>
                  <a:pt x="13600" y="6728"/>
                  <a:pt x="13600" y="6728"/>
                </a:cubicBezTo>
                <a:cubicBezTo>
                  <a:pt x="21600" y="6728"/>
                  <a:pt x="21600" y="6728"/>
                  <a:pt x="21600" y="6728"/>
                </a:cubicBezTo>
                <a:cubicBezTo>
                  <a:pt x="21600" y="4603"/>
                  <a:pt x="21600" y="4603"/>
                  <a:pt x="21600" y="4603"/>
                </a:cubicBezTo>
                <a:cubicBezTo>
                  <a:pt x="13600" y="4603"/>
                  <a:pt x="13600" y="4603"/>
                  <a:pt x="13600" y="4603"/>
                </a:cubicBezTo>
                <a:cubicBezTo>
                  <a:pt x="13600" y="0"/>
                  <a:pt x="13600" y="0"/>
                  <a:pt x="13600" y="0"/>
                </a:cubicBezTo>
                <a:cubicBezTo>
                  <a:pt x="6400" y="1062"/>
                  <a:pt x="6400" y="1062"/>
                  <a:pt x="6400" y="1062"/>
                </a:cubicBezTo>
                <a:cubicBezTo>
                  <a:pt x="6400" y="4603"/>
                  <a:pt x="6400" y="4603"/>
                  <a:pt x="6400" y="4603"/>
                </a:cubicBezTo>
                <a:lnTo>
                  <a:pt x="0" y="460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Freeform 12"/>
          <p:cNvSpPr/>
          <p:nvPr/>
        </p:nvSpPr>
        <p:spPr>
          <a:xfrm>
            <a:off x="5776098" y="3282713"/>
            <a:ext cx="803111" cy="1008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200" y="21600"/>
                  <a:pt x="9200" y="21600"/>
                  <a:pt x="9200" y="21600"/>
                </a:cubicBezTo>
                <a:cubicBezTo>
                  <a:pt x="20400" y="21600"/>
                  <a:pt x="21600" y="13863"/>
                  <a:pt x="21600" y="10961"/>
                </a:cubicBezTo>
                <a:cubicBezTo>
                  <a:pt x="21600" y="8060"/>
                  <a:pt x="20400" y="0"/>
                  <a:pt x="9200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0"/>
                </a:lnTo>
                <a:close/>
                <a:moveTo>
                  <a:pt x="3600" y="2579"/>
                </a:moveTo>
                <a:cubicBezTo>
                  <a:pt x="9200" y="2579"/>
                  <a:pt x="9200" y="2579"/>
                  <a:pt x="9200" y="2579"/>
                </a:cubicBezTo>
                <a:cubicBezTo>
                  <a:pt x="15200" y="2579"/>
                  <a:pt x="18000" y="6448"/>
                  <a:pt x="18000" y="10961"/>
                </a:cubicBezTo>
                <a:cubicBezTo>
                  <a:pt x="18000" y="15475"/>
                  <a:pt x="15200" y="19021"/>
                  <a:pt x="9200" y="19021"/>
                </a:cubicBezTo>
                <a:cubicBezTo>
                  <a:pt x="3600" y="19021"/>
                  <a:pt x="3600" y="19021"/>
                  <a:pt x="3600" y="19021"/>
                </a:cubicBezTo>
                <a:lnTo>
                  <a:pt x="3600" y="257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</p:sldLayoutIdLst>
  <p:transition spd="med"/>
  <p:hf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9pPr>
    </p:titleStyle>
    <p:bodyStyle>
      <a:lvl1pPr marL="263525" marR="0" indent="-2635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38162" marR="0" indent="-274638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63525" marR="0" indent="-2635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/>
        <a:buAutoNum type="arabicPeriod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538162" marR="0" indent="-2762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/>
        <a:buAutoNum type="alphaLcPeriod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538162" marR="0" indent="-2762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1" name="Tijdelijke aanduiding voor afbeelding 38"/>
          <p:cNvGrpSpPr/>
          <p:nvPr/>
        </p:nvGrpSpPr>
        <p:grpSpPr>
          <a:xfrm>
            <a:off x="4852465" y="0"/>
            <a:ext cx="7339534" cy="6858000"/>
            <a:chOff x="0" y="0"/>
            <a:chExt cx="7339532" cy="6858000"/>
          </a:xfrm>
        </p:grpSpPr>
        <p:sp>
          <p:nvSpPr>
            <p:cNvPr id="3149" name="Rectangle"/>
            <p:cNvSpPr/>
            <p:nvPr/>
          </p:nvSpPr>
          <p:spPr>
            <a:xfrm>
              <a:off x="0" y="0"/>
              <a:ext cx="7339533" cy="685800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150" name="image11.jpeg" descr="image11.jpeg"/>
            <p:cNvPicPr>
              <a:picLocks noChangeAspect="1"/>
            </p:cNvPicPr>
            <p:nvPr/>
          </p:nvPicPr>
          <p:blipFill>
            <a:blip r:embed="rId2"/>
            <a:srcRect t="32" b="32"/>
            <a:stretch>
              <a:fillRect/>
            </a:stretch>
          </p:blipFill>
          <p:spPr>
            <a:xfrm>
              <a:off x="0" y="-1"/>
              <a:ext cx="7339533" cy="6858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52" name="Ondertitel 23"/>
          <p:cNvSpPr txBox="1">
            <a:spLocks noGrp="1"/>
          </p:cNvSpPr>
          <p:nvPr>
            <p:ph type="body" sz="quarter" idx="1"/>
          </p:nvPr>
        </p:nvSpPr>
        <p:spPr>
          <a:xfrm>
            <a:off x="708903" y="4750310"/>
            <a:ext cx="2959098" cy="24847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u="sng" dirty="0"/>
              <a:t>Maarten Flippo</a:t>
            </a:r>
            <a:r>
              <a:rPr lang="nl-NL" dirty="0"/>
              <a:t>, </a:t>
            </a:r>
          </a:p>
          <a:p>
            <a:r>
              <a:rPr lang="nl-NL" dirty="0"/>
              <a:t>Konstantin Sidorov, </a:t>
            </a:r>
          </a:p>
          <a:p>
            <a:r>
              <a:rPr lang="nl-NL" dirty="0" err="1"/>
              <a:t>Imko</a:t>
            </a:r>
            <a:r>
              <a:rPr lang="nl-NL" dirty="0"/>
              <a:t> Marijnissen, </a:t>
            </a:r>
          </a:p>
          <a:p>
            <a:r>
              <a:rPr lang="nl-NL" dirty="0"/>
              <a:t>Jeff Smits, </a:t>
            </a:r>
          </a:p>
          <a:p>
            <a:r>
              <a:rPr lang="nl-NL" dirty="0"/>
              <a:t>Emir Demirović</a:t>
            </a:r>
            <a:endParaRPr dirty="0"/>
          </a:p>
        </p:txBody>
      </p:sp>
      <p:sp>
        <p:nvSpPr>
          <p:cNvPr id="3153" name="Tijdelijke aanduiding voor tekst 18"/>
          <p:cNvSpPr>
            <a:spLocks noGrp="1"/>
          </p:cNvSpPr>
          <p:nvPr>
            <p:ph type="body" idx="22"/>
          </p:nvPr>
        </p:nvSpPr>
        <p:spPr>
          <a:xfrm>
            <a:off x="698498" y="536453"/>
            <a:ext cx="3729206" cy="29254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lang="en-US" dirty="0"/>
              <a:t>A Multi-Stage Proof Logging Framework to Certify the Correctness of CP Solvers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55BAC-0CD7-D278-1D5F-DAEAB407A4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</a:t>
            </a:fld>
            <a:endParaRPr lang="en-GB"/>
          </a:p>
        </p:txBody>
      </p:sp>
      <p:pic>
        <p:nvPicPr>
          <p:cNvPr id="6" name="Picture 5" descr="A logo with white swirls&#10;&#10;Description automatically generated">
            <a:extLst>
              <a:ext uri="{FF2B5EF4-FFF2-40B4-BE49-F238E27FC236}">
                <a16:creationId xmlns:a16="http://schemas.microsoft.com/office/drawing/2014/main" id="{0CB083BD-93C0-9CE2-9D07-7D3C9D703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40" y="5163215"/>
            <a:ext cx="850550" cy="1377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B1C1E-9935-9CEF-CD70-26C05764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Traditional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C8169-8AC0-610F-7B0D-42744AFC94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7C7B74-3759-435E-C538-B71687F6B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2609850"/>
            <a:ext cx="109251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193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9CE8-F12C-4316-4B1C-CEB6F481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2B9C5-CFBE-130D-FECA-C93CD909D2E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11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76C8D8-576A-E0F9-8186-B15702C08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107" y="2243156"/>
            <a:ext cx="11289785" cy="2371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1AA25C-090F-B91E-F75D-5394D4BAF1DC}"/>
              </a:ext>
            </a:extLst>
          </p:cNvPr>
          <p:cNvSpPr/>
          <p:nvPr/>
        </p:nvSpPr>
        <p:spPr>
          <a:xfrm>
            <a:off x="560440" y="2868279"/>
            <a:ext cx="3716592" cy="2752725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CC3C7E-8D23-7F43-54E0-0CDBBC6BD99A}"/>
              </a:ext>
            </a:extLst>
          </p:cNvPr>
          <p:cNvSpPr/>
          <p:nvPr/>
        </p:nvSpPr>
        <p:spPr>
          <a:xfrm>
            <a:off x="9991929" y="2769957"/>
            <a:ext cx="3716592" cy="2752725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9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CEF4-A346-0FD4-7C9E-5B97406D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Proof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668BD-9FC0-AFF3-D689-E73C84803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Features:</a:t>
            </a:r>
          </a:p>
          <a:p>
            <a:pPr lvl="1"/>
            <a:r>
              <a:rPr lang="en-GB" dirty="0"/>
              <a:t>Remove redundant </a:t>
            </a:r>
            <a:r>
              <a:rPr lang="en-GB" dirty="0" err="1"/>
              <a:t>nogoods</a:t>
            </a:r>
            <a:endParaRPr lang="en-GB" dirty="0"/>
          </a:p>
          <a:p>
            <a:pPr lvl="1"/>
            <a:r>
              <a:rPr lang="en-GB" dirty="0"/>
              <a:t>Lazily introduce required inferences</a:t>
            </a:r>
          </a:p>
          <a:p>
            <a:endParaRPr lang="en-GB" dirty="0"/>
          </a:p>
          <a:p>
            <a:r>
              <a:rPr lang="en-GB" dirty="0"/>
              <a:t>Processor does not need to be verified</a:t>
            </a:r>
          </a:p>
          <a:p>
            <a:pPr lvl="1"/>
            <a:r>
              <a:rPr lang="en-GB" dirty="0"/>
              <a:t>Can use efficient imperative implementation</a:t>
            </a:r>
          </a:p>
          <a:p>
            <a:r>
              <a:rPr lang="en-GB" dirty="0"/>
              <a:t>Processor only does propagation</a:t>
            </a:r>
          </a:p>
          <a:p>
            <a:pPr lvl="1"/>
            <a:r>
              <a:rPr lang="en-GB" dirty="0"/>
              <a:t>No search</a:t>
            </a:r>
          </a:p>
          <a:p>
            <a:pPr marL="263524" lvl="1" indent="0">
              <a:buNone/>
            </a:pPr>
            <a:endParaRPr lang="en-GB" dirty="0"/>
          </a:p>
          <a:p>
            <a:r>
              <a:rPr lang="en-GB" dirty="0"/>
              <a:t>Solvers only log </a:t>
            </a:r>
            <a:r>
              <a:rPr lang="en-GB" dirty="0" err="1"/>
              <a:t>nogoods</a:t>
            </a:r>
            <a:r>
              <a:rPr lang="en-GB" dirty="0"/>
              <a:t> → Easy, and cheap</a:t>
            </a:r>
          </a:p>
          <a:p>
            <a:r>
              <a:rPr lang="en-GB" dirty="0"/>
              <a:t>The checker only considers relevant steps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83A13-4C6B-33D2-D66B-462899DF640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0FF91-9562-34F8-4D12-60F1A7C3CE55}"/>
              </a:ext>
            </a:extLst>
          </p:cNvPr>
          <p:cNvSpPr txBox="1"/>
          <p:nvPr/>
        </p:nvSpPr>
        <p:spPr>
          <a:xfrm>
            <a:off x="8649179" y="1852175"/>
            <a:ext cx="1917984" cy="1102179"/>
          </a:xfrm>
          <a:prstGeom prst="rect">
            <a:avLst/>
          </a:prstGeom>
          <a:noFill/>
          <a:ln w="12700" cap="flat">
            <a:solidFill>
              <a:srgbClr val="00A6D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Smaller proofs</a:t>
            </a:r>
            <a:r>
              <a:rPr kumimoji="0" lang="en-GB" sz="1600" b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in terms of steps and on disk!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949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5328-9B1B-D56F-6AD6-4A440C43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C7A1A-8B64-B68C-A3C9-57C3CBD6C9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A57FB7-7BA6-E4C3-0512-FE8AB3167F27}"/>
                  </a:ext>
                </a:extLst>
              </p:cNvPr>
              <p:cNvSpPr txBox="1"/>
              <p:nvPr/>
            </p:nvSpPr>
            <p:spPr>
              <a:xfrm>
                <a:off x="1057275" y="2459504"/>
                <a:ext cx="2438745" cy="19389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𝑥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, 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𝑦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0, 1</m:t>
                          </m:r>
                        </m:e>
                      </m:d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, 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𝑧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0, 1, 2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𝑐</m:t>
                          </m:r>
                        </m:e>
                        <m:sub>
                          <m: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:2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𝑥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𝑦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+2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𝑧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≥2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𝑐</m:t>
                          </m:r>
                        </m:e>
                        <m:sub>
                          <m: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:2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𝑥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𝑦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 −2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𝑥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≥0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𝑐</m:t>
                          </m:r>
                        </m:e>
                        <m:sub>
                          <m: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3</m:t>
                          </m:r>
                        </m:sub>
                      </m:sSub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:2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𝑥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 −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𝑦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+2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𝑧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≥0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𝑐</m:t>
                          </m:r>
                        </m:e>
                        <m:sub>
                          <m: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:2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𝑥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 −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𝑦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 −2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𝑧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≥−2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𝑐</m:t>
                          </m:r>
                        </m:e>
                        <m:sub>
                          <m: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5</m:t>
                          </m:r>
                        </m:sub>
                      </m:sSub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:−2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𝑥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𝑦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+2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𝑧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≥2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𝑐</m:t>
                          </m:r>
                        </m:e>
                        <m:sub>
                          <m:r>
                            <a:rPr kumimoji="0" lang="en-GB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6</m:t>
                          </m:r>
                        </m:sub>
                      </m:sSub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:−2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𝑥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𝑦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 −2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𝑧</m:t>
                      </m:r>
                      <m:r>
                        <a:rPr kumimoji="0" lang="en-GB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≥0</m:t>
                      </m:r>
                    </m:oMath>
                  </m:oMathPara>
                </a14:m>
                <a:endParaRPr kumimoji="0" lang="en-GB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A57FB7-7BA6-E4C3-0512-FE8AB3167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2459504"/>
                <a:ext cx="2438745" cy="1938992"/>
              </a:xfrm>
              <a:prstGeom prst="rect">
                <a:avLst/>
              </a:prstGeom>
              <a:blipFill>
                <a:blip r:embed="rId2"/>
                <a:stretch>
                  <a:fillRect l="-250" b="-282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AE143BB-EA32-D96C-FF27-5B985FE9E3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516260"/>
                  </p:ext>
                </p:extLst>
              </p:nvPr>
            </p:nvGraphicFramePr>
            <p:xfrm>
              <a:off x="6697320" y="1574800"/>
              <a:ext cx="3997324" cy="37084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452822">
                      <a:extLst>
                        <a:ext uri="{9D8B030D-6E8A-4147-A177-3AD203B41FA5}">
                          <a16:colId xmlns:a16="http://schemas.microsoft.com/office/drawing/2014/main" val="644932117"/>
                        </a:ext>
                      </a:extLst>
                    </a:gridCol>
                    <a:gridCol w="1071723">
                      <a:extLst>
                        <a:ext uri="{9D8B030D-6E8A-4147-A177-3AD203B41FA5}">
                          <a16:colId xmlns:a16="http://schemas.microsoft.com/office/drawing/2014/main" val="3615583550"/>
                        </a:ext>
                      </a:extLst>
                    </a:gridCol>
                    <a:gridCol w="2472779">
                      <a:extLst>
                        <a:ext uri="{9D8B030D-6E8A-4147-A177-3AD203B41FA5}">
                          <a16:colId xmlns:a16="http://schemas.microsoft.com/office/drawing/2014/main" val="34739910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#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Implied by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Deduction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802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≤0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≥2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→⟨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≥1⟩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69627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≤0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≥2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→⟨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≤0⟩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284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1, 2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≤0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≥2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698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≤0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≤1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→⟨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≥1⟩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67317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≤0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≤1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→⟨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≤0⟩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0739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3, 4, 5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≤0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8710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≥1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→⟨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≥1⟩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0602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≥1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→⟨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≤0⟩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937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6, 7, 8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1104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AE143BB-EA32-D96C-FF27-5B985FE9E3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516260"/>
                  </p:ext>
                </p:extLst>
              </p:nvPr>
            </p:nvGraphicFramePr>
            <p:xfrm>
              <a:off x="6697320" y="1574800"/>
              <a:ext cx="3997324" cy="37084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452822">
                      <a:extLst>
                        <a:ext uri="{9D8B030D-6E8A-4147-A177-3AD203B41FA5}">
                          <a16:colId xmlns:a16="http://schemas.microsoft.com/office/drawing/2014/main" val="644932117"/>
                        </a:ext>
                      </a:extLst>
                    </a:gridCol>
                    <a:gridCol w="1071723">
                      <a:extLst>
                        <a:ext uri="{9D8B030D-6E8A-4147-A177-3AD203B41FA5}">
                          <a16:colId xmlns:a16="http://schemas.microsoft.com/office/drawing/2014/main" val="3615583550"/>
                        </a:ext>
                      </a:extLst>
                    </a:gridCol>
                    <a:gridCol w="2472779">
                      <a:extLst>
                        <a:ext uri="{9D8B030D-6E8A-4147-A177-3AD203B41FA5}">
                          <a16:colId xmlns:a16="http://schemas.microsoft.com/office/drawing/2014/main" val="34739910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#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Implied by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Deduction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802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808" t="-101639" r="-229944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823" t="-101639" r="-246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9627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808" t="-201639" r="-229944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823" t="-201639" r="-246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284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1, 2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823" t="-301639" r="-246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4698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808" t="-401639" r="-229944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823" t="-401639" r="-246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67317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808" t="-510000" r="-229944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823" t="-510000" r="-246" b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739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3, 4, 5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823" t="-600000" r="-246" b="-3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8710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808" t="-700000" r="-229944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823" t="-700000" r="-246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0602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808" t="-800000" r="-229944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823" t="-800000" r="-246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937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6, 7, 8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823" t="-900000" r="-246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110445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756E824-6AC0-8E0A-A1FD-81C3B56CBB9E}"/>
              </a:ext>
            </a:extLst>
          </p:cNvPr>
          <p:cNvGrpSpPr/>
          <p:nvPr/>
        </p:nvGrpSpPr>
        <p:grpSpPr>
          <a:xfrm>
            <a:off x="3239073" y="2131308"/>
            <a:ext cx="3458247" cy="1297692"/>
            <a:chOff x="3239073" y="2131308"/>
            <a:chExt cx="3458247" cy="12976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259B60-008A-AC5A-8B9E-9E620847C2E7}"/>
                </a:ext>
              </a:extLst>
            </p:cNvPr>
            <p:cNvSpPr txBox="1"/>
            <p:nvPr/>
          </p:nvSpPr>
          <p:spPr>
            <a:xfrm>
              <a:off x="4505970" y="2514865"/>
              <a:ext cx="1200150" cy="369330"/>
            </a:xfrm>
            <a:prstGeom prst="rect">
              <a:avLst/>
            </a:prstGeom>
            <a:noFill/>
            <a:ln w="12700" cap="flat">
              <a:solidFill>
                <a:srgbClr val="00A6D6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Inference</a:t>
              </a:r>
            </a:p>
          </p:txBody>
        </p:sp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1DFB354B-DF60-7EF6-DC84-558B3C66CD6C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 flipV="1">
              <a:off x="5706120" y="2131308"/>
              <a:ext cx="991200" cy="568222"/>
            </a:xfrm>
            <a:prstGeom prst="curvedConnector3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7FE86052-3482-C49A-EEDA-CA09E7E67193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 flipV="1">
              <a:off x="3239073" y="2699530"/>
              <a:ext cx="1266897" cy="729470"/>
            </a:xfrm>
            <a:prstGeom prst="curvedConnector3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non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7FD441-BAFD-760C-6E51-F9E5EF1EDC24}"/>
              </a:ext>
            </a:extLst>
          </p:cNvPr>
          <p:cNvGrpSpPr/>
          <p:nvPr/>
        </p:nvGrpSpPr>
        <p:grpSpPr>
          <a:xfrm>
            <a:off x="4505970" y="3984326"/>
            <a:ext cx="2191350" cy="752887"/>
            <a:chOff x="4505970" y="3984326"/>
            <a:chExt cx="2191350" cy="7528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413C63-496F-C909-2CC3-A46474A18B59}"/>
                </a:ext>
              </a:extLst>
            </p:cNvPr>
            <p:cNvSpPr txBox="1"/>
            <p:nvPr/>
          </p:nvSpPr>
          <p:spPr>
            <a:xfrm>
              <a:off x="4505970" y="4367883"/>
              <a:ext cx="1200150" cy="369330"/>
            </a:xfrm>
            <a:prstGeom prst="rect">
              <a:avLst/>
            </a:prstGeom>
            <a:noFill/>
            <a:ln w="12700" cap="flat">
              <a:solidFill>
                <a:srgbClr val="00A6D6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Nogood</a:t>
              </a:r>
            </a:p>
          </p:txBody>
        </p: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28FE00F3-399F-A586-4028-95264A4FDF7E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5706120" y="3984326"/>
              <a:ext cx="991200" cy="568222"/>
            </a:xfrm>
            <a:prstGeom prst="curvedConnector3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233126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366A5-DBC7-1CE4-3F39-B1A85A09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With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34182-C431-5117-BD89-2B10C8C9C6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C2B259D-49B9-3640-DEED-40DF53B383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2697097"/>
                  </p:ext>
                </p:extLst>
              </p:nvPr>
            </p:nvGraphicFramePr>
            <p:xfrm>
              <a:off x="6836923" y="2104821"/>
              <a:ext cx="3997324" cy="37084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452822">
                      <a:extLst>
                        <a:ext uri="{9D8B030D-6E8A-4147-A177-3AD203B41FA5}">
                          <a16:colId xmlns:a16="http://schemas.microsoft.com/office/drawing/2014/main" val="644932117"/>
                        </a:ext>
                      </a:extLst>
                    </a:gridCol>
                    <a:gridCol w="1071723">
                      <a:extLst>
                        <a:ext uri="{9D8B030D-6E8A-4147-A177-3AD203B41FA5}">
                          <a16:colId xmlns:a16="http://schemas.microsoft.com/office/drawing/2014/main" val="3615583550"/>
                        </a:ext>
                      </a:extLst>
                    </a:gridCol>
                    <a:gridCol w="2472779">
                      <a:extLst>
                        <a:ext uri="{9D8B030D-6E8A-4147-A177-3AD203B41FA5}">
                          <a16:colId xmlns:a16="http://schemas.microsoft.com/office/drawing/2014/main" val="34739910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#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Implied by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Deduction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802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≤0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≥2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→⟨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≥1⟩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69627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≤0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≥2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→⟨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≤0⟩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284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1, 2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≤0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≥2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698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≤0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≤1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→⟨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≥1⟩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67317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≤0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≤1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→⟨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≤0⟩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0739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3, 4, 5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≤0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8710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≥1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→⟨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≥1⟩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0602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≥1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→⟨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≤0⟩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937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6, 7, 8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1104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C2B259D-49B9-3640-DEED-40DF53B383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2697097"/>
                  </p:ext>
                </p:extLst>
              </p:nvPr>
            </p:nvGraphicFramePr>
            <p:xfrm>
              <a:off x="6836923" y="2104821"/>
              <a:ext cx="3997324" cy="37084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452822">
                      <a:extLst>
                        <a:ext uri="{9D8B030D-6E8A-4147-A177-3AD203B41FA5}">
                          <a16:colId xmlns:a16="http://schemas.microsoft.com/office/drawing/2014/main" val="644932117"/>
                        </a:ext>
                      </a:extLst>
                    </a:gridCol>
                    <a:gridCol w="1071723">
                      <a:extLst>
                        <a:ext uri="{9D8B030D-6E8A-4147-A177-3AD203B41FA5}">
                          <a16:colId xmlns:a16="http://schemas.microsoft.com/office/drawing/2014/main" val="3615583550"/>
                        </a:ext>
                      </a:extLst>
                    </a:gridCol>
                    <a:gridCol w="2472779">
                      <a:extLst>
                        <a:ext uri="{9D8B030D-6E8A-4147-A177-3AD203B41FA5}">
                          <a16:colId xmlns:a16="http://schemas.microsoft.com/office/drawing/2014/main" val="34739910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#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Implied by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Deduction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802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808" t="-101639" r="-229944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823" t="-101639" r="-246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9627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808" t="-201639" r="-229944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823" t="-201639" r="-246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284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1, 2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823" t="-301639" r="-246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4698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808" t="-401639" r="-229944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823" t="-401639" r="-246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67317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808" t="-510000" r="-229944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823" t="-510000" r="-246" b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739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3, 4, 5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823" t="-600000" r="-246" b="-3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8710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808" t="-700000" r="-229944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823" t="-700000" r="-246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0602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808" t="-800000" r="-229944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823" t="-800000" r="-246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937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6, 7, 8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823" t="-900000" r="-246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11044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0DBD5AD-7CE3-370D-8F1D-70438B1548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5129871"/>
                  </p:ext>
                </p:extLst>
              </p:nvPr>
            </p:nvGraphicFramePr>
            <p:xfrm>
              <a:off x="1790889" y="2104821"/>
              <a:ext cx="2925601" cy="18542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452822">
                      <a:extLst>
                        <a:ext uri="{9D8B030D-6E8A-4147-A177-3AD203B41FA5}">
                          <a16:colId xmlns:a16="http://schemas.microsoft.com/office/drawing/2014/main" val="644932117"/>
                        </a:ext>
                      </a:extLst>
                    </a:gridCol>
                    <a:gridCol w="2472779">
                      <a:extLst>
                        <a:ext uri="{9D8B030D-6E8A-4147-A177-3AD203B41FA5}">
                          <a16:colId xmlns:a16="http://schemas.microsoft.com/office/drawing/2014/main" val="34739910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#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Deduction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802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≤0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≥2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698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→⊥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20332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≤0</m:t>
                                    </m:r>
                                  </m:e>
                                </m:d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→⊥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8710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1104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0DBD5AD-7CE3-370D-8F1D-70438B1548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5129871"/>
                  </p:ext>
                </p:extLst>
              </p:nvPr>
            </p:nvGraphicFramePr>
            <p:xfrm>
              <a:off x="1790889" y="2104821"/>
              <a:ext cx="2925601" cy="18542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452822">
                      <a:extLst>
                        <a:ext uri="{9D8B030D-6E8A-4147-A177-3AD203B41FA5}">
                          <a16:colId xmlns:a16="http://schemas.microsoft.com/office/drawing/2014/main" val="644932117"/>
                        </a:ext>
                      </a:extLst>
                    </a:gridCol>
                    <a:gridCol w="2472779">
                      <a:extLst>
                        <a:ext uri="{9D8B030D-6E8A-4147-A177-3AD203B41FA5}">
                          <a16:colId xmlns:a16="http://schemas.microsoft.com/office/drawing/2014/main" val="34739910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#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dirty="0"/>
                            <a:t>Deduction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802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82" t="-101639" r="-246" b="-3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4698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82" t="-201639" r="-246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20332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82" t="-301639" r="-246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8710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82" t="-401639" r="-246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11044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78DC5C9-1515-4ADD-E05F-176CDE85B54D}"/>
              </a:ext>
            </a:extLst>
          </p:cNvPr>
          <p:cNvSpPr txBox="1"/>
          <p:nvPr/>
        </p:nvSpPr>
        <p:spPr>
          <a:xfrm>
            <a:off x="1790889" y="1533167"/>
            <a:ext cx="25713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Solver produces: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A0D576-B9AE-4797-90C8-31A05FFB16C6}"/>
              </a:ext>
            </a:extLst>
          </p:cNvPr>
          <p:cNvSpPr txBox="1"/>
          <p:nvPr/>
        </p:nvSpPr>
        <p:spPr>
          <a:xfrm>
            <a:off x="6836923" y="1535278"/>
            <a:ext cx="25713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Processor produces:</a:t>
            </a:r>
          </a:p>
        </p:txBody>
      </p:sp>
    </p:spTree>
    <p:extLst>
      <p:ext uri="{BB962C8B-B14F-4D97-AF65-F5344CB8AC3E}">
        <p14:creationId xmlns:p14="http://schemas.microsoft.com/office/powerpoint/2010/main" val="20830443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638DDB-E95A-3E19-7C18-4A469ADD3758}"/>
              </a:ext>
            </a:extLst>
          </p:cNvPr>
          <p:cNvSpPr txBox="1"/>
          <p:nvPr/>
        </p:nvSpPr>
        <p:spPr>
          <a:xfrm>
            <a:off x="2928937" y="2921169"/>
            <a:ext cx="633412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800" b="0" i="0" u="none" strike="noStrike" cap="none" spc="0" normalizeH="0" baseline="0" dirty="0">
                <a:ln>
                  <a:noFill/>
                </a:ln>
                <a:solidFill>
                  <a:srgbClr val="00A6D6"/>
                </a:solidFill>
                <a:effectLst/>
                <a:uFillTx/>
                <a:latin typeface="Roboto Slab Regular Regular"/>
                <a:sym typeface="Arial"/>
              </a:rPr>
              <a:t>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C4A1C-891D-9BA0-22A5-2AB85AC4D5F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6943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A384-CBC8-D574-C790-798AF1E3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71E1E-86CB-41C9-5C71-5425A6D19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91900"/>
            <a:ext cx="4450568" cy="4356464"/>
          </a:xfrm>
        </p:spPr>
        <p:txBody>
          <a:bodyPr/>
          <a:lstStyle/>
          <a:p>
            <a:r>
              <a:rPr lang="en-GB" dirty="0"/>
              <a:t>Implemented in our new CP solver: Pumpkin</a:t>
            </a:r>
          </a:p>
          <a:p>
            <a:r>
              <a:rPr lang="en-GB" dirty="0"/>
              <a:t>Proof processor based on Pumpkin</a:t>
            </a:r>
          </a:p>
          <a:p>
            <a:r>
              <a:rPr lang="en-GB" dirty="0"/>
              <a:t>To check, we used work from </a:t>
            </a:r>
            <a:r>
              <a:rPr lang="en-GB" dirty="0" err="1"/>
              <a:t>Gocht</a:t>
            </a:r>
            <a:r>
              <a:rPr lang="en-GB" dirty="0"/>
              <a:t> et al.</a:t>
            </a:r>
          </a:p>
          <a:p>
            <a:pPr lvl="1"/>
            <a:r>
              <a:rPr lang="en-GB" dirty="0"/>
              <a:t>Models and proofs are encoded to PB and checked with to </a:t>
            </a:r>
            <a:r>
              <a:rPr lang="en-GB" dirty="0" err="1"/>
              <a:t>VeriPB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C3F47-2A06-2FFD-79E3-8193534126E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16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5B2BC5-61CF-AEBF-64DF-1588C3C7E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9068" y="1346653"/>
            <a:ext cx="689613" cy="6041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4FFACF-F7CA-C36A-622E-36A178A7D135}"/>
              </a:ext>
            </a:extLst>
          </p:cNvPr>
          <p:cNvGrpSpPr/>
          <p:nvPr/>
        </p:nvGrpSpPr>
        <p:grpSpPr>
          <a:xfrm>
            <a:off x="5785154" y="2494713"/>
            <a:ext cx="5119066" cy="1868574"/>
            <a:chOff x="698500" y="3755401"/>
            <a:chExt cx="5119066" cy="18685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109864-6FEC-87F7-BEED-A31A8901E14D}"/>
                </a:ext>
              </a:extLst>
            </p:cNvPr>
            <p:cNvSpPr txBox="1"/>
            <p:nvPr/>
          </p:nvSpPr>
          <p:spPr>
            <a:xfrm>
              <a:off x="698500" y="3755401"/>
              <a:ext cx="5119066" cy="855958"/>
            </a:xfrm>
            <a:prstGeom prst="rect">
              <a:avLst/>
            </a:prstGeom>
            <a:noFill/>
            <a:ln w="12700" cap="flat">
              <a:solidFill>
                <a:srgbClr val="00A6D6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0000" tIns="180000" rIns="180000" bIns="180000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/>
                <a:t>Note the contribution: </a:t>
              </a:r>
              <a:r>
                <a: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Given</a:t>
              </a:r>
              <a:r>
                <a:rPr kumimoji="0" lang="en-GB" sz="16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kumimoji="0" lang="en-GB" sz="1600" b="0" i="0" u="none" strike="noStrike" cap="none" spc="0" normalizeH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FlatZinc</a:t>
              </a:r>
              <a:r>
                <a:rPr kumimoji="0" lang="en-GB" sz="16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instance, provide a proof of unsatisfiability.</a:t>
              </a:r>
              <a:endPara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FFB924E-6A84-BBA3-28B7-8BF6622B5697}"/>
                </a:ext>
              </a:extLst>
            </p:cNvPr>
            <p:cNvGrpSpPr/>
            <p:nvPr/>
          </p:nvGrpSpPr>
          <p:grpSpPr>
            <a:xfrm>
              <a:off x="891540" y="4611359"/>
              <a:ext cx="4754880" cy="1012616"/>
              <a:chOff x="891540" y="4611359"/>
              <a:chExt cx="4754880" cy="101261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FF2272-B0C9-2FCC-6057-EB38C927CF6D}"/>
                  </a:ext>
                </a:extLst>
              </p:cNvPr>
              <p:cNvSpPr txBox="1"/>
              <p:nvPr/>
            </p:nvSpPr>
            <p:spPr>
              <a:xfrm>
                <a:off x="1569720" y="4792980"/>
                <a:ext cx="4076700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600" dirty="0"/>
                  <a:t>Produce a proof scaffold.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GB" sz="1600" dirty="0"/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Expand a proof scaffold into a full proof.</a:t>
                </a:r>
              </a:p>
            </p:txBody>
          </p:sp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8B0F5765-307B-EDD5-9BEA-AF020FE70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540" y="4611359"/>
                <a:ext cx="541020" cy="351166"/>
              </a:xfrm>
              <a:prstGeom prst="bentConnector3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Connector: Elbow 12">
                <a:extLst>
                  <a:ext uri="{FF2B5EF4-FFF2-40B4-BE49-F238E27FC236}">
                    <a16:creationId xmlns:a16="http://schemas.microsoft.com/office/drawing/2014/main" id="{EBE2EE2E-036F-89CC-89C1-B59FCD70683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40149" y="5084430"/>
                <a:ext cx="504789" cy="260984"/>
              </a:xfrm>
              <a:prstGeom prst="bentConnector3">
                <a:avLst>
                  <a:gd name="adj1" fmla="val 100318"/>
                </a:avLst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  <p:extLst>
      <p:ext uri="{BB962C8B-B14F-4D97-AF65-F5344CB8AC3E}">
        <p14:creationId xmlns:p14="http://schemas.microsoft.com/office/powerpoint/2010/main" val="1554671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228B-FED1-CD6F-4708-852BA0C1E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Overhead on 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085F-2837-8C9F-D9D8-E7907CA4F6D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E316D-A955-8D4E-45FB-F2CD6A4BB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020" y="1418446"/>
            <a:ext cx="6231292" cy="461659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F17A440-0F35-D408-2263-B4ADF8E32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519154"/>
              </p:ext>
            </p:extLst>
          </p:nvPr>
        </p:nvGraphicFramePr>
        <p:xfrm>
          <a:off x="1170940" y="3599180"/>
          <a:ext cx="29591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9550">
                  <a:extLst>
                    <a:ext uri="{9D8B030D-6E8A-4147-A177-3AD203B41FA5}">
                      <a16:colId xmlns:a16="http://schemas.microsoft.com/office/drawing/2014/main" val="822510141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16066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61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94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Geometric 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193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06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47.78%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814258"/>
                  </a:ext>
                </a:extLst>
              </a:tr>
            </a:tbl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7B78C3A-9CA6-8873-F43E-C323EB029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91900"/>
            <a:ext cx="10773500" cy="4356464"/>
          </a:xfrm>
        </p:spPr>
        <p:txBody>
          <a:bodyPr/>
          <a:lstStyle/>
          <a:p>
            <a:r>
              <a:rPr lang="en-GB" dirty="0"/>
              <a:t>All </a:t>
            </a:r>
            <a:r>
              <a:rPr lang="en-GB" dirty="0" err="1"/>
              <a:t>MiniZinc</a:t>
            </a:r>
            <a:r>
              <a:rPr lang="en-GB" dirty="0"/>
              <a:t> benchmarks</a:t>
            </a:r>
          </a:p>
          <a:p>
            <a:r>
              <a:rPr lang="en-GB" dirty="0"/>
              <a:t>On instances taking longer than 10s to solve.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96C74-8978-E9FA-6C9C-DA679C8B4220}"/>
              </a:ext>
            </a:extLst>
          </p:cNvPr>
          <p:cNvSpPr txBox="1"/>
          <p:nvPr/>
        </p:nvSpPr>
        <p:spPr>
          <a:xfrm>
            <a:off x="1025661" y="2402862"/>
            <a:ext cx="3642261" cy="855958"/>
          </a:xfrm>
          <a:prstGeom prst="rect">
            <a:avLst/>
          </a:prstGeom>
          <a:noFill/>
          <a:ln w="12700" cap="flat">
            <a:solidFill>
              <a:srgbClr val="00A6D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/>
              <a:t>Logging proofs is not prohibitively expensive!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030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4BDE-AF40-0080-E4CF-BB17FC30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Processing and Checking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23909-3703-4868-118D-F8FC68E02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were not able to correctly implement Pumpkin on all </a:t>
            </a:r>
            <a:r>
              <a:rPr lang="en-GB" dirty="0" err="1"/>
              <a:t>MiniZinc</a:t>
            </a:r>
            <a:r>
              <a:rPr lang="en-GB" dirty="0"/>
              <a:t> benchmarks</a:t>
            </a:r>
          </a:p>
          <a:p>
            <a:r>
              <a:rPr lang="en-GB" dirty="0"/>
              <a:t>For the remainder, we consider:</a:t>
            </a:r>
          </a:p>
          <a:p>
            <a:pPr lvl="1"/>
            <a:r>
              <a:rPr lang="en-GB" dirty="0"/>
              <a:t>RCPSP</a:t>
            </a:r>
          </a:p>
          <a:p>
            <a:pPr lvl="1"/>
            <a:r>
              <a:rPr lang="en-GB" dirty="0"/>
              <a:t>2DPacking</a:t>
            </a:r>
          </a:p>
          <a:p>
            <a:pPr lvl="1"/>
            <a:r>
              <a:rPr lang="en-GB" dirty="0"/>
              <a:t>Market Split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A7EE8-22FA-8B38-6CEF-52A8FF2806B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42959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2427-3049-F900-350C-A667DCD8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Proof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B6366-8DF4-2E18-2D5E-836AB8AB2DB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963A1F-4697-D91D-75DE-0E581CEC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65" y="1514039"/>
            <a:ext cx="12192000" cy="4449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C97B6E-98B6-B75D-4F16-89C4FB7304F5}"/>
              </a:ext>
            </a:extLst>
          </p:cNvPr>
          <p:cNvSpPr txBox="1"/>
          <p:nvPr/>
        </p:nvSpPr>
        <p:spPr>
          <a:xfrm>
            <a:off x="7355391" y="517011"/>
            <a:ext cx="4025502" cy="855958"/>
          </a:xfrm>
          <a:prstGeom prst="rect">
            <a:avLst/>
          </a:prstGeom>
          <a:noFill/>
          <a:ln w="12700" cap="flat">
            <a:solidFill>
              <a:srgbClr val="00A6D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Proof</a:t>
            </a:r>
            <a:r>
              <a:rPr kumimoji="0" lang="en-GB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processing can massively reduce proof size!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045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C3-6D33-0A38-D028-AF851BAF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D1E7-BE17-54A6-4861-69205D28C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91900"/>
            <a:ext cx="10773500" cy="159832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We want an approach to certify unsatisfiability and optimality claims made by CP solvers that is:</a:t>
            </a:r>
          </a:p>
          <a:p>
            <a:pPr lvl="1"/>
            <a:r>
              <a:rPr lang="en-GB" b="1" i="1" dirty="0"/>
              <a:t>Easy</a:t>
            </a:r>
            <a:r>
              <a:rPr lang="en-GB" dirty="0"/>
              <a:t> for solvers to adopt</a:t>
            </a:r>
          </a:p>
          <a:p>
            <a:pPr lvl="1"/>
            <a:r>
              <a:rPr lang="en-GB" b="1" i="1" dirty="0"/>
              <a:t>Cheap</a:t>
            </a:r>
            <a:r>
              <a:rPr lang="en-GB" dirty="0"/>
              <a:t> in terms of solving overhead</a:t>
            </a:r>
          </a:p>
          <a:p>
            <a:pPr lvl="1"/>
            <a:r>
              <a:rPr lang="en-GB" b="1" i="1" dirty="0"/>
              <a:t>Practical </a:t>
            </a:r>
            <a:r>
              <a:rPr lang="en-GB" dirty="0"/>
              <a:t>on larger problems</a:t>
            </a:r>
            <a:endParaRPr lang="en-GB" b="1" i="1" dirty="0"/>
          </a:p>
          <a:p>
            <a:pPr lvl="1"/>
            <a:r>
              <a:rPr lang="en-GB" b="1" i="1" dirty="0"/>
              <a:t>Trustworthy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4EA8F-F306-83EC-0CE7-1D723E2EF2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81C2A8-2E68-6975-0B8A-1AD02C6877B0}"/>
              </a:ext>
            </a:extLst>
          </p:cNvPr>
          <p:cNvGrpSpPr/>
          <p:nvPr/>
        </p:nvGrpSpPr>
        <p:grpSpPr>
          <a:xfrm>
            <a:off x="3108274" y="3251084"/>
            <a:ext cx="1013249" cy="2324430"/>
            <a:chOff x="3108274" y="3251084"/>
            <a:chExt cx="1013249" cy="2324430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09E174C-0341-D238-26CE-B474A5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75510" y="4712661"/>
              <a:ext cx="862853" cy="86285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CB7F4F-6AE3-680C-6910-2D0255610FC9}"/>
                </a:ext>
              </a:extLst>
            </p:cNvPr>
            <p:cNvSpPr txBox="1"/>
            <p:nvPr/>
          </p:nvSpPr>
          <p:spPr>
            <a:xfrm>
              <a:off x="3411953" y="3251084"/>
              <a:ext cx="389965" cy="369330"/>
            </a:xfrm>
            <a:prstGeom prst="rect">
              <a:avLst/>
            </a:prstGeom>
            <a:solidFill>
              <a:srgbClr val="00A6D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453973-FBAB-D8A7-2B62-F439EF81EBF9}"/>
                </a:ext>
              </a:extLst>
            </p:cNvPr>
            <p:cNvSpPr txBox="1"/>
            <p:nvPr/>
          </p:nvSpPr>
          <p:spPr>
            <a:xfrm>
              <a:off x="3108274" y="3681269"/>
              <a:ext cx="101324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Model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20CD4E-7D08-A3BB-CEA9-873D27EE3034}"/>
              </a:ext>
            </a:extLst>
          </p:cNvPr>
          <p:cNvGrpSpPr/>
          <p:nvPr/>
        </p:nvGrpSpPr>
        <p:grpSpPr>
          <a:xfrm>
            <a:off x="5589374" y="3156920"/>
            <a:ext cx="1074703" cy="2974283"/>
            <a:chOff x="5589374" y="3156920"/>
            <a:chExt cx="1074703" cy="297428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AC30A38-34A0-F71A-991B-BF00F8F4A8DB}"/>
                </a:ext>
              </a:extLst>
            </p:cNvPr>
            <p:cNvGrpSpPr/>
            <p:nvPr/>
          </p:nvGrpSpPr>
          <p:grpSpPr>
            <a:xfrm>
              <a:off x="5642560" y="4156971"/>
              <a:ext cx="1021517" cy="1974232"/>
              <a:chOff x="5642560" y="3793898"/>
              <a:chExt cx="1021517" cy="1974232"/>
            </a:xfrm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EA90E6D2-C02E-39D5-DE64-7D958C2894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42560" y="4873282"/>
                <a:ext cx="1021517" cy="894848"/>
              </a:xfrm>
              <a:prstGeom prst="rect">
                <a:avLst/>
              </a:prstGeom>
            </p:spPr>
          </p:pic>
          <p:pic>
            <p:nvPicPr>
              <p:cNvPr id="9" name="Picture 8" descr="A logo of a company&#10;&#10;Description automatically generated">
                <a:extLst>
                  <a:ext uri="{FF2B5EF4-FFF2-40B4-BE49-F238E27FC236}">
                    <a16:creationId xmlns:a16="http://schemas.microsoft.com/office/drawing/2014/main" id="{B19EF3FE-CA98-8F35-77C4-6BD8D6FD4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2560" y="3793898"/>
                <a:ext cx="1021517" cy="656689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72A62E-3257-E721-A84D-42F6A44E8078}"/>
                </a:ext>
              </a:extLst>
            </p:cNvPr>
            <p:cNvSpPr txBox="1"/>
            <p:nvPr/>
          </p:nvSpPr>
          <p:spPr>
            <a:xfrm>
              <a:off x="5901017" y="3156920"/>
              <a:ext cx="389965" cy="369330"/>
            </a:xfrm>
            <a:prstGeom prst="rect">
              <a:avLst/>
            </a:prstGeom>
            <a:solidFill>
              <a:srgbClr val="00A6D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21159F-3F2B-29F8-1EE6-97785B3BFEF5}"/>
                </a:ext>
              </a:extLst>
            </p:cNvPr>
            <p:cNvSpPr txBox="1"/>
            <p:nvPr/>
          </p:nvSpPr>
          <p:spPr>
            <a:xfrm>
              <a:off x="5589374" y="3681269"/>
              <a:ext cx="101324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Solve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80CBA5-125A-D508-6445-4DB31EB4B793}"/>
              </a:ext>
            </a:extLst>
          </p:cNvPr>
          <p:cNvGrpSpPr/>
          <p:nvPr/>
        </p:nvGrpSpPr>
        <p:grpSpPr>
          <a:xfrm>
            <a:off x="8070474" y="3167272"/>
            <a:ext cx="1013249" cy="2444367"/>
            <a:chOff x="8070474" y="3167272"/>
            <a:chExt cx="1013249" cy="24443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C933B6-906F-B68C-2C5B-2A930E4AF078}"/>
                </a:ext>
              </a:extLst>
            </p:cNvPr>
            <p:cNvSpPr txBox="1"/>
            <p:nvPr/>
          </p:nvSpPr>
          <p:spPr>
            <a:xfrm>
              <a:off x="8415856" y="3167272"/>
              <a:ext cx="389965" cy="369330"/>
            </a:xfrm>
            <a:prstGeom prst="rect">
              <a:avLst/>
            </a:prstGeom>
            <a:solidFill>
              <a:srgbClr val="00A6D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  <p:pic>
          <p:nvPicPr>
            <p:cNvPr id="15" name="Graphic 14" descr="Checkmark with solid fill">
              <a:extLst>
                <a:ext uri="{FF2B5EF4-FFF2-40B4-BE49-F238E27FC236}">
                  <a16:creationId xmlns:a16="http://schemas.microsoft.com/office/drawing/2014/main" id="{4C742DDA-F74B-8335-31DB-34F0C42B4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53638" y="4697239"/>
              <a:ext cx="914400" cy="914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C42178-B1A1-47D4-0AD6-A0CB2B8AFEDE}"/>
                </a:ext>
              </a:extLst>
            </p:cNvPr>
            <p:cNvSpPr txBox="1"/>
            <p:nvPr/>
          </p:nvSpPr>
          <p:spPr>
            <a:xfrm>
              <a:off x="8070474" y="3681269"/>
              <a:ext cx="101324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Certify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37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570D-E12A-1753-BE95-BF687AEB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Proof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6F60D-1DC5-255F-5FC8-A3E114369B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1C2E2A-879C-65D5-1027-BFADBB6F1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45" t="19298"/>
          <a:stretch/>
        </p:blipFill>
        <p:spPr>
          <a:xfrm>
            <a:off x="2758440" y="1509012"/>
            <a:ext cx="6219825" cy="4460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F9A0EC-DCED-CC68-FED0-9ED1872BAD52}"/>
              </a:ext>
            </a:extLst>
          </p:cNvPr>
          <p:cNvSpPr txBox="1"/>
          <p:nvPr/>
        </p:nvSpPr>
        <p:spPr>
          <a:xfrm>
            <a:off x="7355391" y="558720"/>
            <a:ext cx="4025502" cy="855958"/>
          </a:xfrm>
          <a:prstGeom prst="rect">
            <a:avLst/>
          </a:prstGeom>
          <a:noFill/>
          <a:ln w="12700" cap="flat">
            <a:solidFill>
              <a:srgbClr val="00A6D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Proof</a:t>
            </a:r>
            <a:r>
              <a:rPr kumimoji="0" lang="en-GB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checking </a:t>
            </a:r>
            <a:r>
              <a:rPr lang="en-GB" sz="1600" dirty="0"/>
              <a:t>large instances is feasible</a:t>
            </a:r>
            <a:r>
              <a:rPr kumimoji="0" lang="en-GB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!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1085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B618-604D-08DF-3C60-58C74A41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5 largest instances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DA4D8-F8E7-DC4E-D093-53A46ABA00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1BFEE5-F93D-04D1-C76F-CB2122556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245" y="1425222"/>
            <a:ext cx="5935980" cy="449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588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638DDB-E95A-3E19-7C18-4A469ADD3758}"/>
              </a:ext>
            </a:extLst>
          </p:cNvPr>
          <p:cNvSpPr txBox="1"/>
          <p:nvPr/>
        </p:nvSpPr>
        <p:spPr>
          <a:xfrm>
            <a:off x="2235993" y="2921169"/>
            <a:ext cx="772001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800" dirty="0">
                <a:solidFill>
                  <a:srgbClr val="00A6D6"/>
                </a:solidFill>
                <a:latin typeface="Roboto Slab Regular Regular"/>
              </a:rPr>
              <a:t>Conclusion &amp; Future Work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A6D6"/>
              </a:solidFill>
              <a:effectLst/>
              <a:uFillTx/>
              <a:latin typeface="Roboto Slab Regular Regular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C4A1C-891D-9BA0-22A5-2AB85AC4D5F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26693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3E34-BFF7-B6DC-D600-8492C62F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DCB22-D9F9-3105-F04C-255ABD4C4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presented an approach to certify unsatisfiability and optimality claims made by CP solvers that is:</a:t>
            </a:r>
          </a:p>
          <a:p>
            <a:pPr lvl="1"/>
            <a:r>
              <a:rPr lang="en-GB" b="1" i="1" dirty="0"/>
              <a:t>Easy</a:t>
            </a:r>
            <a:r>
              <a:rPr lang="en-GB" dirty="0"/>
              <a:t> for solvers to adopt</a:t>
            </a:r>
          </a:p>
          <a:p>
            <a:pPr lvl="1"/>
            <a:r>
              <a:rPr lang="en-GB" b="1" i="1" dirty="0"/>
              <a:t>Cheap</a:t>
            </a:r>
            <a:r>
              <a:rPr lang="en-GB" dirty="0"/>
              <a:t> in terms of solving overhead</a:t>
            </a:r>
          </a:p>
          <a:p>
            <a:pPr lvl="1"/>
            <a:r>
              <a:rPr lang="en-GB" b="1" i="1" dirty="0"/>
              <a:t>Practical </a:t>
            </a:r>
            <a:r>
              <a:rPr lang="en-GB" dirty="0"/>
              <a:t>on larger problems</a:t>
            </a:r>
            <a:endParaRPr lang="en-GB" b="1" i="1" dirty="0"/>
          </a:p>
          <a:p>
            <a:pPr lvl="1"/>
            <a:r>
              <a:rPr lang="en-GB" b="1" i="1" dirty="0"/>
              <a:t>Trustworthy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F1671-F832-D47E-4171-0C51D645144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8446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4B03-C075-898B-DCD8-F3B99D46A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741499"/>
            <a:ext cx="4873625" cy="490401"/>
          </a:xfrm>
        </p:spPr>
        <p:txBody>
          <a:bodyPr/>
          <a:lstStyle/>
          <a:p>
            <a:r>
              <a:rPr lang="en-GB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B52A4-7F1D-08F8-B485-F27EEAD1F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91900"/>
            <a:ext cx="4873625" cy="4356464"/>
          </a:xfrm>
        </p:spPr>
        <p:txBody>
          <a:bodyPr/>
          <a:lstStyle/>
          <a:p>
            <a:r>
              <a:rPr lang="en-GB" dirty="0"/>
              <a:t>Extend proof format</a:t>
            </a:r>
          </a:p>
          <a:p>
            <a:pPr lvl="1"/>
            <a:r>
              <a:rPr lang="en-GB" dirty="0"/>
              <a:t>Hints</a:t>
            </a:r>
          </a:p>
          <a:p>
            <a:pPr lvl="1"/>
            <a:r>
              <a:rPr lang="en-GB" dirty="0"/>
              <a:t>Rewriting of constraints</a:t>
            </a:r>
          </a:p>
          <a:p>
            <a:r>
              <a:rPr lang="en-GB" dirty="0"/>
              <a:t>Formally verified checker which accepts the presented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CC340-980A-006A-E29B-941FA76DF0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24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7E048D-FAB6-9686-B162-BE6C69518FDA}"/>
              </a:ext>
            </a:extLst>
          </p:cNvPr>
          <p:cNvSpPr txBox="1">
            <a:spLocks/>
          </p:cNvSpPr>
          <p:nvPr/>
        </p:nvSpPr>
        <p:spPr>
          <a:xfrm>
            <a:off x="6619877" y="741498"/>
            <a:ext cx="4873625" cy="49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9pPr>
          </a:lstStyle>
          <a:p>
            <a:r>
              <a:rPr lang="en-GB" dirty="0"/>
              <a:t>Talk to us if…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B832DF-BCA8-4DE3-B694-5106C03CC5CC}"/>
              </a:ext>
            </a:extLst>
          </p:cNvPr>
          <p:cNvSpPr txBox="1">
            <a:spLocks/>
          </p:cNvSpPr>
          <p:nvPr/>
        </p:nvSpPr>
        <p:spPr>
          <a:xfrm>
            <a:off x="6619877" y="1591899"/>
            <a:ext cx="4873625" cy="4356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38162" marR="0" indent="-274638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rabi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lphaL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You are interested in implementing this in your solver</a:t>
            </a:r>
          </a:p>
          <a:p>
            <a:r>
              <a:rPr lang="en-GB" dirty="0"/>
              <a:t>You need an incremental learning CP solver with</a:t>
            </a:r>
          </a:p>
          <a:p>
            <a:pPr lvl="1"/>
            <a:r>
              <a:rPr lang="en-GB" dirty="0"/>
              <a:t>Proof Logging</a:t>
            </a:r>
          </a:p>
          <a:p>
            <a:pPr lvl="1"/>
            <a:r>
              <a:rPr lang="en-GB" dirty="0"/>
              <a:t>Programmable search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AE5D11E-7450-5B9E-150B-122D41275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1927" y="3770131"/>
            <a:ext cx="2109524" cy="2109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88872B-D88A-0C3D-1B68-0D78DD8B8E51}"/>
              </a:ext>
            </a:extLst>
          </p:cNvPr>
          <p:cNvSpPr txBox="1"/>
          <p:nvPr/>
        </p:nvSpPr>
        <p:spPr>
          <a:xfrm>
            <a:off x="7069728" y="5876800"/>
            <a:ext cx="39739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https://github.com/consol-lab/pumpkin</a:t>
            </a:r>
          </a:p>
        </p:txBody>
      </p:sp>
    </p:spTree>
    <p:extLst>
      <p:ext uri="{BB962C8B-B14F-4D97-AF65-F5344CB8AC3E}">
        <p14:creationId xmlns:p14="http://schemas.microsoft.com/office/powerpoint/2010/main" val="3565626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50F58-10E7-AA5A-3107-B43752B5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Certification?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150EF-958F-2519-A319-6E84343BD13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AFAE5E-C527-C6B3-8329-89EDC5AA264F}"/>
              </a:ext>
            </a:extLst>
          </p:cNvPr>
          <p:cNvGrpSpPr/>
          <p:nvPr/>
        </p:nvGrpSpPr>
        <p:grpSpPr>
          <a:xfrm>
            <a:off x="3108274" y="1633973"/>
            <a:ext cx="1013249" cy="2324430"/>
            <a:chOff x="3108274" y="3251084"/>
            <a:chExt cx="1013249" cy="232443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859434C8-EA36-4434-ED9F-7A2604B03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75510" y="4712661"/>
              <a:ext cx="862853" cy="8628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F9E427-7703-0679-D909-231A9910F696}"/>
                </a:ext>
              </a:extLst>
            </p:cNvPr>
            <p:cNvSpPr txBox="1"/>
            <p:nvPr/>
          </p:nvSpPr>
          <p:spPr>
            <a:xfrm>
              <a:off x="3411953" y="3251084"/>
              <a:ext cx="389965" cy="369330"/>
            </a:xfrm>
            <a:prstGeom prst="rect">
              <a:avLst/>
            </a:prstGeom>
            <a:solidFill>
              <a:srgbClr val="00A6D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E1F904-440B-618A-8F50-595824B251CF}"/>
                </a:ext>
              </a:extLst>
            </p:cNvPr>
            <p:cNvSpPr txBox="1"/>
            <p:nvPr/>
          </p:nvSpPr>
          <p:spPr>
            <a:xfrm>
              <a:off x="3108274" y="3681269"/>
              <a:ext cx="101324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Model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EF49AB-27A8-2292-2249-AD7A5E30BE45}"/>
              </a:ext>
            </a:extLst>
          </p:cNvPr>
          <p:cNvGrpSpPr/>
          <p:nvPr/>
        </p:nvGrpSpPr>
        <p:grpSpPr>
          <a:xfrm>
            <a:off x="5589374" y="1539809"/>
            <a:ext cx="1074703" cy="2974283"/>
            <a:chOff x="5589374" y="3156920"/>
            <a:chExt cx="1074703" cy="297428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D1FC15-0DF4-3DB4-BD68-D1DE06438458}"/>
                </a:ext>
              </a:extLst>
            </p:cNvPr>
            <p:cNvGrpSpPr/>
            <p:nvPr/>
          </p:nvGrpSpPr>
          <p:grpSpPr>
            <a:xfrm>
              <a:off x="5642560" y="4156971"/>
              <a:ext cx="1021517" cy="1974232"/>
              <a:chOff x="5642560" y="3793898"/>
              <a:chExt cx="1021517" cy="1974232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06F97BF0-B521-6413-49C3-F0913CA1C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42560" y="4873282"/>
                <a:ext cx="1021517" cy="894848"/>
              </a:xfrm>
              <a:prstGeom prst="rect">
                <a:avLst/>
              </a:prstGeom>
            </p:spPr>
          </p:pic>
          <p:pic>
            <p:nvPicPr>
              <p:cNvPr id="14" name="Picture 13" descr="A logo of a company&#10;&#10;Description automatically generated">
                <a:extLst>
                  <a:ext uri="{FF2B5EF4-FFF2-40B4-BE49-F238E27FC236}">
                    <a16:creationId xmlns:a16="http://schemas.microsoft.com/office/drawing/2014/main" id="{461977B8-836C-4F90-7BF9-F5FBAA031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2560" y="3793898"/>
                <a:ext cx="1021517" cy="656689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5F9EDB-BEC1-937E-6786-C2D0D0EB8DF1}"/>
                </a:ext>
              </a:extLst>
            </p:cNvPr>
            <p:cNvSpPr txBox="1"/>
            <p:nvPr/>
          </p:nvSpPr>
          <p:spPr>
            <a:xfrm>
              <a:off x="5901017" y="3156920"/>
              <a:ext cx="389965" cy="369330"/>
            </a:xfrm>
            <a:prstGeom prst="rect">
              <a:avLst/>
            </a:prstGeom>
            <a:solidFill>
              <a:srgbClr val="00A6D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7AF21F-FED1-5D44-15E4-98D0E3507F16}"/>
                </a:ext>
              </a:extLst>
            </p:cNvPr>
            <p:cNvSpPr txBox="1"/>
            <p:nvPr/>
          </p:nvSpPr>
          <p:spPr>
            <a:xfrm>
              <a:off x="5589374" y="3681269"/>
              <a:ext cx="101324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Solve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B46967-A292-D9DD-C4D5-E948D91DCB5A}"/>
              </a:ext>
            </a:extLst>
          </p:cNvPr>
          <p:cNvGrpSpPr/>
          <p:nvPr/>
        </p:nvGrpSpPr>
        <p:grpSpPr>
          <a:xfrm>
            <a:off x="8070474" y="1550161"/>
            <a:ext cx="1013249" cy="2444367"/>
            <a:chOff x="8070474" y="3167272"/>
            <a:chExt cx="1013249" cy="244436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C8ADE7-5A48-3787-1A61-50BA3725FCF2}"/>
                </a:ext>
              </a:extLst>
            </p:cNvPr>
            <p:cNvSpPr txBox="1"/>
            <p:nvPr/>
          </p:nvSpPr>
          <p:spPr>
            <a:xfrm>
              <a:off x="8415856" y="3167272"/>
              <a:ext cx="389965" cy="369330"/>
            </a:xfrm>
            <a:prstGeom prst="rect">
              <a:avLst/>
            </a:prstGeom>
            <a:solidFill>
              <a:srgbClr val="00A6D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  <p:pic>
          <p:nvPicPr>
            <p:cNvPr id="17" name="Graphic 16" descr="Checkmark with solid fill">
              <a:extLst>
                <a:ext uri="{FF2B5EF4-FFF2-40B4-BE49-F238E27FC236}">
                  <a16:creationId xmlns:a16="http://schemas.microsoft.com/office/drawing/2014/main" id="{572AACD1-ED5F-7FEA-AAD9-2DBB5E4F9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53638" y="4697239"/>
              <a:ext cx="914400" cy="914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9A2F73-E51D-FB73-C876-D4F4B8F313E5}"/>
                </a:ext>
              </a:extLst>
            </p:cNvPr>
            <p:cNvSpPr txBox="1"/>
            <p:nvPr/>
          </p:nvSpPr>
          <p:spPr>
            <a:xfrm>
              <a:off x="8070474" y="3681269"/>
              <a:ext cx="101324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Certify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CB8B217-5CB0-57BA-DC05-D10BCC5EE220}"/>
              </a:ext>
            </a:extLst>
          </p:cNvPr>
          <p:cNvSpPr txBox="1"/>
          <p:nvPr/>
        </p:nvSpPr>
        <p:spPr>
          <a:xfrm>
            <a:off x="3030053" y="4805705"/>
            <a:ext cx="613189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Can we trust these CP</a:t>
            </a:r>
            <a:r>
              <a:rPr kumimoji="0" lang="en-GB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solvers?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F941F0-4B1F-365D-F19C-8C0A3B56837D}"/>
              </a:ext>
            </a:extLst>
          </p:cNvPr>
          <p:cNvSpPr/>
          <p:nvPr/>
        </p:nvSpPr>
        <p:spPr>
          <a:xfrm>
            <a:off x="2056870" y="1527658"/>
            <a:ext cx="2391508" cy="310494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1A240F-FA6E-970A-736F-4C58BA7CB4DC}"/>
              </a:ext>
            </a:extLst>
          </p:cNvPr>
          <p:cNvSpPr/>
          <p:nvPr/>
        </p:nvSpPr>
        <p:spPr>
          <a:xfrm>
            <a:off x="7767727" y="1315734"/>
            <a:ext cx="2391508" cy="310494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EAAED1-F564-6E05-9912-433777946731}"/>
              </a:ext>
            </a:extLst>
          </p:cNvPr>
          <p:cNvSpPr txBox="1"/>
          <p:nvPr/>
        </p:nvSpPr>
        <p:spPr>
          <a:xfrm>
            <a:off x="3030053" y="5400498"/>
            <a:ext cx="613189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Is the problem really unsatisfiable?</a:t>
            </a:r>
          </a:p>
        </p:txBody>
      </p:sp>
    </p:spTree>
    <p:extLst>
      <p:ext uri="{BB962C8B-B14F-4D97-AF65-F5344CB8AC3E}">
        <p14:creationId xmlns:p14="http://schemas.microsoft.com/office/powerpoint/2010/main" val="3703395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A4F0-EF99-AE04-1161-894FEA4E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Trusting Solvers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756F0-723A-CC91-5A4C-6ACAF3D4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91900"/>
            <a:ext cx="5397500" cy="4356464"/>
          </a:xfrm>
        </p:spPr>
        <p:txBody>
          <a:bodyPr/>
          <a:lstStyle/>
          <a:p>
            <a:r>
              <a:rPr lang="en-GB" dirty="0"/>
              <a:t>Solvers</a:t>
            </a:r>
          </a:p>
          <a:p>
            <a:pPr lvl="1"/>
            <a:r>
              <a:rPr lang="en-GB" dirty="0"/>
              <a:t>Have large codebases</a:t>
            </a:r>
          </a:p>
          <a:p>
            <a:pPr lvl="1"/>
            <a:r>
              <a:rPr lang="en-GB" dirty="0"/>
              <a:t>Use complex algorithms</a:t>
            </a:r>
          </a:p>
          <a:p>
            <a:pPr lvl="1"/>
            <a:r>
              <a:rPr lang="en-GB" dirty="0"/>
              <a:t>Require efficient and error prone implementations</a:t>
            </a:r>
          </a:p>
          <a:p>
            <a:pPr marL="263524" lvl="1" indent="0">
              <a:buNone/>
            </a:pPr>
            <a:endParaRPr lang="en-GB" dirty="0"/>
          </a:p>
          <a:p>
            <a:r>
              <a:rPr lang="en-GB" dirty="0"/>
              <a:t>Trust is achieved through</a:t>
            </a:r>
          </a:p>
          <a:p>
            <a:pPr lvl="1"/>
            <a:r>
              <a:rPr lang="en-GB" dirty="0"/>
              <a:t>Traditional Testing</a:t>
            </a:r>
          </a:p>
          <a:p>
            <a:pPr lvl="1"/>
            <a:r>
              <a:rPr lang="en-GB" dirty="0"/>
              <a:t>Using formally verified solvers</a:t>
            </a:r>
          </a:p>
          <a:p>
            <a:pPr lvl="1"/>
            <a:r>
              <a:rPr lang="en-GB" dirty="0"/>
              <a:t>Proof production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C9362-46C1-5424-ECCD-66E5F798E1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FBEEE0-310D-3824-6D6D-B7B9FB7B9FD6}"/>
              </a:ext>
            </a:extLst>
          </p:cNvPr>
          <p:cNvSpPr txBox="1">
            <a:spLocks/>
          </p:cNvSpPr>
          <p:nvPr/>
        </p:nvSpPr>
        <p:spPr>
          <a:xfrm>
            <a:off x="7623463" y="1591900"/>
            <a:ext cx="3054928" cy="1477884"/>
          </a:xfrm>
          <a:prstGeom prst="rect">
            <a:avLst/>
          </a:prstGeom>
          <a:ln w="12700">
            <a:solidFill>
              <a:srgbClr val="00A6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0000" tIns="180000" rIns="180000" bIns="180000">
            <a:normAutofit fontScale="92500" lnSpcReduction="10000"/>
          </a:bodyPr>
          <a:lstStyle>
            <a:lvl1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38162" marR="0" indent="-274638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rabi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lphaL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i="1" dirty="0">
                <a:solidFill>
                  <a:schemeClr val="tx1"/>
                </a:solidFill>
              </a:rPr>
              <a:t>“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testing can be used to show the presence of bugs, but never to show their absence!</a:t>
            </a:r>
            <a:r>
              <a:rPr lang="en-US" i="1" dirty="0">
                <a:solidFill>
                  <a:schemeClr val="tx1"/>
                </a:solidFill>
              </a:rPr>
              <a:t>” 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Edsger</a:t>
            </a:r>
            <a:r>
              <a:rPr lang="en-US" dirty="0"/>
              <a:t> Dijkstra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0C94D-8E73-3ACF-DA26-AF3DB50DECD2}"/>
              </a:ext>
            </a:extLst>
          </p:cNvPr>
          <p:cNvSpPr txBox="1"/>
          <p:nvPr/>
        </p:nvSpPr>
        <p:spPr>
          <a:xfrm>
            <a:off x="7623463" y="3993870"/>
            <a:ext cx="2564537" cy="855958"/>
          </a:xfrm>
          <a:prstGeom prst="rect">
            <a:avLst/>
          </a:prstGeom>
          <a:noFill/>
          <a:ln w="12700" cap="flat">
            <a:solidFill>
              <a:srgbClr val="00A6D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Formally verified code is typically slow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3836B7-47E3-F25E-D3C6-533CC199BE87}"/>
              </a:ext>
            </a:extLst>
          </p:cNvPr>
          <p:cNvSpPr/>
          <p:nvPr/>
        </p:nvSpPr>
        <p:spPr>
          <a:xfrm>
            <a:off x="638470" y="1298577"/>
            <a:ext cx="5308730" cy="1771207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631988-9672-35BC-9336-D8DAD6AFDAEB}"/>
              </a:ext>
            </a:extLst>
          </p:cNvPr>
          <p:cNvCxnSpPr/>
          <p:nvPr/>
        </p:nvCxnSpPr>
        <p:spPr>
          <a:xfrm>
            <a:off x="6096000" y="1298577"/>
            <a:ext cx="0" cy="359414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20177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60FE-EFF1-944D-0F67-3797F0B8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Proof Logging for CP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5BF8A-9A6D-B6B8-6EA0-B7FE3391F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91900"/>
            <a:ext cx="10773500" cy="4271428"/>
          </a:xfrm>
        </p:spPr>
        <p:txBody>
          <a:bodyPr>
            <a:normAutofit/>
          </a:bodyPr>
          <a:lstStyle/>
          <a:p>
            <a:r>
              <a:rPr lang="en-GB" dirty="0"/>
              <a:t>A number of attempts, e.g.</a:t>
            </a:r>
          </a:p>
          <a:p>
            <a:pPr lvl="1"/>
            <a:r>
              <a:rPr lang="en-GB" dirty="0" err="1"/>
              <a:t>Veksler</a:t>
            </a:r>
            <a:r>
              <a:rPr lang="en-GB" dirty="0"/>
              <a:t> and </a:t>
            </a:r>
            <a:r>
              <a:rPr lang="en-GB" dirty="0" err="1"/>
              <a:t>Strichman</a:t>
            </a:r>
            <a:r>
              <a:rPr lang="en-GB" dirty="0"/>
              <a:t>. </a:t>
            </a:r>
            <a:r>
              <a:rPr lang="en-GB" i="1" dirty="0"/>
              <a:t>“A Proof-Producing CSP Solver”. </a:t>
            </a:r>
            <a:r>
              <a:rPr lang="en-GB" dirty="0"/>
              <a:t>2010.</a:t>
            </a:r>
          </a:p>
          <a:p>
            <a:pPr lvl="1"/>
            <a:r>
              <a:rPr lang="en-GB" dirty="0" err="1"/>
              <a:t>Gange</a:t>
            </a:r>
            <a:r>
              <a:rPr lang="en-GB" dirty="0"/>
              <a:t>, Chu and Stuckey. </a:t>
            </a:r>
            <a:r>
              <a:rPr lang="en-GB" i="1" dirty="0"/>
              <a:t>“Certifying Optimality in Constraint Programming.” </a:t>
            </a:r>
            <a:r>
              <a:rPr lang="en-GB" dirty="0"/>
              <a:t>2017. Unpublished.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err="1"/>
              <a:t>Gocht</a:t>
            </a:r>
            <a:r>
              <a:rPr lang="en-GB" dirty="0"/>
              <a:t> et al.</a:t>
            </a:r>
            <a:r>
              <a:rPr lang="en-GB" i="1" dirty="0"/>
              <a:t> “An Auditable Constraint Programming Solver.” </a:t>
            </a:r>
            <a:r>
              <a:rPr lang="en-GB" dirty="0"/>
              <a:t>2022.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B5D6E-026B-29F2-1313-2A2FBB7DA8C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76E6A7-7B1E-E990-80E6-689C1B02A818}"/>
              </a:ext>
            </a:extLst>
          </p:cNvPr>
          <p:cNvSpPr txBox="1">
            <a:spLocks/>
          </p:cNvSpPr>
          <p:nvPr/>
        </p:nvSpPr>
        <p:spPr>
          <a:xfrm>
            <a:off x="4410531" y="2682919"/>
            <a:ext cx="3370937" cy="806714"/>
          </a:xfrm>
          <a:prstGeom prst="rect">
            <a:avLst/>
          </a:prstGeom>
          <a:ln w="12700">
            <a:solidFill>
              <a:srgbClr val="00A6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80000" tIns="180000" rIns="180000" bIns="180000">
            <a:spAutoFit/>
          </a:bodyPr>
          <a:lstStyle>
            <a:lvl1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38162" marR="0" indent="-274638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rabi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lphaL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tx1"/>
                </a:solidFill>
              </a:rPr>
              <a:t>Uses a formally verified checker, so very trustworthy!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EF8FB0-F54F-BE01-2980-39FE14FDD4E8}"/>
              </a:ext>
            </a:extLst>
          </p:cNvPr>
          <p:cNvSpPr txBox="1">
            <a:spLocks/>
          </p:cNvSpPr>
          <p:nvPr/>
        </p:nvSpPr>
        <p:spPr>
          <a:xfrm>
            <a:off x="3481469" y="4267520"/>
            <a:ext cx="5229060" cy="806714"/>
          </a:xfrm>
          <a:prstGeom prst="rect">
            <a:avLst/>
          </a:prstGeom>
          <a:ln w="12700">
            <a:solidFill>
              <a:srgbClr val="00A6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80000" tIns="180000" rIns="180000" bIns="180000">
            <a:spAutoFit/>
          </a:bodyPr>
          <a:lstStyle>
            <a:lvl1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38162" marR="0" indent="-274638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rabi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lphaL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tx1"/>
                </a:solidFill>
              </a:rPr>
              <a:t>New propagation rules do not necessitate changes in the checker!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046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67C9761-72C4-5F9D-B040-30D2B4F9F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91900"/>
            <a:ext cx="10773500" cy="4356464"/>
          </a:xfrm>
        </p:spPr>
        <p:txBody>
          <a:bodyPr/>
          <a:lstStyle/>
          <a:p>
            <a:r>
              <a:rPr lang="en-GB" dirty="0"/>
              <a:t>Existing methods prove against internal representations of the model.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342F3E-F872-E678-B451-E3BFEDB08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6FEEA-DF4F-A2D1-6C33-53589FFC22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F90054-B66D-CD0B-6893-2EC16D13D79D}"/>
              </a:ext>
            </a:extLst>
          </p:cNvPr>
          <p:cNvCxnSpPr>
            <a:cxnSpLocks/>
          </p:cNvCxnSpPr>
          <p:nvPr/>
        </p:nvCxnSpPr>
        <p:spPr>
          <a:xfrm flipV="1">
            <a:off x="6096000" y="2482392"/>
            <a:ext cx="0" cy="1711800"/>
          </a:xfrm>
          <a:prstGeom prst="line">
            <a:avLst/>
          </a:prstGeom>
          <a:noFill/>
          <a:ln w="38100" cap="flat">
            <a:solidFill>
              <a:srgbClr val="00A6D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4F01124-A860-3E5E-B742-6B3491C06842}"/>
              </a:ext>
            </a:extLst>
          </p:cNvPr>
          <p:cNvSpPr txBox="1"/>
          <p:nvPr/>
        </p:nvSpPr>
        <p:spPr>
          <a:xfrm>
            <a:off x="2057400" y="2607742"/>
            <a:ext cx="173380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Proofs are large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87BCC-5242-EFF8-1626-D1CEC1969CF2}"/>
              </a:ext>
            </a:extLst>
          </p:cNvPr>
          <p:cNvSpPr txBox="1"/>
          <p:nvPr/>
        </p:nvSpPr>
        <p:spPr>
          <a:xfrm>
            <a:off x="7864145" y="2625248"/>
            <a:ext cx="256736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Proof Production is slow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852571-1695-ABD1-A02D-4E7AD709AA3E}"/>
              </a:ext>
            </a:extLst>
          </p:cNvPr>
          <p:cNvSpPr txBox="1">
            <a:spLocks/>
          </p:cNvSpPr>
          <p:nvPr/>
        </p:nvSpPr>
        <p:spPr>
          <a:xfrm>
            <a:off x="698500" y="3247584"/>
            <a:ext cx="4864100" cy="115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38162" marR="0" indent="-274638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rabi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lphaL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Diverse reasoning</a:t>
            </a:r>
          </a:p>
          <a:p>
            <a:r>
              <a:rPr lang="en-GB" dirty="0"/>
              <a:t>Many steps</a:t>
            </a:r>
          </a:p>
          <a:p>
            <a:r>
              <a:rPr lang="en-GB" dirty="0"/>
              <a:t>→ Checking is slow!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79ADA5-9841-48E5-5FE6-96EBF2904E40}"/>
              </a:ext>
            </a:extLst>
          </p:cNvPr>
          <p:cNvSpPr txBox="1">
            <a:spLocks/>
          </p:cNvSpPr>
          <p:nvPr/>
        </p:nvSpPr>
        <p:spPr>
          <a:xfrm>
            <a:off x="7070725" y="3247584"/>
            <a:ext cx="4422775" cy="115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38162" marR="0" indent="-274638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rabi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lphaL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I/O is slow</a:t>
            </a:r>
          </a:p>
          <a:p>
            <a:r>
              <a:rPr lang="en-GB" dirty="0"/>
              <a:t>Proofs are large</a:t>
            </a:r>
          </a:p>
          <a:p>
            <a:r>
              <a:rPr lang="en-GB" dirty="0"/>
              <a:t>→ Solver incur up to order of magnitudes slowdown!</a:t>
            </a:r>
          </a:p>
        </p:txBody>
      </p:sp>
    </p:spTree>
    <p:extLst>
      <p:ext uri="{BB962C8B-B14F-4D97-AF65-F5344CB8AC3E}">
        <p14:creationId xmlns:p14="http://schemas.microsoft.com/office/powerpoint/2010/main" val="1002967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638DDB-E95A-3E19-7C18-4A469ADD3758}"/>
              </a:ext>
            </a:extLst>
          </p:cNvPr>
          <p:cNvSpPr txBox="1"/>
          <p:nvPr/>
        </p:nvSpPr>
        <p:spPr>
          <a:xfrm>
            <a:off x="2928937" y="2921169"/>
            <a:ext cx="633412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800" dirty="0">
                <a:solidFill>
                  <a:srgbClr val="00A6D6"/>
                </a:solidFill>
                <a:latin typeface="Roboto Slab Regular Regular"/>
              </a:rPr>
              <a:t>Our Contribution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A6D6"/>
              </a:solidFill>
              <a:effectLst/>
              <a:uFillTx/>
              <a:latin typeface="Roboto Slab Regular Regular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C4A1C-891D-9BA0-22A5-2AB85AC4D5F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76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C2D1-46A1-4E9A-110F-1CBA4350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65BE0-7F20-CD22-5CF1-3A54DE796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91900"/>
            <a:ext cx="10773500" cy="2591480"/>
          </a:xfrm>
        </p:spPr>
        <p:txBody>
          <a:bodyPr/>
          <a:lstStyle/>
          <a:p>
            <a:r>
              <a:rPr lang="en-GB" dirty="0"/>
              <a:t>We only care about unsatisfiability/optimality claims</a:t>
            </a:r>
          </a:p>
          <a:p>
            <a:pPr marL="263524" lvl="1" indent="0">
              <a:buNone/>
            </a:pPr>
            <a:endParaRPr lang="en-GB" dirty="0"/>
          </a:p>
          <a:p>
            <a:r>
              <a:rPr lang="en-GB" dirty="0"/>
              <a:t>Proving against the input model</a:t>
            </a:r>
          </a:p>
          <a:p>
            <a:pPr lvl="1"/>
            <a:r>
              <a:rPr lang="en-GB" dirty="0" err="1"/>
              <a:t>FlatZinc</a:t>
            </a:r>
            <a:endParaRPr lang="en-GB" dirty="0"/>
          </a:p>
          <a:p>
            <a:pPr lvl="1"/>
            <a:r>
              <a:rPr lang="en-GB" dirty="0"/>
              <a:t>Internal representation should be irrelevant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E9C84-0F94-0F97-BA92-7144226E6CD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0F84AE7-2CCF-967E-FD18-56C1135EC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6209" y="2456213"/>
            <a:ext cx="862853" cy="86285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252934F-1910-2CAC-6287-E1BB9094E095}"/>
              </a:ext>
            </a:extLst>
          </p:cNvPr>
          <p:cNvGrpSpPr/>
          <p:nvPr/>
        </p:nvGrpSpPr>
        <p:grpSpPr>
          <a:xfrm>
            <a:off x="3525717" y="3858693"/>
            <a:ext cx="5119066" cy="1868574"/>
            <a:chOff x="698500" y="3755401"/>
            <a:chExt cx="5119066" cy="18685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18F3EC-08B7-72FB-52A4-B35F991413A8}"/>
                </a:ext>
              </a:extLst>
            </p:cNvPr>
            <p:cNvSpPr txBox="1"/>
            <p:nvPr/>
          </p:nvSpPr>
          <p:spPr>
            <a:xfrm>
              <a:off x="698500" y="3755401"/>
              <a:ext cx="5119066" cy="855958"/>
            </a:xfrm>
            <a:prstGeom prst="rect">
              <a:avLst/>
            </a:prstGeom>
            <a:noFill/>
            <a:ln w="12700" cap="flat">
              <a:solidFill>
                <a:srgbClr val="00A6D6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0000" tIns="180000" rIns="180000" bIns="180000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Given</a:t>
              </a:r>
              <a:r>
                <a:rPr kumimoji="0" lang="en-GB" sz="16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kumimoji="0" lang="en-GB" sz="1600" b="0" i="0" u="none" strike="noStrike" cap="none" spc="0" normalizeH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FlatZinc</a:t>
              </a:r>
              <a:r>
                <a:rPr kumimoji="0" lang="en-GB" sz="16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instance, provide a proof of unsatisfiability.</a:t>
              </a:r>
              <a:endPara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8E7B8D-EBE6-266F-4037-2EA6131D2996}"/>
                </a:ext>
              </a:extLst>
            </p:cNvPr>
            <p:cNvGrpSpPr/>
            <p:nvPr/>
          </p:nvGrpSpPr>
          <p:grpSpPr>
            <a:xfrm>
              <a:off x="891540" y="4611359"/>
              <a:ext cx="4754880" cy="1012616"/>
              <a:chOff x="891540" y="4611359"/>
              <a:chExt cx="4754880" cy="101261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76EDAA-3CCA-F680-6FA1-5B89E476BA82}"/>
                  </a:ext>
                </a:extLst>
              </p:cNvPr>
              <p:cNvSpPr txBox="1"/>
              <p:nvPr/>
            </p:nvSpPr>
            <p:spPr>
              <a:xfrm>
                <a:off x="1569720" y="4792980"/>
                <a:ext cx="4076700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600" dirty="0"/>
                  <a:t>Produce a proof scaffold.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GB" sz="1600" dirty="0"/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Expand a proof scaffold into a full proof.</a:t>
                </a:r>
              </a:p>
            </p:txBody>
          </p:sp>
          <p:cxnSp>
            <p:nvCxnSpPr>
              <p:cNvPr id="9" name="Connector: Elbow 8">
                <a:extLst>
                  <a:ext uri="{FF2B5EF4-FFF2-40B4-BE49-F238E27FC236}">
                    <a16:creationId xmlns:a16="http://schemas.microsoft.com/office/drawing/2014/main" id="{7DCA5758-D71F-FBDD-D349-B7C5B0845E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540" y="4611359"/>
                <a:ext cx="541020" cy="351166"/>
              </a:xfrm>
              <a:prstGeom prst="bentConnector3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Connector: Elbow 12">
                <a:extLst>
                  <a:ext uri="{FF2B5EF4-FFF2-40B4-BE49-F238E27FC236}">
                    <a16:creationId xmlns:a16="http://schemas.microsoft.com/office/drawing/2014/main" id="{7D006CFD-C96C-235A-D80C-2B12CAFC65F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40149" y="5084430"/>
                <a:ext cx="504789" cy="260984"/>
              </a:xfrm>
              <a:prstGeom prst="bentConnector3">
                <a:avLst>
                  <a:gd name="adj1" fmla="val 100318"/>
                </a:avLst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  <p:extLst>
      <p:ext uri="{BB962C8B-B14F-4D97-AF65-F5344CB8AC3E}">
        <p14:creationId xmlns:p14="http://schemas.microsoft.com/office/powerpoint/2010/main" val="2418417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D93D-EB6A-0888-9813-544C847F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Blocks of 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0FD050-4502-C7B9-C0A3-FE3B06C6213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Atomic Constraint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≥1⟩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≠3⟩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𝑣𝑎𝑟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∘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𝑣𝑎𝑙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∈{≥, ≤, =, ≠}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Inference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 are atomic constraints</a:t>
                </a:r>
              </a:p>
              <a:p>
                <a:pPr lvl="1"/>
                <a:r>
                  <a:rPr lang="en-GB" dirty="0"/>
                  <a:t>Implied by a (global) constraint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Nogood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→⊥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Implied by inferences and previous </a:t>
                </a:r>
                <a:r>
                  <a:rPr lang="en-GB" dirty="0" err="1"/>
                  <a:t>nogoods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0FD050-4502-C7B9-C0A3-FE3B06C621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075" t="-1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80ACE-82D7-2E66-FC48-A73E740CC2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C1C6FE-1751-A6C1-FE58-B62FE7C98264}"/>
                  </a:ext>
                </a:extLst>
              </p:cNvPr>
              <p:cNvSpPr txBox="1"/>
              <p:nvPr/>
            </p:nvSpPr>
            <p:spPr>
              <a:xfrm>
                <a:off x="8030412" y="3199076"/>
                <a:ext cx="2968652" cy="855958"/>
              </a:xfrm>
              <a:prstGeom prst="rect">
                <a:avLst/>
              </a:prstGeom>
              <a:noFill/>
              <a:ln w="12700" cap="flat">
                <a:solidFill>
                  <a:srgbClr val="00A6D6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0000" tIns="180000" rIns="180000" bIns="180000" numCol="1" spcCol="38100" rtlCol="0" anchor="t">
                <a:spAutoFit/>
              </a:bodyPr>
              <a:lstStyle/>
              <a:p>
                <a:pPr marL="0" marR="0" indent="0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Example Inference: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𝑎</m:t>
                      </m:r>
                      <m:r>
                        <a:rPr kumimoji="0" lang="en-GB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≠</m:t>
                      </m:r>
                      <m:r>
                        <a:rPr kumimoji="0" lang="en-GB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𝑏</m:t>
                      </m:r>
                      <m:r>
                        <a:rPr kumimoji="0" lang="en-GB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⇒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GB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GB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𝑎</m:t>
                          </m:r>
                          <m:r>
                            <a:rPr kumimoji="0" lang="en-GB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=5</m:t>
                          </m:r>
                        </m:e>
                      </m:d>
                      <m:r>
                        <a:rPr kumimoji="0" lang="en-GB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→⟨</m:t>
                      </m:r>
                      <m:r>
                        <a:rPr kumimoji="0" lang="en-GB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𝑏</m:t>
                      </m:r>
                      <m:r>
                        <a:rPr kumimoji="0" lang="en-GB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≠5⟩</m:t>
                      </m:r>
                    </m:oMath>
                  </m:oMathPara>
                </a14:m>
                <a:endPara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C1C6FE-1751-A6C1-FE58-B62FE7C98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412" y="3199076"/>
                <a:ext cx="2968652" cy="8559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A6D6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3BA8A8-71F9-20D2-1C4C-BE2D882DC4E3}"/>
                  </a:ext>
                </a:extLst>
              </p:cNvPr>
              <p:cNvSpPr txBox="1"/>
              <p:nvPr/>
            </p:nvSpPr>
            <p:spPr>
              <a:xfrm>
                <a:off x="8030412" y="4748846"/>
                <a:ext cx="2968652" cy="1348401"/>
              </a:xfrm>
              <a:prstGeom prst="rect">
                <a:avLst/>
              </a:prstGeom>
              <a:noFill/>
              <a:ln w="12700" cap="flat">
                <a:solidFill>
                  <a:srgbClr val="00A6D6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80000" tIns="180000" rIns="180000" bIns="18000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Example Nogood: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0" lang="en-GB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GB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𝑎</m:t>
                          </m:r>
                          <m:r>
                            <a:rPr kumimoji="0" lang="en-GB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≥5</m:t>
                          </m:r>
                        </m:e>
                      </m:d>
                      <m:r>
                        <a:rPr kumimoji="0" lang="en-GB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∧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GB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GB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𝑏</m:t>
                          </m:r>
                          <m:r>
                            <a:rPr kumimoji="0" lang="en-GB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≤3</m:t>
                          </m:r>
                        </m:e>
                      </m:d>
                      <m:r>
                        <a:rPr kumimoji="0" lang="en-GB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→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GB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GB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𝑐</m:t>
                          </m:r>
                          <m:r>
                            <a:rPr kumimoji="0" lang="en-GB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≥5</m:t>
                          </m:r>
                        </m:e>
                      </m:d>
                    </m:oMath>
                  </m:oMathPara>
                </a14:m>
                <a:endPara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≥5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∧⟨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≤3⟩ →⟨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≤4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≥5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≤3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3BA8A8-71F9-20D2-1C4C-BE2D882DC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412" y="4748846"/>
                <a:ext cx="2968652" cy="1348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solidFill>
                  <a:srgbClr val="00A6D6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972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U Delft">
  <a:themeElements>
    <a:clrScheme name="TU Del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6D6"/>
      </a:accent1>
      <a:accent2>
        <a:srgbClr val="017188"/>
      </a:accent2>
      <a:accent3>
        <a:srgbClr val="EB7246"/>
      </a:accent3>
      <a:accent4>
        <a:srgbClr val="00A390"/>
      </a:accent4>
      <a:accent5>
        <a:srgbClr val="F1BE3E"/>
      </a:accent5>
      <a:accent6>
        <a:srgbClr val="C3312F"/>
      </a:accent6>
      <a:hlink>
        <a:srgbClr val="0000FF"/>
      </a:hlink>
      <a:folHlink>
        <a:srgbClr val="FF00FF"/>
      </a:folHlink>
    </a:clrScheme>
    <a:fontScheme name="TU Delf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U Del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asis uitgebreid sjabloon" id="{7537F33F-3839-8B44-AD49-D95CD72F9DFA}" vid="{A8BF4048-0FE2-714D-B48F-5A9977B08C8D}"/>
    </a:ext>
  </a:extLst>
</a:theme>
</file>

<file path=ppt/theme/theme2.xml><?xml version="1.0" encoding="utf-8"?>
<a:theme xmlns:a="http://schemas.openxmlformats.org/drawingml/2006/main" name="TU Delft">
  <a:themeElements>
    <a:clrScheme name="TU Del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6D6"/>
      </a:accent1>
      <a:accent2>
        <a:srgbClr val="017188"/>
      </a:accent2>
      <a:accent3>
        <a:srgbClr val="EB7246"/>
      </a:accent3>
      <a:accent4>
        <a:srgbClr val="00A390"/>
      </a:accent4>
      <a:accent5>
        <a:srgbClr val="F1BE3E"/>
      </a:accent5>
      <a:accent6>
        <a:srgbClr val="C3312F"/>
      </a:accent6>
      <a:hlink>
        <a:srgbClr val="0000FF"/>
      </a:hlink>
      <a:folHlink>
        <a:srgbClr val="FF00FF"/>
      </a:folHlink>
    </a:clrScheme>
    <a:fontScheme name="TU Delf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U Del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CCD81E9B8EC4AA9F37098270FA7B2" ma:contentTypeVersion="4" ma:contentTypeDescription="Create a new document." ma:contentTypeScope="" ma:versionID="9ce5ff8de277547019f95db8a51cce4b">
  <xsd:schema xmlns:xsd="http://www.w3.org/2001/XMLSchema" xmlns:xs="http://www.w3.org/2001/XMLSchema" xmlns:p="http://schemas.microsoft.com/office/2006/metadata/properties" xmlns:ns2="5495e808-e183-4a7a-9118-4955941b014f" targetNamespace="http://schemas.microsoft.com/office/2006/metadata/properties" ma:root="true" ma:fieldsID="a5e672448a10a9fa3db7d336141638ff" ns2:_="">
    <xsd:import namespace="5495e808-e183-4a7a-9118-4955941b01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5e808-e183-4a7a-9118-4955941b0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777B83-6E70-43B0-A11C-8CE35049D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95e808-e183-4a7a-9118-4955941b01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7E8361-7E4D-469D-896B-D18032DA3E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FC7B00-BA95-457B-8257-77CBFA9ABE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Basic template English version</Template>
  <TotalTime>1072</TotalTime>
  <Words>1148</Words>
  <Application>Microsoft Office PowerPoint</Application>
  <PresentationFormat>Widescreen</PresentationFormat>
  <Paragraphs>266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Roboto Slab Regular Regular</vt:lpstr>
      <vt:lpstr>Wingdings</vt:lpstr>
      <vt:lpstr>TU Delft</vt:lpstr>
      <vt:lpstr>PowerPoint Presentation</vt:lpstr>
      <vt:lpstr>The Framework</vt:lpstr>
      <vt:lpstr>Why Certification?</vt:lpstr>
      <vt:lpstr>Trusting Solvers</vt:lpstr>
      <vt:lpstr>Proof Logging for CP</vt:lpstr>
      <vt:lpstr>Challenges</vt:lpstr>
      <vt:lpstr>PowerPoint Presentation</vt:lpstr>
      <vt:lpstr>Our Work</vt:lpstr>
      <vt:lpstr>Building Blocks of a Proof</vt:lpstr>
      <vt:lpstr>Traditional Workflow</vt:lpstr>
      <vt:lpstr>New Workflow</vt:lpstr>
      <vt:lpstr>Benefits of Proof Processing</vt:lpstr>
      <vt:lpstr>Example</vt:lpstr>
      <vt:lpstr>Example With Processing</vt:lpstr>
      <vt:lpstr>PowerPoint Presentation</vt:lpstr>
      <vt:lpstr>Setup</vt:lpstr>
      <vt:lpstr>Overhead on Solving</vt:lpstr>
      <vt:lpstr>Processing and Checking</vt:lpstr>
      <vt:lpstr>Proof Processing</vt:lpstr>
      <vt:lpstr>Proof Checking</vt:lpstr>
      <vt:lpstr>The 5 largest instances</vt:lpstr>
      <vt:lpstr>PowerPoint Presentation</vt:lpstr>
      <vt:lpstr>Conclusion</vt:lpstr>
      <vt:lpstr>Future Work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Maarten Flippo</dc:creator>
  <cp:lastModifiedBy>Maarten Flippo</cp:lastModifiedBy>
  <cp:revision>122</cp:revision>
  <dcterms:created xsi:type="dcterms:W3CDTF">2024-08-26T05:33:40Z</dcterms:created>
  <dcterms:modified xsi:type="dcterms:W3CDTF">2024-09-03T19:49:40Z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0x0101006F8CCD81E9B8EC4AA9F37098270FA7B2</vt:lpwstr>
  </property>
</Properties>
</file>