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1962" r:id="rId3"/>
    <p:sldId id="1944" r:id="rId4"/>
    <p:sldId id="258" r:id="rId5"/>
    <p:sldId id="259" r:id="rId6"/>
    <p:sldId id="1947" r:id="rId7"/>
    <p:sldId id="1946" r:id="rId8"/>
    <p:sldId id="1949" r:id="rId9"/>
    <p:sldId id="288" r:id="rId10"/>
    <p:sldId id="1950" r:id="rId11"/>
    <p:sldId id="1951" r:id="rId12"/>
    <p:sldId id="1948" r:id="rId13"/>
    <p:sldId id="262" r:id="rId14"/>
    <p:sldId id="1963" r:id="rId15"/>
    <p:sldId id="1745" r:id="rId16"/>
    <p:sldId id="1954" r:id="rId17"/>
    <p:sldId id="266" r:id="rId18"/>
    <p:sldId id="276" r:id="rId19"/>
    <p:sldId id="275" r:id="rId20"/>
    <p:sldId id="278" r:id="rId21"/>
    <p:sldId id="280" r:id="rId22"/>
    <p:sldId id="281" r:id="rId23"/>
    <p:sldId id="282" r:id="rId24"/>
    <p:sldId id="283" r:id="rId25"/>
    <p:sldId id="284" r:id="rId26"/>
    <p:sldId id="290" r:id="rId27"/>
    <p:sldId id="287" r:id="rId28"/>
    <p:sldId id="291" r:id="rId29"/>
    <p:sldId id="1960" r:id="rId30"/>
    <p:sldId id="293" r:id="rId31"/>
    <p:sldId id="294" r:id="rId32"/>
    <p:sldId id="297" r:id="rId33"/>
    <p:sldId id="295" r:id="rId34"/>
    <p:sldId id="196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FEE"/>
    <a:srgbClr val="A5C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4" autoAdjust="0"/>
    <p:restoredTop sz="94762"/>
  </p:normalViewPr>
  <p:slideViewPr>
    <p:cSldViewPr snapToGrid="0">
      <p:cViewPr varScale="1">
        <p:scale>
          <a:sx n="121" d="100"/>
          <a:sy n="121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9E2CA-82CF-4A84-8775-0567842EB425}" type="datetimeFigureOut">
              <a:rPr lang="en-CA" smtClean="0"/>
              <a:t>2024-09-13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C9316-89B1-4A83-84C4-34982E323C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06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C332-EEA7-C8E5-EEFC-BD0688674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A5C01-7A3A-ABE1-27D5-805F09059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58BF3-2995-ACA5-01CD-44539E6F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98D-75EA-4C65-B32E-5A2873021585}" type="datetime1">
              <a:rPr lang="en-CA" smtClean="0"/>
              <a:t>2024-09-13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4BE15-D955-D74E-5504-2ADF0C5F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90E0-EA20-C36A-CDC7-95824B95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173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15B6-249B-80DC-E8A4-BD0EADDA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B14F7-2B27-7A66-22D4-3C4B2D099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55154-F4EA-12EF-2B22-34F42EF3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EE88-C1A9-401D-BBFB-03AC1D4F57DE}" type="datetime1">
              <a:rPr lang="en-CA" smtClean="0"/>
              <a:t>2024-09-13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B55DF-530A-BE06-55C4-A75796E5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226E0-EFB9-ECD1-4F72-8F243EFB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05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B7D59-3E1E-76AF-5E6C-E15E02054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FACEB-13DC-E834-8D88-04669CF98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3D4C5-442D-0585-3F72-AD92A58B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A22F-6200-4DBE-ABCC-B4886F4F1797}" type="datetime1">
              <a:rPr lang="en-CA" smtClean="0"/>
              <a:t>2024-09-13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AF196-3334-9CC8-80AE-9C716133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8D0FA-B683-1FCA-73F7-37162A80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02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790F-77FF-4CD6-C0C7-CC3AC810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62990-2173-66CA-8F60-1A917372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6A24F-C991-D579-BEA7-C42FF36E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6B1D-00DB-4B66-AC52-128167E7A9DE}" type="datetime1">
              <a:rPr lang="en-CA" smtClean="0"/>
              <a:t>2024-09-13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AE671-A010-E3DC-DF87-543D7D32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E9625-2D32-A9B6-071D-EF9A7683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22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78AA-59BC-B4E4-8B80-AC63B378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FFC2C-2EC2-4D2D-CC7B-C63FE9592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F6143-2CBE-00D9-26EC-0C564B23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3859-A9AF-404F-B717-E192FA8268D2}" type="datetime1">
              <a:rPr lang="en-CA" smtClean="0"/>
              <a:t>2024-09-13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57359-7F85-7C1A-0A0E-5AE9F125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14B3-E570-06E0-D333-1E7058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78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DE01A-C723-3892-059F-943B6CB9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AC75-E52F-A8AB-85E3-88E85C450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41582-5BDA-A6BC-48A8-477DC0FCD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AAB29-778A-D761-AD08-0D425981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572B-E9AE-4F28-B8F6-D0D3D2259B8E}" type="datetime1">
              <a:rPr lang="en-CA" smtClean="0"/>
              <a:t>2024-09-13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C94A8-4A3C-D384-CF11-2C246209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DF273-403B-DF47-B7D9-491A73B3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180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9F3E-6F70-0454-F1EA-7A653538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5C305-B524-B095-6763-B4B51C75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8D556-B408-EBD8-6E3D-0E20826CE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29F78-4D59-9D80-453A-ACD2E3A3A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6B6A1-6E22-4920-DFF1-FFE6147AB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21AE1-751D-EC93-1996-9AC0F184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76D7-0286-4F46-9CB9-E101DE8088BB}" type="datetime1">
              <a:rPr lang="en-CA" smtClean="0"/>
              <a:t>2024-09-13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2EEF92-894B-C652-419D-384DD3D9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B395E-33BC-9CE0-E655-CF257454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7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B949B-2727-FEC7-1DBE-4411673B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E81BD4-0293-5A24-DAEF-8922F837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D8E2-7889-47E3-8729-E5B8F1432A41}" type="datetime1">
              <a:rPr lang="en-CA" smtClean="0"/>
              <a:t>2024-09-13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DA441A-1A73-4942-2175-A31A16BE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FD9BC-B0B9-93D6-5A94-DD551009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364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055DB-7AD1-028C-9676-80749544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5126-560F-4DB3-9D2A-C56F233FEB94}" type="datetime1">
              <a:rPr lang="en-CA" smtClean="0"/>
              <a:t>2024-09-13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1032F-B781-46C0-4A45-30713D16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B9A2E-9550-3D1C-ED97-87FB8F29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70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CD8E-E24F-B76F-6432-62953817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75AA-2897-A95F-483B-9371752A4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16821-4E1C-67D8-19AE-4FA2608E5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4ABEF-0B2C-2113-60FE-C9BF0D0D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04D5-9819-4EBA-9727-C374B91A4A9A}" type="datetime1">
              <a:rPr lang="en-CA" smtClean="0"/>
              <a:t>2024-09-13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FBB5C-D05F-58C3-E3F0-F01B4E22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6CCF1-EA2C-6E90-E135-05944553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34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7C6E-5F8A-85B0-A6E8-EE5C1E01D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D8FB4-47BC-C9ED-14F1-5269A250E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3EE2B-B7CB-2C58-4A2B-2A210A649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9B708-BD6A-2763-DBCF-75DA623D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161F-F0D0-41A9-95A4-F4E0EEA05D46}" type="datetime1">
              <a:rPr lang="en-CA" smtClean="0"/>
              <a:t>2024-09-13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CF872-9D6E-475A-354D-B45AFFDF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C626B-D45B-7CC3-1E45-D7C823D3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615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4B272A-D1F3-BE9D-F947-07D9B1F3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71DAA-1AB8-4379-6671-9D4D7A233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3096-7E32-84EB-77E6-AD1D07F0A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11B572-9A96-4427-8DC1-B0513E39E7EF}" type="datetime1">
              <a:rPr lang="en-CA" smtClean="0"/>
              <a:t>2024-09-13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C8DAD-7DD8-831B-4D16-0D41B4397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96B79-DB6F-658F-3ACE-9FA9427C4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81EAB7-9A32-4464-9515-EC20B6771B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69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15.svg"/><Relationship Id="rId12" Type="http://schemas.openxmlformats.org/officeDocument/2006/relationships/image" Target="../media/image1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271.png"/><Relationship Id="rId7" Type="http://schemas.openxmlformats.org/officeDocument/2006/relationships/image" Target="../media/image40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0.png"/><Relationship Id="rId7" Type="http://schemas.openxmlformats.org/officeDocument/2006/relationships/image" Target="../media/image4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420.png"/><Relationship Id="rId9" Type="http://schemas.openxmlformats.org/officeDocument/2006/relationships/image" Target="../media/image3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0.png"/><Relationship Id="rId7" Type="http://schemas.openxmlformats.org/officeDocument/2006/relationships/image" Target="../media/image4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10" Type="http://schemas.openxmlformats.org/officeDocument/2006/relationships/image" Target="../media/image311.png"/><Relationship Id="rId4" Type="http://schemas.openxmlformats.org/officeDocument/2006/relationships/image" Target="../media/image420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3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311.png"/><Relationship Id="rId4" Type="http://schemas.openxmlformats.org/officeDocument/2006/relationships/image" Target="../media/image51.pn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1.png"/><Relationship Id="rId7" Type="http://schemas.openxmlformats.org/officeDocument/2006/relationships/image" Target="../media/image7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0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10.png"/><Relationship Id="rId7" Type="http://schemas.openxmlformats.org/officeDocument/2006/relationships/image" Target="../media/image15.svg"/><Relationship Id="rId12" Type="http://schemas.openxmlformats.org/officeDocument/2006/relationships/image" Target="../media/image1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2444-8493-7B9F-03DC-7E1D31CF7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Solving LBBD Master Problem with 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Constraint Programming and 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Domain-Independent Dynamic Programming</a:t>
            </a:r>
            <a:endParaRPr lang="en-CA" sz="8800" dirty="0"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97141-07C2-5665-BDA5-635A325B4A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b="0" i="0" u="none" strike="noStrike" dirty="0">
              <a:solidFill>
                <a:srgbClr val="595959"/>
              </a:solidFill>
              <a:effectLst/>
              <a:latin typeface="Georgia" panose="02040502050405020303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 err="1">
                <a:solidFill>
                  <a:srgbClr val="595959"/>
                </a:solidFill>
                <a:effectLst/>
                <a:latin typeface="Georgia" panose="02040502050405020303" pitchFamily="18" charset="0"/>
              </a:rPr>
              <a:t>Jiachen</a:t>
            </a:r>
            <a:r>
              <a:rPr lang="en-US" b="0" i="0" u="none" strike="noStrike" dirty="0">
                <a:solidFill>
                  <a:srgbClr val="595959"/>
                </a:solidFill>
                <a:effectLst/>
                <a:latin typeface="Georgia" panose="02040502050405020303" pitchFamily="18" charset="0"/>
              </a:rPr>
              <a:t> Zhang, </a:t>
            </a:r>
            <a:r>
              <a:rPr lang="en-US" b="1" i="0" u="none" strike="noStrike" dirty="0">
                <a:solidFill>
                  <a:srgbClr val="595959"/>
                </a:solidFill>
                <a:effectLst/>
                <a:latin typeface="Georgia" panose="02040502050405020303" pitchFamily="18" charset="0"/>
              </a:rPr>
              <a:t>J. Christopher Beck</a:t>
            </a:r>
            <a:endParaRPr lang="en-US" sz="3200" b="0" dirty="0">
              <a:effectLst/>
              <a:latin typeface="Georgia" panose="02040502050405020303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Georgia" panose="02040502050405020303" pitchFamily="18" charset="0"/>
              </a:rPr>
              <a:t>University of Toronto</a:t>
            </a:r>
            <a:endParaRPr lang="en-US" sz="3200" b="0" dirty="0">
              <a:effectLst/>
              <a:latin typeface="Georgia" panose="02040502050405020303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Georgia" panose="02040502050405020303" pitchFamily="18" charset="0"/>
              </a:rPr>
              <a:t>September 2024</a:t>
            </a:r>
            <a:endParaRPr lang="en-US" sz="3200" b="0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6F74C-2BA1-F8A4-6367-A38214D9D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090"/>
          <a:stretch/>
        </p:blipFill>
        <p:spPr>
          <a:xfrm>
            <a:off x="63979" y="5754687"/>
            <a:ext cx="1115116" cy="1035103"/>
          </a:xfrm>
          <a:prstGeom prst="rect">
            <a:avLst/>
          </a:prstGeom>
        </p:spPr>
      </p:pic>
      <p:pic>
        <p:nvPicPr>
          <p:cNvPr id="6" name="图片 13">
            <a:extLst>
              <a:ext uri="{FF2B5EF4-FFF2-40B4-BE49-F238E27FC236}">
                <a16:creationId xmlns:a16="http://schemas.microsoft.com/office/drawing/2014/main" id="{B49518C5-3027-8DEB-9CE1-7C08A6E5A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205" y="6086475"/>
            <a:ext cx="2025616" cy="665215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4FC0D34A-3951-15BD-FCDE-2FFEA18C3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248" y="6062978"/>
            <a:ext cx="2739503" cy="6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LBBD for SUALBP-1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10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68931-51C5-9B30-7EFA-F9BDED514FEE}"/>
              </a:ext>
            </a:extLst>
          </p:cNvPr>
          <p:cNvSpPr/>
          <p:nvPr/>
        </p:nvSpPr>
        <p:spPr>
          <a:xfrm>
            <a:off x="2043111" y="2127247"/>
            <a:ext cx="1428750" cy="77152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47BC76-4BA8-3D85-03E9-3A7EB9032A04}"/>
                  </a:ext>
                </a:extLst>
              </p:cNvPr>
              <p:cNvSpPr/>
              <p:nvPr/>
            </p:nvSpPr>
            <p:spPr>
              <a:xfrm>
                <a:off x="1714499" y="4055664"/>
                <a:ext cx="657225" cy="66278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47BC76-4BA8-3D85-03E9-3A7EB9032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9" y="4055664"/>
                <a:ext cx="657225" cy="6627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9638FD-58FE-7EC7-6066-C007C45471E9}"/>
                  </a:ext>
                </a:extLst>
              </p:cNvPr>
              <p:cNvSpPr/>
              <p:nvPr/>
            </p:nvSpPr>
            <p:spPr>
              <a:xfrm>
                <a:off x="3143248" y="4055663"/>
                <a:ext cx="657225" cy="66278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9638FD-58FE-7EC7-6066-C007C4547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48" y="4055663"/>
                <a:ext cx="657225" cy="662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9FAAA5D-C3BC-D6BD-B40B-029973940393}"/>
              </a:ext>
            </a:extLst>
          </p:cNvPr>
          <p:cNvSpPr txBox="1"/>
          <p:nvPr/>
        </p:nvSpPr>
        <p:spPr>
          <a:xfrm>
            <a:off x="2571747" y="4106857"/>
            <a:ext cx="3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…</a:t>
            </a:r>
            <a:endParaRPr lang="en-CA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D742DC-7F4A-F0B7-949C-3CBC0BC30E14}"/>
              </a:ext>
            </a:extLst>
          </p:cNvPr>
          <p:cNvCxnSpPr>
            <a:endCxn id="10" idx="0"/>
          </p:cNvCxnSpPr>
          <p:nvPr/>
        </p:nvCxnSpPr>
        <p:spPr>
          <a:xfrm>
            <a:off x="2757485" y="2898772"/>
            <a:ext cx="1" cy="1208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757CAF07-A535-B123-9615-B970B2CB60C7}"/>
              </a:ext>
            </a:extLst>
          </p:cNvPr>
          <p:cNvCxnSpPr>
            <a:cxnSpLocks/>
            <a:stCxn id="8" idx="2"/>
            <a:endCxn id="7" idx="1"/>
          </p:cNvCxnSpPr>
          <p:nvPr/>
        </p:nvCxnSpPr>
        <p:spPr>
          <a:xfrm rot="5400000" flipH="1">
            <a:off x="940394" y="3615728"/>
            <a:ext cx="2205435" cy="1"/>
          </a:xfrm>
          <a:prstGeom prst="curvedConnector4">
            <a:avLst>
              <a:gd name="adj1" fmla="val -10365"/>
              <a:gd name="adj2" fmla="val 557213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7E9357D7-5EED-4C67-56CF-1A8B3525C7E2}"/>
              </a:ext>
            </a:extLst>
          </p:cNvPr>
          <p:cNvCxnSpPr>
            <a:cxnSpLocks/>
            <a:stCxn id="9" idx="2"/>
            <a:endCxn id="7" idx="3"/>
          </p:cNvCxnSpPr>
          <p:nvPr/>
        </p:nvCxnSpPr>
        <p:spPr>
          <a:xfrm rot="5400000" flipH="1">
            <a:off x="2369144" y="3615727"/>
            <a:ext cx="2205434" cy="12700"/>
          </a:xfrm>
          <a:prstGeom prst="curvedConnector4">
            <a:avLst>
              <a:gd name="adj1" fmla="val -10365"/>
              <a:gd name="adj2" fmla="val -446250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D996BC-E6D1-D202-BFD2-BB2878FC9397}"/>
              </a:ext>
            </a:extLst>
          </p:cNvPr>
          <p:cNvSpPr txBox="1"/>
          <p:nvPr/>
        </p:nvSpPr>
        <p:spPr>
          <a:xfrm>
            <a:off x="2371724" y="3356803"/>
            <a:ext cx="19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MP solution</a:t>
            </a:r>
            <a:endParaRPr lang="en-CA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2AB46-F700-2634-80FB-11BD6B4D592D}"/>
              </a:ext>
            </a:extLst>
          </p:cNvPr>
          <p:cNvSpPr txBox="1"/>
          <p:nvPr/>
        </p:nvSpPr>
        <p:spPr>
          <a:xfrm>
            <a:off x="841173" y="5022918"/>
            <a:ext cx="19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Benders cut</a:t>
            </a:r>
            <a:endParaRPr lang="en-CA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4A3712-FE71-066A-3D6B-D83304663F1B}"/>
              </a:ext>
            </a:extLst>
          </p:cNvPr>
          <p:cNvSpPr txBox="1"/>
          <p:nvPr/>
        </p:nvSpPr>
        <p:spPr>
          <a:xfrm>
            <a:off x="2627707" y="5022918"/>
            <a:ext cx="19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Benders cut</a:t>
            </a:r>
            <a:endParaRPr lang="en-CA" sz="1400" dirty="0"/>
          </a:p>
        </p:txBody>
      </p:sp>
      <p:pic>
        <p:nvPicPr>
          <p:cNvPr id="19" name="2384804F-3998-4D57-9195-F3826E402611-17" descr="wpp">
            <a:extLst>
              <a:ext uri="{FF2B5EF4-FFF2-40B4-BE49-F238E27FC236}">
                <a16:creationId xmlns:a16="http://schemas.microsoft.com/office/drawing/2014/main" id="{3FA566A6-7BE5-77FB-3A4D-F0E298584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318" y="4428768"/>
            <a:ext cx="2182495" cy="205740"/>
          </a:xfrm>
          <a:prstGeom prst="rect">
            <a:avLst/>
          </a:prstGeom>
        </p:spPr>
      </p:pic>
      <p:pic>
        <p:nvPicPr>
          <p:cNvPr id="20" name="2384804F-3998-4D57-9195-F3826E402611-18" descr="C:/Users/Jason/AppData/Local/Temp/wpp.VvTfGDwpp">
            <a:extLst>
              <a:ext uri="{FF2B5EF4-FFF2-40B4-BE49-F238E27FC236}">
                <a16:creationId xmlns:a16="http://schemas.microsoft.com/office/drawing/2014/main" id="{81F29684-C93E-7B46-2E16-AFF2A91956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2108" y="4741188"/>
            <a:ext cx="335280" cy="177800"/>
          </a:xfrm>
          <a:prstGeom prst="rect">
            <a:avLst/>
          </a:prstGeom>
        </p:spPr>
      </p:pic>
      <p:pic>
        <p:nvPicPr>
          <p:cNvPr id="24" name="2384804F-3998-4D57-9195-F3826E402611-19" descr="wpp">
            <a:extLst>
              <a:ext uri="{FF2B5EF4-FFF2-40B4-BE49-F238E27FC236}">
                <a16:creationId xmlns:a16="http://schemas.microsoft.com/office/drawing/2014/main" id="{6E56054E-8BC6-47CC-B680-63317A299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08498" y="2472968"/>
            <a:ext cx="237490" cy="248285"/>
          </a:xfrm>
          <a:prstGeom prst="rect">
            <a:avLst/>
          </a:prstGeom>
        </p:spPr>
      </p:pic>
      <p:pic>
        <p:nvPicPr>
          <p:cNvPr id="34" name="2384804F-3998-4D57-9195-F3826E402611-23" descr="C:/Users/Jason/AppData/Local/Temp/wpp.PUcLKkwpp">
            <a:extLst>
              <a:ext uri="{FF2B5EF4-FFF2-40B4-BE49-F238E27FC236}">
                <a16:creationId xmlns:a16="http://schemas.microsoft.com/office/drawing/2014/main" id="{75FCA2DC-3D7F-BA90-4228-E11214CF26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30518" y="3162578"/>
            <a:ext cx="424815" cy="194649"/>
          </a:xfrm>
          <a:prstGeom prst="rect">
            <a:avLst/>
          </a:prstGeom>
        </p:spPr>
      </p:pic>
      <p:pic>
        <p:nvPicPr>
          <p:cNvPr id="35" name="2384804F-3998-4D57-9195-F3826E402611-24" descr="C:/Users/Jason/AppData/Local/Temp/wpp.vNtOkRwpp">
            <a:extLst>
              <a:ext uri="{FF2B5EF4-FFF2-40B4-BE49-F238E27FC236}">
                <a16:creationId xmlns:a16="http://schemas.microsoft.com/office/drawing/2014/main" id="{9344D701-5EAD-2D31-61F1-237EE8AD87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45123" y="2377083"/>
            <a:ext cx="424815" cy="212667"/>
          </a:xfrm>
          <a:prstGeom prst="rect">
            <a:avLst/>
          </a:prstGeom>
        </p:spPr>
      </p:pic>
      <p:pic>
        <p:nvPicPr>
          <p:cNvPr id="38" name="2384804F-3998-4D57-9195-F3826E402611-25" descr="C:/Users/Jason/AppData/Local/Temp/wpp.BtmoZbwpp">
            <a:extLst>
              <a:ext uri="{FF2B5EF4-FFF2-40B4-BE49-F238E27FC236}">
                <a16:creationId xmlns:a16="http://schemas.microsoft.com/office/drawing/2014/main" id="{41D77B5F-92BE-5D25-BDF0-4621944CDA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30518" y="1272183"/>
            <a:ext cx="495617" cy="23045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C985BF01-1189-3D06-CFD0-201E219FD23D}"/>
              </a:ext>
            </a:extLst>
          </p:cNvPr>
          <p:cNvSpPr/>
          <p:nvPr/>
        </p:nvSpPr>
        <p:spPr>
          <a:xfrm>
            <a:off x="6438596" y="1690688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A830242-D4E7-ECE2-A55E-C22096609F29}"/>
              </a:ext>
            </a:extLst>
          </p:cNvPr>
          <p:cNvSpPr/>
          <p:nvPr/>
        </p:nvSpPr>
        <p:spPr>
          <a:xfrm>
            <a:off x="7427925" y="1690688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1DB3CF-4988-FE42-9CA7-76C3DCDF3A67}"/>
              </a:ext>
            </a:extLst>
          </p:cNvPr>
          <p:cNvSpPr/>
          <p:nvPr/>
        </p:nvSpPr>
        <p:spPr>
          <a:xfrm>
            <a:off x="8417254" y="1690688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C18D0EB-B3C4-14CF-1BD7-234FD46EF606}"/>
              </a:ext>
            </a:extLst>
          </p:cNvPr>
          <p:cNvSpPr/>
          <p:nvPr/>
        </p:nvSpPr>
        <p:spPr>
          <a:xfrm>
            <a:off x="9406583" y="1690688"/>
            <a:ext cx="492118" cy="158118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D5DE000-7870-DFAF-95C8-B5CC09F3E2F3}"/>
              </a:ext>
            </a:extLst>
          </p:cNvPr>
          <p:cNvSpPr/>
          <p:nvPr/>
        </p:nvSpPr>
        <p:spPr>
          <a:xfrm>
            <a:off x="6472247" y="2869241"/>
            <a:ext cx="424816" cy="36933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8D9C1A7-30F1-CD86-1864-1EEDCA3A4464}"/>
              </a:ext>
            </a:extLst>
          </p:cNvPr>
          <p:cNvSpPr/>
          <p:nvPr/>
        </p:nvSpPr>
        <p:spPr>
          <a:xfrm>
            <a:off x="6472247" y="2497417"/>
            <a:ext cx="424816" cy="1846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0829F8A-6A6A-8950-273B-285331CB1387}"/>
              </a:ext>
            </a:extLst>
          </p:cNvPr>
          <p:cNvSpPr/>
          <p:nvPr/>
        </p:nvSpPr>
        <p:spPr>
          <a:xfrm>
            <a:off x="6472247" y="1744463"/>
            <a:ext cx="424816" cy="5657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D9903B-61A1-9E47-9E61-5FCC781EC568}"/>
              </a:ext>
            </a:extLst>
          </p:cNvPr>
          <p:cNvSpPr/>
          <p:nvPr/>
        </p:nvSpPr>
        <p:spPr>
          <a:xfrm>
            <a:off x="7461576" y="2721253"/>
            <a:ext cx="424816" cy="507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D7014DE-73E6-BD16-0B6A-88409E0287AC}"/>
              </a:ext>
            </a:extLst>
          </p:cNvPr>
          <p:cNvSpPr/>
          <p:nvPr/>
        </p:nvSpPr>
        <p:spPr>
          <a:xfrm>
            <a:off x="7461576" y="1744463"/>
            <a:ext cx="424816" cy="7285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9920D78-EAB4-BB12-3EF4-82D6808BC783}"/>
              </a:ext>
            </a:extLst>
          </p:cNvPr>
          <p:cNvSpPr/>
          <p:nvPr/>
        </p:nvSpPr>
        <p:spPr>
          <a:xfrm>
            <a:off x="8450905" y="2967232"/>
            <a:ext cx="424816" cy="26072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A599815-4753-04C2-3D03-A9942D0AE573}"/>
              </a:ext>
            </a:extLst>
          </p:cNvPr>
          <p:cNvSpPr/>
          <p:nvPr/>
        </p:nvSpPr>
        <p:spPr>
          <a:xfrm>
            <a:off x="8450905" y="2229164"/>
            <a:ext cx="424816" cy="640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F6FC8D8-7480-DD8E-C1C4-C49A23EC5054}"/>
              </a:ext>
            </a:extLst>
          </p:cNvPr>
          <p:cNvSpPr/>
          <p:nvPr/>
        </p:nvSpPr>
        <p:spPr>
          <a:xfrm>
            <a:off x="8450905" y="1817566"/>
            <a:ext cx="424816" cy="2911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3B8AE7F-5066-BBDF-075B-9BB2CE61C3BA}"/>
              </a:ext>
            </a:extLst>
          </p:cNvPr>
          <p:cNvCxnSpPr>
            <a:cxnSpLocks/>
            <a:stCxn id="64" idx="3"/>
            <a:endCxn id="67" idx="1"/>
          </p:cNvCxnSpPr>
          <p:nvPr/>
        </p:nvCxnSpPr>
        <p:spPr>
          <a:xfrm flipV="1">
            <a:off x="6897063" y="2975187"/>
            <a:ext cx="564513" cy="7872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306F16C-7E85-B13A-5FE7-CA0B92B780C3}"/>
              </a:ext>
            </a:extLst>
          </p:cNvPr>
          <p:cNvCxnSpPr>
            <a:cxnSpLocks/>
            <a:stCxn id="66" idx="3"/>
            <a:endCxn id="68" idx="1"/>
          </p:cNvCxnSpPr>
          <p:nvPr/>
        </p:nvCxnSpPr>
        <p:spPr>
          <a:xfrm>
            <a:off x="6897063" y="2027361"/>
            <a:ext cx="564513" cy="8135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89965B4-DB37-9D13-910F-34FBD19C1E46}"/>
              </a:ext>
            </a:extLst>
          </p:cNvPr>
          <p:cNvCxnSpPr>
            <a:cxnSpLocks/>
            <a:stCxn id="67" idx="0"/>
            <a:endCxn id="68" idx="2"/>
          </p:cNvCxnSpPr>
          <p:nvPr/>
        </p:nvCxnSpPr>
        <p:spPr>
          <a:xfrm flipV="1">
            <a:off x="7673984" y="2472968"/>
            <a:ext cx="0" cy="24828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BB53559-3CA0-1516-6AD8-FBFF57988F0E}"/>
              </a:ext>
            </a:extLst>
          </p:cNvPr>
          <p:cNvCxnSpPr>
            <a:cxnSpLocks/>
            <a:stCxn id="68" idx="3"/>
            <a:endCxn id="70" idx="1"/>
          </p:cNvCxnSpPr>
          <p:nvPr/>
        </p:nvCxnSpPr>
        <p:spPr>
          <a:xfrm>
            <a:off x="7886392" y="2108716"/>
            <a:ext cx="564513" cy="44048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D8468172-D989-CC3F-5F9F-A427A9E123EC}"/>
              </a:ext>
            </a:extLst>
          </p:cNvPr>
          <p:cNvSpPr/>
          <p:nvPr/>
        </p:nvSpPr>
        <p:spPr>
          <a:xfrm>
            <a:off x="6440186" y="4258441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04CD7C0-3555-6C81-CC6C-35D08D910B56}"/>
              </a:ext>
            </a:extLst>
          </p:cNvPr>
          <p:cNvSpPr/>
          <p:nvPr/>
        </p:nvSpPr>
        <p:spPr>
          <a:xfrm>
            <a:off x="7429515" y="4258441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96D15CF-5E56-5E3B-B1EA-0EFF50E6C649}"/>
              </a:ext>
            </a:extLst>
          </p:cNvPr>
          <p:cNvSpPr/>
          <p:nvPr/>
        </p:nvSpPr>
        <p:spPr>
          <a:xfrm>
            <a:off x="8418844" y="4258441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F8A961C-E7F8-E81A-3430-C962560851CC}"/>
              </a:ext>
            </a:extLst>
          </p:cNvPr>
          <p:cNvSpPr/>
          <p:nvPr/>
        </p:nvSpPr>
        <p:spPr>
          <a:xfrm>
            <a:off x="9408173" y="4258441"/>
            <a:ext cx="492118" cy="158118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F073984B-0441-E251-AE25-BB6995E07852}"/>
              </a:ext>
            </a:extLst>
          </p:cNvPr>
          <p:cNvSpPr/>
          <p:nvPr/>
        </p:nvSpPr>
        <p:spPr>
          <a:xfrm>
            <a:off x="6473837" y="5436994"/>
            <a:ext cx="424816" cy="36933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6800E357-D9AA-5B6E-5609-02A02CF62724}"/>
              </a:ext>
            </a:extLst>
          </p:cNvPr>
          <p:cNvSpPr/>
          <p:nvPr/>
        </p:nvSpPr>
        <p:spPr>
          <a:xfrm>
            <a:off x="6474781" y="4442379"/>
            <a:ext cx="424816" cy="1846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3A4B77D7-6E22-2EC3-A129-64EA55460E7A}"/>
              </a:ext>
            </a:extLst>
          </p:cNvPr>
          <p:cNvSpPr/>
          <p:nvPr/>
        </p:nvSpPr>
        <p:spPr>
          <a:xfrm>
            <a:off x="6473837" y="4769416"/>
            <a:ext cx="424816" cy="5657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DDC6885-E486-C097-93DC-8A4AF985456A}"/>
              </a:ext>
            </a:extLst>
          </p:cNvPr>
          <p:cNvSpPr/>
          <p:nvPr/>
        </p:nvSpPr>
        <p:spPr>
          <a:xfrm>
            <a:off x="7463166" y="5289006"/>
            <a:ext cx="424816" cy="507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A9B88983-3B8D-A8C2-E42F-DF500833EB00}"/>
              </a:ext>
            </a:extLst>
          </p:cNvPr>
          <p:cNvSpPr/>
          <p:nvPr/>
        </p:nvSpPr>
        <p:spPr>
          <a:xfrm>
            <a:off x="7461576" y="4101583"/>
            <a:ext cx="424816" cy="7285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1E3218F-F225-BB5F-A728-4E3FC9B237FA}"/>
              </a:ext>
            </a:extLst>
          </p:cNvPr>
          <p:cNvSpPr/>
          <p:nvPr/>
        </p:nvSpPr>
        <p:spPr>
          <a:xfrm>
            <a:off x="8452495" y="4401510"/>
            <a:ext cx="424816" cy="26072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226A70CA-1EDC-CE6F-2743-FFC5BB421DD8}"/>
              </a:ext>
            </a:extLst>
          </p:cNvPr>
          <p:cNvSpPr/>
          <p:nvPr/>
        </p:nvSpPr>
        <p:spPr>
          <a:xfrm>
            <a:off x="8452495" y="5149342"/>
            <a:ext cx="424816" cy="640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48E08D2-C2CC-903C-7AA6-A81BE6AD6FCA}"/>
              </a:ext>
            </a:extLst>
          </p:cNvPr>
          <p:cNvSpPr/>
          <p:nvPr/>
        </p:nvSpPr>
        <p:spPr>
          <a:xfrm>
            <a:off x="8452495" y="4785369"/>
            <a:ext cx="424816" cy="2911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91A91EE-2207-D15F-2E89-2B6C928C2190}"/>
              </a:ext>
            </a:extLst>
          </p:cNvPr>
          <p:cNvCxnSpPr>
            <a:cxnSpLocks/>
            <a:stCxn id="89" idx="3"/>
            <a:endCxn id="92" idx="1"/>
          </p:cNvCxnSpPr>
          <p:nvPr/>
        </p:nvCxnSpPr>
        <p:spPr>
          <a:xfrm flipV="1">
            <a:off x="6898653" y="5542940"/>
            <a:ext cx="564513" cy="7872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AF1C195-56DC-F3E1-8DCE-7EB259A5DC10}"/>
              </a:ext>
            </a:extLst>
          </p:cNvPr>
          <p:cNvCxnSpPr>
            <a:cxnSpLocks/>
            <a:stCxn id="91" idx="3"/>
            <a:endCxn id="93" idx="1"/>
          </p:cNvCxnSpPr>
          <p:nvPr/>
        </p:nvCxnSpPr>
        <p:spPr>
          <a:xfrm flipV="1">
            <a:off x="6898653" y="4465836"/>
            <a:ext cx="562923" cy="58647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6A4727A-7619-347E-7322-819B7851681A}"/>
              </a:ext>
            </a:extLst>
          </p:cNvPr>
          <p:cNvCxnSpPr>
            <a:cxnSpLocks/>
            <a:stCxn id="92" idx="0"/>
            <a:endCxn id="93" idx="2"/>
          </p:cNvCxnSpPr>
          <p:nvPr/>
        </p:nvCxnSpPr>
        <p:spPr>
          <a:xfrm flipH="1" flipV="1">
            <a:off x="7673984" y="4830088"/>
            <a:ext cx="1590" cy="45891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CDD0F28-D592-3E93-DD2B-BA266530DA2C}"/>
              </a:ext>
            </a:extLst>
          </p:cNvPr>
          <p:cNvCxnSpPr>
            <a:cxnSpLocks/>
            <a:stCxn id="93" idx="3"/>
            <a:endCxn id="95" idx="1"/>
          </p:cNvCxnSpPr>
          <p:nvPr/>
        </p:nvCxnSpPr>
        <p:spPr>
          <a:xfrm>
            <a:off x="7886392" y="4465836"/>
            <a:ext cx="566103" cy="100354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770E687E-CD98-F721-A165-D7D3B120D425}"/>
              </a:ext>
            </a:extLst>
          </p:cNvPr>
          <p:cNvSpPr txBox="1"/>
          <p:nvPr/>
        </p:nvSpPr>
        <p:spPr>
          <a:xfrm>
            <a:off x="6358889" y="475832"/>
            <a:ext cx="4023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effectLst/>
              </a:rPr>
              <a:t>MP: SALBP-1: </a:t>
            </a:r>
          </a:p>
          <a:p>
            <a:r>
              <a:rPr lang="en-US" sz="2400" b="0" i="0" u="none" strike="noStrike" dirty="0">
                <a:effectLst/>
              </a:rPr>
              <a:t>Assign tasks to stations </a:t>
            </a:r>
            <a:r>
              <a:rPr lang="en-US" sz="2400" b="0" i="0" u="none" strike="noStrike" dirty="0" err="1">
                <a:effectLst/>
              </a:rPr>
              <a:t>s.t.</a:t>
            </a:r>
            <a:r>
              <a:rPr lang="en-US" sz="2400" b="0" i="0" u="none" strike="noStrike" dirty="0">
                <a:effectLst/>
              </a:rPr>
              <a:t> precedence constraints</a:t>
            </a:r>
            <a:endParaRPr lang="en-CA" sz="2400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079F6F3-98CF-C336-FD01-7E95C88FB2C3}"/>
              </a:ext>
            </a:extLst>
          </p:cNvPr>
          <p:cNvSpPr txBox="1"/>
          <p:nvPr/>
        </p:nvSpPr>
        <p:spPr>
          <a:xfrm>
            <a:off x="6358889" y="5956879"/>
            <a:ext cx="44074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SP: TSP with precedence:</a:t>
            </a:r>
            <a:r>
              <a:rPr lang="en-US" sz="2400" dirty="0"/>
              <a:t> </a:t>
            </a:r>
            <a:r>
              <a:rPr lang="en-US" sz="2400" b="0" i="0" u="none" strike="noStrike" dirty="0">
                <a:effectLst/>
              </a:rPr>
              <a:t>Sequence tasks </a:t>
            </a:r>
            <a:r>
              <a:rPr lang="en-US" sz="2400" b="0" i="0" u="none" strike="noStrike" dirty="0" err="1">
                <a:effectLst/>
              </a:rPr>
              <a:t>s.t.</a:t>
            </a:r>
            <a:r>
              <a:rPr lang="en-US" sz="2400" b="0" i="0" u="none" strike="noStrike" dirty="0">
                <a:effectLst/>
              </a:rPr>
              <a:t> setup times</a:t>
            </a:r>
            <a:endParaRPr lang="en-CA" sz="2400" dirty="0"/>
          </a:p>
        </p:txBody>
      </p:sp>
      <p:cxnSp>
        <p:nvCxnSpPr>
          <p:cNvPr id="5" name="Connector: Curved 106">
            <a:extLst>
              <a:ext uri="{FF2B5EF4-FFF2-40B4-BE49-F238E27FC236}">
                <a16:creationId xmlns:a16="http://schemas.microsoft.com/office/drawing/2014/main" id="{5B12D32D-3862-06C6-FB94-19D53BB633A8}"/>
              </a:ext>
            </a:extLst>
          </p:cNvPr>
          <p:cNvCxnSpPr>
            <a:cxnSpLocks/>
          </p:cNvCxnSpPr>
          <p:nvPr/>
        </p:nvCxnSpPr>
        <p:spPr>
          <a:xfrm rot="16200000" flipV="1">
            <a:off x="7004582" y="3432181"/>
            <a:ext cx="1126396" cy="212408"/>
          </a:xfrm>
          <a:prstGeom prst="curvedConnector4">
            <a:avLst>
              <a:gd name="adj1" fmla="val 38728"/>
              <a:gd name="adj2" fmla="val 20762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A86C53-3AC0-07BB-B4F3-FA09AE3E4AAF}"/>
              </a:ext>
            </a:extLst>
          </p:cNvPr>
          <p:cNvSpPr txBox="1"/>
          <p:nvPr/>
        </p:nvSpPr>
        <p:spPr>
          <a:xfrm>
            <a:off x="7636194" y="3371774"/>
            <a:ext cx="3539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effectLst/>
              </a:rPr>
              <a:t>Benders feasibility cut:</a:t>
            </a:r>
            <a:endParaRPr lang="en-US" sz="1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effectLst/>
              </a:rPr>
              <a:t>tasks 4 and 5 not on the same station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04443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569C5-42BE-154E-871C-9EAA6CEC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630361"/>
          </a:xfrm>
        </p:spPr>
        <p:txBody>
          <a:bodyPr/>
          <a:lstStyle/>
          <a:p>
            <a:r>
              <a:rPr lang="en-US" dirty="0"/>
              <a:t>Why Are We Doing This Again?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389BF-10B7-8249-9EC5-3F39595196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21088-BE61-A86B-E79F-0F83F63728FC}"/>
              </a:ext>
            </a:extLst>
          </p:cNvPr>
          <p:cNvSpPr txBox="1"/>
          <p:nvPr/>
        </p:nvSpPr>
        <p:spPr>
          <a:xfrm>
            <a:off x="0" y="6429513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[Kuroiwa, 2024] </a:t>
            </a:r>
            <a:r>
              <a:rPr lang="en-CA" i="1" dirty="0">
                <a:solidFill>
                  <a:schemeClr val="bg1">
                    <a:lumMod val="65000"/>
                  </a:schemeClr>
                </a:solidFill>
              </a:rPr>
              <a:t>PhD Thesis, University of Toronto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9FB96-3530-B2DD-B0FB-2E7A6600B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5" y="2160636"/>
            <a:ext cx="12255704" cy="3300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B89945-8C70-7336-7901-B79B114D9AF6}"/>
              </a:ext>
            </a:extLst>
          </p:cNvPr>
          <p:cNvSpPr txBox="1"/>
          <p:nvPr/>
        </p:nvSpPr>
        <p:spPr>
          <a:xfrm>
            <a:off x="6096000" y="1621602"/>
            <a:ext cx="1376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effectLst/>
              </a:rPr>
              <a:t>SALBP-1 </a:t>
            </a:r>
          </a:p>
        </p:txBody>
      </p:sp>
      <p:sp>
        <p:nvSpPr>
          <p:cNvPr id="10" name="Google Shape;675;p30">
            <a:extLst>
              <a:ext uri="{FF2B5EF4-FFF2-40B4-BE49-F238E27FC236}">
                <a16:creationId xmlns:a16="http://schemas.microsoft.com/office/drawing/2014/main" id="{41D3C994-BABA-1FE8-03A9-96752C916238}"/>
              </a:ext>
            </a:extLst>
          </p:cNvPr>
          <p:cNvSpPr txBox="1"/>
          <p:nvPr/>
        </p:nvSpPr>
        <p:spPr>
          <a:xfrm>
            <a:off x="1737851" y="5716926"/>
            <a:ext cx="10092813" cy="69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Both CP and DIDP (using CABS solver) are better then MIP for SALBP-1. </a:t>
            </a:r>
            <a:b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</a:b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Can we use them to solve our SALBP-1 master problem?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7727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LBBD for SUALBP-1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D51B-461B-BCDD-4886-7A86E8B7B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27247"/>
            <a:ext cx="5257800" cy="4049716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</a:pPr>
            <a:r>
              <a:rPr lang="en-US" b="0" i="0" u="none" strike="noStrike" dirty="0">
                <a:effectLst/>
                <a:latin typeface="Georgia" panose="02040502050405020303" pitchFamily="18" charset="0"/>
              </a:rPr>
              <a:t>MP: Assign tasks to stations respecting precedence constraints between tasks</a:t>
            </a:r>
          </a:p>
          <a:p>
            <a:pPr lvl="1" fontAlgn="base">
              <a:spcBef>
                <a:spcPts val="0"/>
              </a:spcBef>
            </a:pPr>
            <a:r>
              <a:rPr lang="en-US" dirty="0">
                <a:latin typeface="Georgia" panose="02040502050405020303" pitchFamily="18" charset="0"/>
              </a:rPr>
              <a:t>Relax set-ups</a:t>
            </a:r>
          </a:p>
          <a:p>
            <a:pPr lvl="1" fontAlgn="base">
              <a:spcBef>
                <a:spcPts val="0"/>
              </a:spcBef>
            </a:pPr>
            <a:r>
              <a:rPr lang="en-US" b="0" i="0" u="none" strike="noStrike" dirty="0">
                <a:effectLst/>
                <a:latin typeface="Georgia" panose="02040502050405020303" pitchFamily="18" charset="0"/>
              </a:rPr>
              <a:t>S</a:t>
            </a:r>
            <a:r>
              <a:rPr lang="en-US" dirty="0">
                <a:latin typeface="Georgia" panose="02040502050405020303" pitchFamily="18" charset="0"/>
              </a:rPr>
              <a:t>imple Assembly Line Balancing Problem (SALBP-1)</a:t>
            </a:r>
            <a:endParaRPr lang="en-US" b="0" i="0" u="none" strike="noStrike" dirty="0">
              <a:effectLst/>
              <a:latin typeface="Georgia" panose="02040502050405020303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Georgia" panose="02040502050405020303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n-US" b="0" i="0" u="none" strike="noStrike" dirty="0">
                <a:effectLst/>
                <a:latin typeface="Georgia" panose="02040502050405020303" pitchFamily="18" charset="0"/>
              </a:rPr>
              <a:t>SPs: Precedence constrained TSP on each station</a:t>
            </a:r>
          </a:p>
          <a:p>
            <a:pPr lvl="1" fontAlgn="base">
              <a:spcBef>
                <a:spcPts val="0"/>
              </a:spcBef>
            </a:pPr>
            <a:r>
              <a:rPr lang="en-US" b="0" i="0" u="none" strike="noStrike" dirty="0">
                <a:effectLst/>
                <a:latin typeface="Georgia" panose="02040502050405020303" pitchFamily="18" charset="0"/>
              </a:rPr>
              <a:t>Tour &lt;= cycle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12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3C4A36-A399-F31D-5C28-6B411B154BA2}"/>
              </a:ext>
            </a:extLst>
          </p:cNvPr>
          <p:cNvSpPr/>
          <p:nvPr/>
        </p:nvSpPr>
        <p:spPr>
          <a:xfrm>
            <a:off x="2043111" y="2127247"/>
            <a:ext cx="1428750" cy="77152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1389BD-96A3-9590-9E33-7A9CB4079583}"/>
                  </a:ext>
                </a:extLst>
              </p:cNvPr>
              <p:cNvSpPr/>
              <p:nvPr/>
            </p:nvSpPr>
            <p:spPr>
              <a:xfrm>
                <a:off x="1714499" y="4055664"/>
                <a:ext cx="657225" cy="66278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1389BD-96A3-9590-9E33-7A9CB4079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9" y="4055664"/>
                <a:ext cx="657225" cy="6627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958AADE-267F-E13D-3772-6DA8B1C07D5A}"/>
                  </a:ext>
                </a:extLst>
              </p:cNvPr>
              <p:cNvSpPr/>
              <p:nvPr/>
            </p:nvSpPr>
            <p:spPr>
              <a:xfrm>
                <a:off x="3143248" y="4055663"/>
                <a:ext cx="657225" cy="66278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958AADE-267F-E13D-3772-6DA8B1C07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48" y="4055663"/>
                <a:ext cx="657225" cy="662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9C9CC53-BE8C-13AE-4845-C54087F98869}"/>
              </a:ext>
            </a:extLst>
          </p:cNvPr>
          <p:cNvSpPr txBox="1"/>
          <p:nvPr/>
        </p:nvSpPr>
        <p:spPr>
          <a:xfrm>
            <a:off x="2571747" y="4106857"/>
            <a:ext cx="3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…</a:t>
            </a:r>
            <a:endParaRPr lang="en-CA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554BE6-8A99-F18E-604B-C540FB7FA5DE}"/>
              </a:ext>
            </a:extLst>
          </p:cNvPr>
          <p:cNvCxnSpPr>
            <a:endCxn id="10" idx="0"/>
          </p:cNvCxnSpPr>
          <p:nvPr/>
        </p:nvCxnSpPr>
        <p:spPr>
          <a:xfrm>
            <a:off x="2757485" y="2898772"/>
            <a:ext cx="1" cy="1208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178858F1-A117-16AC-34CE-998F54F2E851}"/>
              </a:ext>
            </a:extLst>
          </p:cNvPr>
          <p:cNvCxnSpPr>
            <a:cxnSpLocks/>
            <a:stCxn id="8" idx="2"/>
            <a:endCxn id="7" idx="1"/>
          </p:cNvCxnSpPr>
          <p:nvPr/>
        </p:nvCxnSpPr>
        <p:spPr>
          <a:xfrm rot="5400000" flipH="1">
            <a:off x="940394" y="3615728"/>
            <a:ext cx="2205435" cy="1"/>
          </a:xfrm>
          <a:prstGeom prst="curvedConnector4">
            <a:avLst>
              <a:gd name="adj1" fmla="val -10365"/>
              <a:gd name="adj2" fmla="val 557213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45C78148-3E55-364A-1FEA-0FC5B82CE541}"/>
              </a:ext>
            </a:extLst>
          </p:cNvPr>
          <p:cNvCxnSpPr>
            <a:cxnSpLocks/>
            <a:stCxn id="9" idx="2"/>
            <a:endCxn id="7" idx="3"/>
          </p:cNvCxnSpPr>
          <p:nvPr/>
        </p:nvCxnSpPr>
        <p:spPr>
          <a:xfrm rot="5400000" flipH="1">
            <a:off x="2369144" y="3615727"/>
            <a:ext cx="2205434" cy="12700"/>
          </a:xfrm>
          <a:prstGeom prst="curvedConnector4">
            <a:avLst>
              <a:gd name="adj1" fmla="val -10365"/>
              <a:gd name="adj2" fmla="val -446250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D05181-2FA1-397E-6AF4-D3906E64CCB5}"/>
              </a:ext>
            </a:extLst>
          </p:cNvPr>
          <p:cNvSpPr txBox="1"/>
          <p:nvPr/>
        </p:nvSpPr>
        <p:spPr>
          <a:xfrm>
            <a:off x="2371724" y="3356803"/>
            <a:ext cx="19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MP solution</a:t>
            </a:r>
            <a:endParaRPr lang="en-CA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7343F5-451F-8607-6681-C964DEF5CA17}"/>
              </a:ext>
            </a:extLst>
          </p:cNvPr>
          <p:cNvSpPr txBox="1"/>
          <p:nvPr/>
        </p:nvSpPr>
        <p:spPr>
          <a:xfrm>
            <a:off x="841173" y="5022918"/>
            <a:ext cx="19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Benders cut</a:t>
            </a:r>
            <a:endParaRPr lang="en-CA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7471AE-931D-8B09-71B0-DD99F7954698}"/>
              </a:ext>
            </a:extLst>
          </p:cNvPr>
          <p:cNvSpPr txBox="1"/>
          <p:nvPr/>
        </p:nvSpPr>
        <p:spPr>
          <a:xfrm>
            <a:off x="2627707" y="5022918"/>
            <a:ext cx="19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Benders cut</a:t>
            </a:r>
            <a:endParaRPr lang="en-CA" sz="1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9FC9AD-0B80-E737-21C6-6B64CC76FACE}"/>
              </a:ext>
            </a:extLst>
          </p:cNvPr>
          <p:cNvSpPr/>
          <p:nvPr/>
        </p:nvSpPr>
        <p:spPr>
          <a:xfrm>
            <a:off x="4790661" y="5934235"/>
            <a:ext cx="2610678" cy="833770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7299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CP MP M</a:t>
            </a:r>
            <a:r>
              <a:rPr lang="en-US" altLang="zh-CN" dirty="0" err="1"/>
              <a:t>odel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5D51B-461B-BCDD-4886-7A86E8B7B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34852"/>
                <a:ext cx="10144125" cy="2623148"/>
              </a:xfrm>
            </p:spPr>
            <p:txBody>
              <a:bodyPr>
                <a:norm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400" b="0" i="1" u="none" strike="noStrike" dirty="0">
                    <a:effectLst/>
                    <a:latin typeface="Cambria Math" panose="02040503050406030204" pitchFamily="18" charset="0"/>
                  </a:rPr>
                  <a:t> </a:t>
                </a:r>
                <a:r>
                  <a:rPr lang="en-CA" sz="2400" dirty="0">
                    <a:latin typeface="Cambria Math" panose="02040503050406030204" pitchFamily="18" charset="0"/>
                  </a:rPr>
                  <a:t>-</a:t>
                </a:r>
                <a:r>
                  <a:rPr lang="en-CA" sz="2400" b="0" u="none" strike="noStrike" dirty="0">
                    <a:effectLst/>
                    <a:latin typeface="Cambria Math" panose="02040503050406030204" pitchFamily="18" charset="0"/>
                  </a:rPr>
                  <a:t> the </a:t>
                </a:r>
                <a:r>
                  <a:rPr lang="en-US" altLang="zh-CN" sz="2400" b="0" u="none" strike="noStrike" dirty="0">
                    <a:effectLst/>
                    <a:latin typeface="Cambria Math" panose="02040503050406030204" pitchFamily="18" charset="0"/>
                  </a:rPr>
                  <a:t>station that task </a:t>
                </a:r>
                <a14:m>
                  <m:oMath xmlns:m="http://schemas.openxmlformats.org/officeDocument/2006/math">
                    <m:r>
                      <a:rPr lang="en-CA" altLang="zh-CN" sz="2400" b="0" i="1" u="none" strike="noStrike" smtClean="0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400" b="0" u="none" strike="noStrike" dirty="0">
                    <a:effectLst/>
                    <a:latin typeface="Cambria Math" panose="02040503050406030204" pitchFamily="18" charset="0"/>
                  </a:rPr>
                  <a:t> is assigned to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400" b="0" u="none" strike="noStrike" dirty="0">
                    <a:effectLst/>
                    <a:latin typeface="Cambria Math" panose="02040503050406030204" pitchFamily="18" charset="0"/>
                  </a:rPr>
                  <a:t> - the station time of station </a:t>
                </a:r>
                <a14:m>
                  <m:oMath xmlns:m="http://schemas.openxmlformats.org/officeDocument/2006/math">
                    <m:r>
                      <a:rPr lang="en-CA" sz="2400" b="0" i="1" u="none" strike="noStrike" smtClean="0"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CA" sz="2400" b="0" u="none" strike="noStrike" dirty="0">
                  <a:effectLst/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:endParaRPr lang="en-CA" sz="2400" b="0" u="none" strike="noStrike" dirty="0">
                  <a:effectLst/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CA" sz="2400" b="0" i="1" u="none" strike="noStrike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u="none" strike="noStrike" smtClean="0"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CA" sz="2400" b="0" i="1" u="none" strike="noStrike" smtClean="0"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bar>
                    <m:r>
                      <a:rPr lang="en-CA" sz="2400" b="0" i="0" u="none" strike="noStrike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400" b="0" i="0" u="none" strike="noStrike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b="0" i="0" u="none" strike="noStrike" dirty="0">
                    <a:effectLst/>
                    <a:latin typeface="Georgia" panose="02040502050405020303" pitchFamily="18" charset="0"/>
                  </a:rPr>
                  <a:t> lower bound of the setup time to </a:t>
                </a:r>
                <a14:m>
                  <m:oMath xmlns:m="http://schemas.openxmlformats.org/officeDocument/2006/math">
                    <m:r>
                      <a:rPr lang="en-CA" sz="2400" b="0" i="1" u="none" strike="noStrike" smtClean="0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b="0" i="0" u="none" strike="noStrike" dirty="0">
                  <a:effectLst/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400" b="0" i="0" u="none" strike="noStrike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u="none" strike="noStrike" smtClean="0">
                            <a:effectLst/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 b="0" i="0" u="none" strike="noStrike" smtClean="0">
                            <a:effectLst/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CA" sz="2400" b="0" i="0" u="none" strike="noStrike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i="0" u="none" strike="noStrike" dirty="0">
                    <a:effectLst/>
                    <a:latin typeface="Georgia" panose="02040502050405020303" pitchFamily="18" charset="0"/>
                  </a:rPr>
                  <a:t> - the earliest (latest) station task </a:t>
                </a:r>
                <a14:m>
                  <m:oMath xmlns:m="http://schemas.openxmlformats.org/officeDocument/2006/math">
                    <m:r>
                      <a:rPr lang="en-CA" sz="2400" b="0" i="1" u="none" strike="noStrike" smtClean="0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b="0" i="0" u="none" strike="noStrike" dirty="0">
                    <a:effectLst/>
                    <a:latin typeface="Georgia" panose="02040502050405020303" pitchFamily="18" charset="0"/>
                  </a:rPr>
                  <a:t> </a:t>
                </a:r>
                <a:r>
                  <a:rPr lang="en-US" sz="2400" dirty="0">
                    <a:latin typeface="Georgia" panose="02040502050405020303" pitchFamily="18" charset="0"/>
                  </a:rPr>
                  <a:t>can be assigned to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400" b="0" i="1" u="none" strike="noStrike" smtClean="0">
                            <a:effectLst/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b="0" i="0" u="none" strike="noStrike" dirty="0">
                    <a:effectLst/>
                    <a:latin typeface="Georgia" panose="02040502050405020303" pitchFamily="18" charset="0"/>
                  </a:rPr>
                  <a:t> - the station distance between task </a:t>
                </a:r>
                <a14:m>
                  <m:oMath xmlns:m="http://schemas.openxmlformats.org/officeDocument/2006/math">
                    <m:r>
                      <a:rPr lang="en-CA" sz="2400" b="0" i="1" u="none" strike="noStrike" smtClean="0"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b="0" i="0" u="none" strike="noStrike" dirty="0">
                    <a:effectLst/>
                    <a:latin typeface="Georgia" panose="020405020504050203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400" b="0" i="1" u="none" strike="noStrike" smtClean="0">
                        <a:effectLst/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b="0" i="0" u="none" strike="noStrike" dirty="0">
                  <a:effectLst/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u="none" strike="noStrike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u="none" strike="noStrike" dirty="0" smtClean="0"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400" b="0" i="1" u="none" strike="noStrike" dirty="0" smtClean="0">
                            <a:effectLst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CA" sz="2400" b="0" i="1" u="none" strike="noStrike" dirty="0" smtClean="0"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CA" sz="2400" b="0" i="1" u="none" strike="noStrike" dirty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CA" sz="2400" b="0" i="1" u="none" strike="noStrike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u="none" strike="noStrike" dirty="0" smtClean="0"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sz="2400" b="0" i="1" u="none" strike="noStrike" dirty="0" smtClean="0">
                            <a:effectLst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CA" sz="2400" b="0" i="1" u="none" strike="noStrike" dirty="0" smtClean="0"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b="0" i="0" u="none" strike="noStrike" dirty="0">
                    <a:effectLst/>
                    <a:latin typeface="Georgia" panose="02040502050405020303" pitchFamily="18" charset="0"/>
                  </a:rPr>
                  <a:t> - direct successors (predecessors) of task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b="0" i="0" u="none" strike="noStrike" dirty="0">
                  <a:effectLst/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5D51B-461B-BCDD-4886-7A86E8B7B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34852"/>
                <a:ext cx="10144125" cy="2623148"/>
              </a:xfrm>
              <a:blipFill>
                <a:blip r:embed="rId2"/>
                <a:stretch>
                  <a:fillRect l="-876" t="-2899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13</a:t>
            </a:fld>
            <a:endParaRPr lang="en-C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78A8FD-92FB-D002-504B-A13463CF3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68" y="1430767"/>
            <a:ext cx="10904695" cy="22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8512F-BF76-A668-F69E-208CFB7E8481}"/>
              </a:ext>
            </a:extLst>
          </p:cNvPr>
          <p:cNvSpPr txBox="1"/>
          <p:nvPr/>
        </p:nvSpPr>
        <p:spPr>
          <a:xfrm>
            <a:off x="18369" y="2294986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Georgia" panose="02040502050405020303" pitchFamily="18" charset="0"/>
              </a:rPr>
              <a:t>SALBP-1</a:t>
            </a:r>
            <a:endParaRPr lang="en-CA" dirty="0"/>
          </a:p>
        </p:txBody>
      </p:sp>
      <p:sp>
        <p:nvSpPr>
          <p:cNvPr id="5" name="Google Shape;675;p30">
            <a:extLst>
              <a:ext uri="{FF2B5EF4-FFF2-40B4-BE49-F238E27FC236}">
                <a16:creationId xmlns:a16="http://schemas.microsoft.com/office/drawing/2014/main" id="{A9DC38CB-BF53-9A90-E199-4730AD9A55A4}"/>
              </a:ext>
            </a:extLst>
          </p:cNvPr>
          <p:cNvSpPr txBox="1"/>
          <p:nvPr/>
        </p:nvSpPr>
        <p:spPr>
          <a:xfrm>
            <a:off x="7186289" y="1879510"/>
            <a:ext cx="2848621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Pack tasks to stations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675;p30">
            <a:extLst>
              <a:ext uri="{FF2B5EF4-FFF2-40B4-BE49-F238E27FC236}">
                <a16:creationId xmlns:a16="http://schemas.microsoft.com/office/drawing/2014/main" id="{31DF4B2F-57AE-B649-5361-BFDD07DC3432}"/>
              </a:ext>
            </a:extLst>
          </p:cNvPr>
          <p:cNvSpPr txBox="1"/>
          <p:nvPr/>
        </p:nvSpPr>
        <p:spPr>
          <a:xfrm>
            <a:off x="7186288" y="2294986"/>
            <a:ext cx="1811628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Cycle time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675;p30">
            <a:extLst>
              <a:ext uri="{FF2B5EF4-FFF2-40B4-BE49-F238E27FC236}">
                <a16:creationId xmlns:a16="http://schemas.microsoft.com/office/drawing/2014/main" id="{8829F550-0DB5-67C5-07D6-08FF32D6A819}"/>
              </a:ext>
            </a:extLst>
          </p:cNvPr>
          <p:cNvSpPr txBox="1"/>
          <p:nvPr/>
        </p:nvSpPr>
        <p:spPr>
          <a:xfrm>
            <a:off x="7186288" y="2710462"/>
            <a:ext cx="2352248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# of stations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675;p30">
            <a:extLst>
              <a:ext uri="{FF2B5EF4-FFF2-40B4-BE49-F238E27FC236}">
                <a16:creationId xmlns:a16="http://schemas.microsoft.com/office/drawing/2014/main" id="{19D3EDC5-1007-6A90-9E5E-442AACAACE77}"/>
              </a:ext>
            </a:extLst>
          </p:cNvPr>
          <p:cNvSpPr txBox="1"/>
          <p:nvPr/>
        </p:nvSpPr>
        <p:spPr>
          <a:xfrm>
            <a:off x="7186288" y="1475955"/>
            <a:ext cx="2848621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Minimize # of stations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675;p30">
            <a:extLst>
              <a:ext uri="{FF2B5EF4-FFF2-40B4-BE49-F238E27FC236}">
                <a16:creationId xmlns:a16="http://schemas.microsoft.com/office/drawing/2014/main" id="{DB8D32E3-CE7C-34D2-0040-9A73C07F3304}"/>
              </a:ext>
            </a:extLst>
          </p:cNvPr>
          <p:cNvSpPr txBox="1"/>
          <p:nvPr/>
        </p:nvSpPr>
        <p:spPr>
          <a:xfrm>
            <a:off x="7186288" y="3627865"/>
            <a:ext cx="284862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CA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</a:t>
            </a:r>
            <a:r>
              <a:rPr lang="en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recedence</a:t>
            </a: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constraint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83209D9-D813-8F46-94B0-D2C5127643FF}"/>
              </a:ext>
            </a:extLst>
          </p:cNvPr>
          <p:cNvSpPr/>
          <p:nvPr/>
        </p:nvSpPr>
        <p:spPr>
          <a:xfrm>
            <a:off x="6096000" y="226709"/>
            <a:ext cx="5252885" cy="833770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dirty="0" err="1">
                <a:solidFill>
                  <a:srgbClr val="FFFF00"/>
                </a:solidFill>
              </a:rPr>
              <a:t>Nogood</a:t>
            </a:r>
            <a:r>
              <a:rPr lang="en-US" sz="2800" dirty="0">
                <a:solidFill>
                  <a:srgbClr val="FFFF00"/>
                </a:solidFill>
              </a:rPr>
              <a:t>) Cut: don’t assign same set of tasks to any station</a:t>
            </a:r>
          </a:p>
        </p:txBody>
      </p:sp>
    </p:spTree>
    <p:extLst>
      <p:ext uri="{BB962C8B-B14F-4D97-AF65-F5344CB8AC3E}">
        <p14:creationId xmlns:p14="http://schemas.microsoft.com/office/powerpoint/2010/main" val="31250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CP MP M</a:t>
            </a:r>
            <a:r>
              <a:rPr lang="en-US" altLang="zh-CN" dirty="0" err="1"/>
              <a:t>odel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2869" y="6279076"/>
            <a:ext cx="2743200" cy="365125"/>
          </a:xfrm>
        </p:spPr>
        <p:txBody>
          <a:bodyPr/>
          <a:lstStyle/>
          <a:p>
            <a:fld id="{5081EAB7-9A32-4464-9515-EC20B6771B94}" type="slidenum">
              <a:rPr lang="en-CA" smtClean="0"/>
              <a:t>14</a:t>
            </a:fld>
            <a:endParaRPr lang="en-C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78A8FD-92FB-D002-504B-A13463CF3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68" y="1430767"/>
            <a:ext cx="10904695" cy="22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8512F-BF76-A668-F69E-208CFB7E8481}"/>
              </a:ext>
            </a:extLst>
          </p:cNvPr>
          <p:cNvSpPr txBox="1"/>
          <p:nvPr/>
        </p:nvSpPr>
        <p:spPr>
          <a:xfrm>
            <a:off x="18369" y="2294986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Georgia" panose="02040502050405020303" pitchFamily="18" charset="0"/>
              </a:rPr>
              <a:t>SALBP-1</a:t>
            </a:r>
            <a:endParaRPr lang="en-CA" dirty="0"/>
          </a:p>
        </p:txBody>
      </p:sp>
      <p:sp>
        <p:nvSpPr>
          <p:cNvPr id="5" name="Google Shape;675;p30">
            <a:extLst>
              <a:ext uri="{FF2B5EF4-FFF2-40B4-BE49-F238E27FC236}">
                <a16:creationId xmlns:a16="http://schemas.microsoft.com/office/drawing/2014/main" id="{A9DC38CB-BF53-9A90-E199-4730AD9A55A4}"/>
              </a:ext>
            </a:extLst>
          </p:cNvPr>
          <p:cNvSpPr txBox="1"/>
          <p:nvPr/>
        </p:nvSpPr>
        <p:spPr>
          <a:xfrm>
            <a:off x="7186289" y="1879510"/>
            <a:ext cx="2848621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Pack tasks to stations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675;p30">
            <a:extLst>
              <a:ext uri="{FF2B5EF4-FFF2-40B4-BE49-F238E27FC236}">
                <a16:creationId xmlns:a16="http://schemas.microsoft.com/office/drawing/2014/main" id="{31DF4B2F-57AE-B649-5361-BFDD07DC3432}"/>
              </a:ext>
            </a:extLst>
          </p:cNvPr>
          <p:cNvSpPr txBox="1"/>
          <p:nvPr/>
        </p:nvSpPr>
        <p:spPr>
          <a:xfrm>
            <a:off x="7186288" y="2294986"/>
            <a:ext cx="1811628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Cycle time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675;p30">
            <a:extLst>
              <a:ext uri="{FF2B5EF4-FFF2-40B4-BE49-F238E27FC236}">
                <a16:creationId xmlns:a16="http://schemas.microsoft.com/office/drawing/2014/main" id="{8829F550-0DB5-67C5-07D6-08FF32D6A819}"/>
              </a:ext>
            </a:extLst>
          </p:cNvPr>
          <p:cNvSpPr txBox="1"/>
          <p:nvPr/>
        </p:nvSpPr>
        <p:spPr>
          <a:xfrm>
            <a:off x="7186288" y="2710462"/>
            <a:ext cx="2352248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# of stations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675;p30">
            <a:extLst>
              <a:ext uri="{FF2B5EF4-FFF2-40B4-BE49-F238E27FC236}">
                <a16:creationId xmlns:a16="http://schemas.microsoft.com/office/drawing/2014/main" id="{19D3EDC5-1007-6A90-9E5E-442AACAACE77}"/>
              </a:ext>
            </a:extLst>
          </p:cNvPr>
          <p:cNvSpPr txBox="1"/>
          <p:nvPr/>
        </p:nvSpPr>
        <p:spPr>
          <a:xfrm>
            <a:off x="7186288" y="1482950"/>
            <a:ext cx="2848621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Minimize # of stations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675;p30">
            <a:extLst>
              <a:ext uri="{FF2B5EF4-FFF2-40B4-BE49-F238E27FC236}">
                <a16:creationId xmlns:a16="http://schemas.microsoft.com/office/drawing/2014/main" id="{DB8D32E3-CE7C-34D2-0040-9A73C07F3304}"/>
              </a:ext>
            </a:extLst>
          </p:cNvPr>
          <p:cNvSpPr txBox="1"/>
          <p:nvPr/>
        </p:nvSpPr>
        <p:spPr>
          <a:xfrm>
            <a:off x="7186288" y="3627865"/>
            <a:ext cx="284862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CA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</a:t>
            </a:r>
            <a:r>
              <a:rPr lang="en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recedence</a:t>
            </a: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constraint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83209D9-D813-8F46-94B0-D2C5127643FF}"/>
              </a:ext>
            </a:extLst>
          </p:cNvPr>
          <p:cNvSpPr/>
          <p:nvPr/>
        </p:nvSpPr>
        <p:spPr>
          <a:xfrm>
            <a:off x="6096000" y="226709"/>
            <a:ext cx="5252885" cy="833770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dirty="0" err="1">
                <a:solidFill>
                  <a:srgbClr val="FFFF00"/>
                </a:solidFill>
              </a:rPr>
              <a:t>Nogood</a:t>
            </a:r>
            <a:r>
              <a:rPr lang="en-US" sz="2800" dirty="0">
                <a:solidFill>
                  <a:srgbClr val="FFFF00"/>
                </a:solidFill>
              </a:rPr>
              <a:t>) Cut: don’t assign same set of tasks to any station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824843B9-4DDB-735A-FE03-18518999A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0469" y="4180884"/>
                <a:ext cx="4474489" cy="640990"/>
              </a:xfrm>
            </p:spPr>
            <p:txBody>
              <a:bodyPr/>
              <a:lstStyle/>
              <a:p>
                <a:r>
                  <a:rPr lang="en-US" dirty="0"/>
                  <a:t>Assignment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sz="2800" b="0" i="0" smtClean="0">
                        <a:latin typeface="Cambria Math" panose="02040503050406030204" pitchFamily="18" charset="0"/>
                      </a:rPr>
                      <m:t>CP</m:t>
                    </m:r>
                  </m:oMath>
                </a14:m>
                <a:r>
                  <a:rPr lang="en-US" sz="28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</a:rPr>
                          <m:t>LBBD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824843B9-4DDB-735A-FE03-18518999A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469" y="4180884"/>
                <a:ext cx="4474489" cy="640990"/>
              </a:xfrm>
              <a:blipFill>
                <a:blip r:embed="rId3"/>
                <a:stretch>
                  <a:fillRect l="-2266" t="-17647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5A6168A-47EF-14F2-48B5-F54A15829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925" y="4139251"/>
            <a:ext cx="3651948" cy="6444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5ECB766-7D82-AA40-88F1-0DF1DA8747AE}"/>
              </a:ext>
            </a:extLst>
          </p:cNvPr>
          <p:cNvGrpSpPr/>
          <p:nvPr/>
        </p:nvGrpSpPr>
        <p:grpSpPr>
          <a:xfrm>
            <a:off x="490469" y="5861006"/>
            <a:ext cx="10858416" cy="713731"/>
            <a:chOff x="490469" y="5861006"/>
            <a:chExt cx="10858416" cy="71373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7C2F019-FEE9-1E29-9109-232CA01F7D9A}"/>
                </a:ext>
              </a:extLst>
            </p:cNvPr>
            <p:cNvGrpSpPr/>
            <p:nvPr/>
          </p:nvGrpSpPr>
          <p:grpSpPr>
            <a:xfrm>
              <a:off x="4541722" y="5861006"/>
              <a:ext cx="6807163" cy="713731"/>
              <a:chOff x="4927634" y="5917560"/>
              <a:chExt cx="6807163" cy="71373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263BD49-B014-F202-0361-C1C341DBFB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62543"/>
              <a:stretch/>
            </p:blipFill>
            <p:spPr>
              <a:xfrm>
                <a:off x="4927634" y="5917560"/>
                <a:ext cx="5638797" cy="37680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826DB55-B938-75A4-8B2F-20DA2BB0B2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68547"/>
              <a:stretch/>
            </p:blipFill>
            <p:spPr>
              <a:xfrm>
                <a:off x="6096000" y="6314883"/>
                <a:ext cx="5638797" cy="31640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ontent Placeholder 12">
                  <a:extLst>
                    <a:ext uri="{FF2B5EF4-FFF2-40B4-BE49-F238E27FC236}">
                      <a16:creationId xmlns:a16="http://schemas.microsoft.com/office/drawing/2014/main" id="{060B98E2-EA63-FB23-21EE-2B8EEA5E28F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0469" y="5861880"/>
                  <a:ext cx="4051253" cy="52284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/>
                    <a:t>Pack </a:t>
                  </a:r>
                  <a14:m>
                    <m:oMath xmlns:m="http://schemas.openxmlformats.org/officeDocument/2006/math">
                      <m:r>
                        <a:rPr lang="en-CA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smtClean="0">
                          <a:latin typeface="Cambria Math" panose="02040503050406030204" pitchFamily="18" charset="0"/>
                        </a:rPr>
                        <m:t>CP</m:t>
                      </m:r>
                    </m:oMath>
                  </a14:m>
                  <a:r>
                    <a:rPr lang="en-US" dirty="0">
                      <a:latin typeface="Georgia" panose="02040502050405020303" pitchFamily="18" charset="0"/>
                    </a:rPr>
                    <a:t>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mtClean="0">
                              <a:latin typeface="Cambria Math" panose="02040503050406030204" pitchFamily="18" charset="0"/>
                            </a:rPr>
                            <m:t>LBBD</m:t>
                          </m:r>
                        </m:e>
                        <m:sub>
                          <m:r>
                            <a:rPr lang="en-CA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CA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Georgia" panose="02040502050405020303" pitchFamily="18" charset="0"/>
                    </a:rPr>
                    <a:t>: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3" name="Content Placeholder 12">
                  <a:extLst>
                    <a:ext uri="{FF2B5EF4-FFF2-40B4-BE49-F238E27FC236}">
                      <a16:creationId xmlns:a16="http://schemas.microsoft.com/office/drawing/2014/main" id="{060B98E2-EA63-FB23-21EE-2B8EEA5E2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469" y="5861880"/>
                  <a:ext cx="4051253" cy="522847"/>
                </a:xfrm>
                <a:prstGeom prst="rect">
                  <a:avLst/>
                </a:prstGeom>
                <a:blipFill>
                  <a:blip r:embed="rId6"/>
                  <a:stretch>
                    <a:fillRect l="-2500" t="-19048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FB918F-010C-A6EA-0C0E-824679EE1D3C}"/>
              </a:ext>
            </a:extLst>
          </p:cNvPr>
          <p:cNvGrpSpPr/>
          <p:nvPr/>
        </p:nvGrpSpPr>
        <p:grpSpPr>
          <a:xfrm>
            <a:off x="490469" y="4989094"/>
            <a:ext cx="11651794" cy="486371"/>
            <a:chOff x="490469" y="4989094"/>
            <a:chExt cx="11651794" cy="4863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E9C4097-C299-E9DE-158E-090DB2AA8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64958" y="5059617"/>
              <a:ext cx="4387072" cy="3768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12">
                  <a:extLst>
                    <a:ext uri="{FF2B5EF4-FFF2-40B4-BE49-F238E27FC236}">
                      <a16:creationId xmlns:a16="http://schemas.microsoft.com/office/drawing/2014/main" id="{65BF7FAC-571B-8E3E-04F7-21C52C8AC7A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0469" y="4989094"/>
                  <a:ext cx="4051253" cy="48637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/>
                    <a:t>Count </a:t>
                  </a:r>
                  <a14:m>
                    <m:oMath xmlns:m="http://schemas.openxmlformats.org/officeDocument/2006/math">
                      <m:r>
                        <a:rPr lang="en-CA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CA" smtClean="0">
                          <a:latin typeface="Cambria Math" panose="02040503050406030204" pitchFamily="18" charset="0"/>
                        </a:rPr>
                        <m:t>CP</m:t>
                      </m:r>
                    </m:oMath>
                  </a14:m>
                  <a:r>
                    <a:rPr lang="en-US" dirty="0">
                      <a:latin typeface="Georgia" panose="02040502050405020303" pitchFamily="18" charset="0"/>
                    </a:rPr>
                    <a:t>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mtClean="0">
                              <a:latin typeface="Cambria Math" panose="02040503050406030204" pitchFamily="18" charset="0"/>
                            </a:rPr>
                            <m:t>LBBD</m:t>
                          </m:r>
                        </m:e>
                        <m:sub>
                          <m:r>
                            <a:rPr lang="en-CA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CA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:</a:t>
                  </a:r>
                </a:p>
              </p:txBody>
            </p:sp>
          </mc:Choice>
          <mc:Fallback xmlns="">
            <p:sp>
              <p:nvSpPr>
                <p:cNvPr id="11" name="Content Placeholder 12">
                  <a:extLst>
                    <a:ext uri="{FF2B5EF4-FFF2-40B4-BE49-F238E27FC236}">
                      <a16:creationId xmlns:a16="http://schemas.microsoft.com/office/drawing/2014/main" id="{65BF7FAC-571B-8E3E-04F7-21C52C8AC7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469" y="4989094"/>
                  <a:ext cx="4051253" cy="486371"/>
                </a:xfrm>
                <a:prstGeom prst="rect">
                  <a:avLst/>
                </a:prstGeom>
                <a:blipFill>
                  <a:blip r:embed="rId8"/>
                  <a:stretch>
                    <a:fillRect l="-2500" t="-22500" b="-3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Google Shape;675;p30">
              <a:extLst>
                <a:ext uri="{FF2B5EF4-FFF2-40B4-BE49-F238E27FC236}">
                  <a16:creationId xmlns:a16="http://schemas.microsoft.com/office/drawing/2014/main" id="{762D72EB-B24A-08E1-1623-F43EF3CAEB9E}"/>
                </a:ext>
              </a:extLst>
            </p:cNvPr>
            <p:cNvSpPr txBox="1"/>
            <p:nvPr/>
          </p:nvSpPr>
          <p:spPr>
            <a:xfrm>
              <a:off x="9642765" y="5059617"/>
              <a:ext cx="2499498" cy="415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CA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# different values ≥ 2</a:t>
              </a:r>
              <a:endParaRPr b="1" kern="0" dirty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93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FAB3-668E-8648-B41A-82C5E874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DIDP: Model-and-Solve for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F1383-23FD-2A4B-A88F-5BFEA23A9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Domain-independent dynamic programming (DIDP)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93CB-0704-D542-AFD2-858038F16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6122"/>
            <a:fld id="{530EB858-6B5C-B24B-BC6C-CB4245C8C48A}" type="slidenum">
              <a:rPr lang="en-US" kern="1200">
                <a:latin typeface="Arial" charset="0"/>
                <a:ea typeface="+mn-ea"/>
                <a:cs typeface="+mn-cs"/>
              </a:rPr>
              <a:pPr defTabSz="1216122"/>
              <a:t>15</a:t>
            </a:fld>
            <a:endParaRPr lang="en-US" kern="1200"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4" descr="Red Arrow Icon On White Background Flat Style Arrow Icon For Your Web Site  Design Logo App Ui Arrow Indicated The Direction Symbol Curved Arrow Sign  Stock Illustration - Download Image Now -">
            <a:extLst>
              <a:ext uri="{FF2B5EF4-FFF2-40B4-BE49-F238E27FC236}">
                <a16:creationId xmlns:a16="http://schemas.microsoft.com/office/drawing/2014/main" id="{5BE81205-4A7F-E277-B623-28746FA0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05" y="5383944"/>
            <a:ext cx="2011347" cy="163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145BADC-4459-F242-21FB-54504F73D3BB}"/>
              </a:ext>
            </a:extLst>
          </p:cNvPr>
          <p:cNvGrpSpPr/>
          <p:nvPr/>
        </p:nvGrpSpPr>
        <p:grpSpPr>
          <a:xfrm>
            <a:off x="3344333" y="3540913"/>
            <a:ext cx="2679824" cy="2306039"/>
            <a:chOff x="4083617" y="1896692"/>
            <a:chExt cx="2014853" cy="173381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93ADF4-9D0B-6E7E-F6AA-4937AA24C97A}"/>
                </a:ext>
              </a:extLst>
            </p:cNvPr>
            <p:cNvGrpSpPr/>
            <p:nvPr/>
          </p:nvGrpSpPr>
          <p:grpSpPr>
            <a:xfrm>
              <a:off x="4083617" y="1896692"/>
              <a:ext cx="1758945" cy="1112716"/>
              <a:chOff x="4648201" y="2550988"/>
              <a:chExt cx="2895600" cy="1849562"/>
            </a:xfrm>
          </p:grpSpPr>
          <p:sp>
            <p:nvSpPr>
              <p:cNvPr id="18" name="Internal Storage 17">
                <a:extLst>
                  <a:ext uri="{FF2B5EF4-FFF2-40B4-BE49-F238E27FC236}">
                    <a16:creationId xmlns:a16="http://schemas.microsoft.com/office/drawing/2014/main" id="{2FBC266B-9C77-7274-7B45-2F22238CEE62}"/>
                  </a:ext>
                </a:extLst>
              </p:cNvPr>
              <p:cNvSpPr/>
              <p:nvPr/>
            </p:nvSpPr>
            <p:spPr>
              <a:xfrm>
                <a:off x="4648201" y="2550988"/>
                <a:ext cx="2895600" cy="1849562"/>
              </a:xfrm>
              <a:prstGeom prst="flowChartInternalStorag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6122"/>
                <a:endParaRPr lang="en-US" sz="2393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EFAA443-8407-A372-8649-8405815C3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4690" y="2876550"/>
                <a:ext cx="2210765" cy="121920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7C20F65-6389-2D52-EA5C-2A3EF3B9A084}"/>
                </a:ext>
              </a:extLst>
            </p:cNvPr>
            <p:cNvGrpSpPr/>
            <p:nvPr/>
          </p:nvGrpSpPr>
          <p:grpSpPr>
            <a:xfrm>
              <a:off x="4211571" y="2209552"/>
              <a:ext cx="1758945" cy="1112716"/>
              <a:chOff x="4648201" y="2550988"/>
              <a:chExt cx="2895600" cy="1849562"/>
            </a:xfrm>
          </p:grpSpPr>
          <p:sp>
            <p:nvSpPr>
              <p:cNvPr id="16" name="Internal Storage 15">
                <a:extLst>
                  <a:ext uri="{FF2B5EF4-FFF2-40B4-BE49-F238E27FC236}">
                    <a16:creationId xmlns:a16="http://schemas.microsoft.com/office/drawing/2014/main" id="{07983748-BA89-B1D5-78E7-6251ADDB8FBE}"/>
                  </a:ext>
                </a:extLst>
              </p:cNvPr>
              <p:cNvSpPr/>
              <p:nvPr/>
            </p:nvSpPr>
            <p:spPr>
              <a:xfrm>
                <a:off x="4648201" y="2550988"/>
                <a:ext cx="2895600" cy="1849562"/>
              </a:xfrm>
              <a:prstGeom prst="flowChartInternalStorag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6122"/>
                <a:endParaRPr lang="en-US" sz="2393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A90ADC8-6D74-DEC2-9DB3-180BE01C5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4690" y="2876550"/>
                <a:ext cx="2210765" cy="12192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AA83DE4-3659-E64B-49C1-3ADC98D4F97D}"/>
                </a:ext>
              </a:extLst>
            </p:cNvPr>
            <p:cNvGrpSpPr/>
            <p:nvPr/>
          </p:nvGrpSpPr>
          <p:grpSpPr>
            <a:xfrm>
              <a:off x="4339525" y="2517795"/>
              <a:ext cx="1758945" cy="1112716"/>
              <a:chOff x="4648201" y="2550988"/>
              <a:chExt cx="2895600" cy="1849562"/>
            </a:xfrm>
          </p:grpSpPr>
          <p:sp>
            <p:nvSpPr>
              <p:cNvPr id="14" name="Internal Storage 13">
                <a:extLst>
                  <a:ext uri="{FF2B5EF4-FFF2-40B4-BE49-F238E27FC236}">
                    <a16:creationId xmlns:a16="http://schemas.microsoft.com/office/drawing/2014/main" id="{377CD32F-95A7-193B-3493-1888CFF17183}"/>
                  </a:ext>
                </a:extLst>
              </p:cNvPr>
              <p:cNvSpPr/>
              <p:nvPr/>
            </p:nvSpPr>
            <p:spPr>
              <a:xfrm>
                <a:off x="4648201" y="2550988"/>
                <a:ext cx="2895600" cy="1849562"/>
              </a:xfrm>
              <a:prstGeom prst="flowChartInternalStorag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6122"/>
                <a:endParaRPr lang="en-US" sz="2393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54B9320-AD55-70B5-12AA-5934207C3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4690" y="2876550"/>
                <a:ext cx="2210765" cy="1219200"/>
              </a:xfrm>
              <a:prstGeom prst="rect">
                <a:avLst/>
              </a:prstGeom>
            </p:spPr>
          </p:pic>
        </p:grpSp>
      </p:grpSp>
      <p:pic>
        <p:nvPicPr>
          <p:cNvPr id="22" name="Picture 2" descr="Gears – Bartosz Ciechanowski">
            <a:extLst>
              <a:ext uri="{FF2B5EF4-FFF2-40B4-BE49-F238E27FC236}">
                <a16:creationId xmlns:a16="http://schemas.microsoft.com/office/drawing/2014/main" id="{931E90B9-C2CA-696C-3B86-F7D463214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93" y="3715182"/>
            <a:ext cx="2818955" cy="14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2BCD7ECC-DEF2-A14F-AE33-332B95D77747}"/>
              </a:ext>
            </a:extLst>
          </p:cNvPr>
          <p:cNvSpPr/>
          <p:nvPr/>
        </p:nvSpPr>
        <p:spPr>
          <a:xfrm flipH="1">
            <a:off x="879732" y="3073752"/>
            <a:ext cx="2473709" cy="1766549"/>
          </a:xfrm>
          <a:prstGeom prst="wedgeRoundRectCallout">
            <a:avLst>
              <a:gd name="adj1" fmla="val -57437"/>
              <a:gd name="adj2" fmla="val 2305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r>
              <a:rPr lang="en-US" sz="2393" dirty="0">
                <a:solidFill>
                  <a:srgbClr val="FFFF00"/>
                </a:solidFill>
                <a:latin typeface="Arial"/>
              </a:rPr>
              <a:t>Define models using DP transition system 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662C6476-ADCE-8D7D-5136-9DDA95E9FBC8}"/>
              </a:ext>
            </a:extLst>
          </p:cNvPr>
          <p:cNvSpPr/>
          <p:nvPr/>
        </p:nvSpPr>
        <p:spPr>
          <a:xfrm>
            <a:off x="9309908" y="3073752"/>
            <a:ext cx="2473709" cy="1766549"/>
          </a:xfrm>
          <a:prstGeom prst="wedgeRoundRectCallout">
            <a:avLst>
              <a:gd name="adj1" fmla="val -57437"/>
              <a:gd name="adj2" fmla="val 2305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22"/>
            <a:r>
              <a:rPr lang="en-US" sz="2393" dirty="0">
                <a:solidFill>
                  <a:srgbClr val="FFFF00"/>
                </a:solidFill>
                <a:latin typeface="Arial"/>
              </a:rPr>
              <a:t>Solve models using heuristic state-based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D470F-4AB9-7C55-0FCD-49BB0B200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4801" y="5212813"/>
            <a:ext cx="1569639" cy="1572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960D45-45A7-1928-E3F3-D5E308E72748}"/>
              </a:ext>
            </a:extLst>
          </p:cNvPr>
          <p:cNvSpPr txBox="1"/>
          <p:nvPr/>
        </p:nvSpPr>
        <p:spPr>
          <a:xfrm>
            <a:off x="8389019" y="6292758"/>
            <a:ext cx="2062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didp.ai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768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DIDP for SALBP-1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466" y="6378831"/>
            <a:ext cx="2743200" cy="365125"/>
          </a:xfrm>
        </p:spPr>
        <p:txBody>
          <a:bodyPr/>
          <a:lstStyle/>
          <a:p>
            <a:fld id="{5081EAB7-9A32-4464-9515-EC20B6771B94}" type="slidenum">
              <a:rPr lang="en-CA" smtClean="0"/>
              <a:t>16</a:t>
            </a:fld>
            <a:endParaRPr lang="en-CA"/>
          </a:p>
        </p:txBody>
      </p:sp>
      <p:sp>
        <p:nvSpPr>
          <p:cNvPr id="9" name="Rectangle: Rounded Corners 63">
            <a:extLst>
              <a:ext uri="{FF2B5EF4-FFF2-40B4-BE49-F238E27FC236}">
                <a16:creationId xmlns:a16="http://schemas.microsoft.com/office/drawing/2014/main" id="{878DF5D9-4ACC-E2F1-143E-988CB5B84189}"/>
              </a:ext>
            </a:extLst>
          </p:cNvPr>
          <p:cNvSpPr/>
          <p:nvPr/>
        </p:nvSpPr>
        <p:spPr>
          <a:xfrm>
            <a:off x="1747218" y="2592238"/>
            <a:ext cx="424816" cy="36933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ctangle: Rounded Corners 65">
            <a:extLst>
              <a:ext uri="{FF2B5EF4-FFF2-40B4-BE49-F238E27FC236}">
                <a16:creationId xmlns:a16="http://schemas.microsoft.com/office/drawing/2014/main" id="{B0E2DF62-1C00-A0F1-8057-FAC707EBD13F}"/>
              </a:ext>
            </a:extLst>
          </p:cNvPr>
          <p:cNvSpPr/>
          <p:nvPr/>
        </p:nvSpPr>
        <p:spPr>
          <a:xfrm>
            <a:off x="1744116" y="1690688"/>
            <a:ext cx="424816" cy="5657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ctangle: Rounded Corners 66">
            <a:extLst>
              <a:ext uri="{FF2B5EF4-FFF2-40B4-BE49-F238E27FC236}">
                <a16:creationId xmlns:a16="http://schemas.microsoft.com/office/drawing/2014/main" id="{872AE147-53FB-E85F-6CDE-201B64EF0291}"/>
              </a:ext>
            </a:extLst>
          </p:cNvPr>
          <p:cNvSpPr/>
          <p:nvPr/>
        </p:nvSpPr>
        <p:spPr>
          <a:xfrm>
            <a:off x="2446026" y="2522970"/>
            <a:ext cx="424816" cy="507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Rectangle: Rounded Corners 67">
            <a:extLst>
              <a:ext uri="{FF2B5EF4-FFF2-40B4-BE49-F238E27FC236}">
                <a16:creationId xmlns:a16="http://schemas.microsoft.com/office/drawing/2014/main" id="{31907953-5A59-813F-FD06-E1241C46CDA4}"/>
              </a:ext>
            </a:extLst>
          </p:cNvPr>
          <p:cNvSpPr/>
          <p:nvPr/>
        </p:nvSpPr>
        <p:spPr>
          <a:xfrm>
            <a:off x="3187840" y="1972241"/>
            <a:ext cx="424816" cy="7285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Rectangle: Rounded Corners 68">
            <a:extLst>
              <a:ext uri="{FF2B5EF4-FFF2-40B4-BE49-F238E27FC236}">
                <a16:creationId xmlns:a16="http://schemas.microsoft.com/office/drawing/2014/main" id="{63FB2557-5968-C8E9-2C09-B2200883D65F}"/>
              </a:ext>
            </a:extLst>
          </p:cNvPr>
          <p:cNvSpPr/>
          <p:nvPr/>
        </p:nvSpPr>
        <p:spPr>
          <a:xfrm>
            <a:off x="1744116" y="3505889"/>
            <a:ext cx="424816" cy="26072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Rectangle: Rounded Corners 69">
            <a:extLst>
              <a:ext uri="{FF2B5EF4-FFF2-40B4-BE49-F238E27FC236}">
                <a16:creationId xmlns:a16="http://schemas.microsoft.com/office/drawing/2014/main" id="{9634FF23-30A5-BA9C-4036-30F8D3DF0554}"/>
              </a:ext>
            </a:extLst>
          </p:cNvPr>
          <p:cNvSpPr/>
          <p:nvPr/>
        </p:nvSpPr>
        <p:spPr>
          <a:xfrm>
            <a:off x="3857566" y="2025223"/>
            <a:ext cx="424816" cy="640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Rectangle: Rounded Corners 70">
            <a:extLst>
              <a:ext uri="{FF2B5EF4-FFF2-40B4-BE49-F238E27FC236}">
                <a16:creationId xmlns:a16="http://schemas.microsoft.com/office/drawing/2014/main" id="{E869CD23-9EC7-915F-FB53-9314460822B7}"/>
              </a:ext>
            </a:extLst>
          </p:cNvPr>
          <p:cNvSpPr/>
          <p:nvPr/>
        </p:nvSpPr>
        <p:spPr>
          <a:xfrm>
            <a:off x="1744116" y="3882460"/>
            <a:ext cx="424816" cy="2911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8F2F0E-5574-8684-6EEB-466D85984D87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2172034" y="2776904"/>
            <a:ext cx="27399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BCC656-BD84-1F2F-7642-9A4D4D4D4926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2168932" y="1973586"/>
            <a:ext cx="1018908" cy="36290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6AF6A7-B17F-C2B7-EDBF-7B9555E21488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2870842" y="2336494"/>
            <a:ext cx="316998" cy="44041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94FA86-308F-82E6-A451-F70B9B4D13A1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3612656" y="2336494"/>
            <a:ext cx="244910" cy="87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B2F8C9E-080B-5A3F-69D0-42925F45A5F5}"/>
              </a:ext>
            </a:extLst>
          </p:cNvPr>
          <p:cNvSpPr/>
          <p:nvPr/>
        </p:nvSpPr>
        <p:spPr>
          <a:xfrm>
            <a:off x="7029864" y="1627378"/>
            <a:ext cx="492118" cy="1581186"/>
          </a:xfrm>
          <a:prstGeom prst="rect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2E6B4-EA1E-0B77-278E-F36B2869B0F9}"/>
              </a:ext>
            </a:extLst>
          </p:cNvPr>
          <p:cNvSpPr/>
          <p:nvPr/>
        </p:nvSpPr>
        <p:spPr>
          <a:xfrm>
            <a:off x="9735076" y="1627378"/>
            <a:ext cx="492118" cy="158118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D944FD-1E12-8514-4459-0DDD586D1282}"/>
              </a:ext>
            </a:extLst>
          </p:cNvPr>
          <p:cNvSpPr txBox="1"/>
          <p:nvPr/>
        </p:nvSpPr>
        <p:spPr>
          <a:xfrm>
            <a:off x="7827322" y="3461282"/>
            <a:ext cx="12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stations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87A0C2-6DF7-D41B-2FA4-29D4134D06FB}"/>
              </a:ext>
            </a:extLst>
          </p:cNvPr>
          <p:cNvSpPr txBox="1"/>
          <p:nvPr/>
        </p:nvSpPr>
        <p:spPr>
          <a:xfrm>
            <a:off x="8814817" y="1864521"/>
            <a:ext cx="646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…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492E29D-E2FC-E024-38E3-41DFCD25639F}"/>
              </a:ext>
            </a:extLst>
          </p:cNvPr>
          <p:cNvCxnSpPr/>
          <p:nvPr/>
        </p:nvCxnSpPr>
        <p:spPr>
          <a:xfrm>
            <a:off x="6548621" y="1612185"/>
            <a:ext cx="0" cy="16115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F7A77D4-19D2-9BE5-0234-00590263795C}"/>
              </a:ext>
            </a:extLst>
          </p:cNvPr>
          <p:cNvCxnSpPr/>
          <p:nvPr/>
        </p:nvCxnSpPr>
        <p:spPr>
          <a:xfrm>
            <a:off x="6399533" y="1617439"/>
            <a:ext cx="2882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3913314-4DB1-B343-00C9-4546E0DDCFB1}"/>
              </a:ext>
            </a:extLst>
          </p:cNvPr>
          <p:cNvCxnSpPr/>
          <p:nvPr/>
        </p:nvCxnSpPr>
        <p:spPr>
          <a:xfrm>
            <a:off x="6392909" y="3220951"/>
            <a:ext cx="2882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5D2016E-EE7E-4C51-8E97-47EE677BC416}"/>
              </a:ext>
            </a:extLst>
          </p:cNvPr>
          <p:cNvSpPr txBox="1"/>
          <p:nvPr/>
        </p:nvSpPr>
        <p:spPr>
          <a:xfrm>
            <a:off x="5037592" y="2233304"/>
            <a:ext cx="147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cycle time: c</a:t>
            </a:r>
          </a:p>
        </p:txBody>
      </p:sp>
      <p:sp>
        <p:nvSpPr>
          <p:cNvPr id="54" name="Rectangle: Rounded Corners 64">
            <a:extLst>
              <a:ext uri="{FF2B5EF4-FFF2-40B4-BE49-F238E27FC236}">
                <a16:creationId xmlns:a16="http://schemas.microsoft.com/office/drawing/2014/main" id="{457AEED6-6EBA-EB3F-6EF4-7759BD15C1B0}"/>
              </a:ext>
            </a:extLst>
          </p:cNvPr>
          <p:cNvSpPr/>
          <p:nvPr/>
        </p:nvSpPr>
        <p:spPr>
          <a:xfrm>
            <a:off x="1743443" y="3206196"/>
            <a:ext cx="424816" cy="1846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021BD0F-79E0-C634-05B6-D436229B0A1A}"/>
              </a:ext>
            </a:extLst>
          </p:cNvPr>
          <p:cNvCxnSpPr>
            <a:cxnSpLocks/>
          </p:cNvCxnSpPr>
          <p:nvPr/>
        </p:nvCxnSpPr>
        <p:spPr>
          <a:xfrm>
            <a:off x="2693934" y="3612900"/>
            <a:ext cx="443773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2D3890D-1C77-53CB-1940-F827F225F017}"/>
              </a:ext>
            </a:extLst>
          </p:cNvPr>
          <p:cNvSpPr txBox="1"/>
          <p:nvPr/>
        </p:nvSpPr>
        <p:spPr>
          <a:xfrm>
            <a:off x="3187840" y="3428234"/>
            <a:ext cx="13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precedence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575287-1950-7AE3-AFBD-0558A2F8BD8D}"/>
              </a:ext>
            </a:extLst>
          </p:cNvPr>
          <p:cNvSpPr/>
          <p:nvPr/>
        </p:nvSpPr>
        <p:spPr>
          <a:xfrm>
            <a:off x="7980603" y="1625010"/>
            <a:ext cx="492118" cy="158118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F1A946-8BFA-4DC1-126A-673C3650FFF1}"/>
              </a:ext>
            </a:extLst>
          </p:cNvPr>
          <p:cNvGrpSpPr/>
          <p:nvPr/>
        </p:nvGrpSpPr>
        <p:grpSpPr>
          <a:xfrm>
            <a:off x="236783" y="4858572"/>
            <a:ext cx="11378881" cy="796030"/>
            <a:chOff x="236783" y="4858572"/>
            <a:chExt cx="11378881" cy="7960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317CAB4-1C51-C4DB-BF70-6709E1827D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6783" y="4858572"/>
              <a:ext cx="4843301" cy="428445"/>
              <a:chOff x="3310832" y="5623793"/>
              <a:chExt cx="5771876" cy="51058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C0BBF5A-266D-0AA9-420A-6120F55A5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79689" y="5623793"/>
                <a:ext cx="3803019" cy="48628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8BEA3D0-4F12-4A55-2112-39477FC6C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0832" y="5664482"/>
                <a:ext cx="1943100" cy="469900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9FE390E-714F-AFC8-5E09-F671BCE49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1392" y="5267425"/>
              <a:ext cx="10464272" cy="38717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4D90926B-8DEB-B8C8-5CD6-731D8C6004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1501" y="3824511"/>
                <a:ext cx="6347062" cy="1099916"/>
              </a:xfrm>
            </p:spPr>
            <p:txBody>
              <a:bodyPr>
                <a:normAutofit/>
              </a:bodyPr>
              <a:lstStyle/>
              <a:p>
                <a:pPr marL="0" indent="0" fontAlgn="base">
                  <a:spcBef>
                    <a:spcPts val="0"/>
                  </a:spcBef>
                  <a:buNone/>
                </a:pPr>
                <a:r>
                  <a:rPr lang="en-US" sz="2400" dirty="0">
                    <a:latin typeface="Georgia" panose="02040502050405020303" pitchFamily="18" charset="0"/>
                  </a:rPr>
                  <a:t>State variables</a:t>
                </a:r>
                <a:endParaRPr lang="en-CA" sz="2400" b="0" dirty="0"/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 - unscheduled tasks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 - remaining time of the current station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4D90926B-8DEB-B8C8-5CD6-731D8C6004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1501" y="3824511"/>
                <a:ext cx="6347062" cy="1099916"/>
              </a:xfrm>
              <a:blipFill>
                <a:blip r:embed="rId5"/>
                <a:stretch>
                  <a:fillRect l="-1394" t="-6818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6434F44F-ED4F-271E-AD2E-1423574FB6AC}"/>
              </a:ext>
            </a:extLst>
          </p:cNvPr>
          <p:cNvGrpSpPr/>
          <p:nvPr/>
        </p:nvGrpSpPr>
        <p:grpSpPr>
          <a:xfrm>
            <a:off x="236783" y="5732105"/>
            <a:ext cx="9990411" cy="751110"/>
            <a:chOff x="236783" y="5732105"/>
            <a:chExt cx="9990411" cy="75111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537D4A-735A-490B-7F4F-E9F03D798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1392" y="6077473"/>
              <a:ext cx="9075802" cy="40574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A790E3-4476-41C7-D0FC-EBCD6BEB1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6783" y="5732105"/>
              <a:ext cx="2759082" cy="409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75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DIDP MP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5D51B-461B-BCDD-4886-7A86E8B7B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1144" y="215577"/>
                <a:ext cx="6057316" cy="883203"/>
              </a:xfrm>
            </p:spPr>
            <p:txBody>
              <a:bodyPr>
                <a:norm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 - unscheduled tasks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 - remaining time of the current station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5D51B-461B-BCDD-4886-7A86E8B7B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1144" y="215577"/>
                <a:ext cx="6057316" cy="883203"/>
              </a:xfrm>
              <a:blipFill>
                <a:blip r:embed="rId2"/>
                <a:stretch>
                  <a:fillRect l="-1255" t="-8451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17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8074B-7DCB-D47F-E8B9-2B8E3FC20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65993"/>
            <a:ext cx="10228252" cy="3627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AFB53D-CD6B-C7DA-3141-7C5448159604}"/>
              </a:ext>
            </a:extLst>
          </p:cNvPr>
          <p:cNvSpPr txBox="1"/>
          <p:nvPr/>
        </p:nvSpPr>
        <p:spPr>
          <a:xfrm>
            <a:off x="0" y="2767574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Georgia" panose="02040502050405020303" pitchFamily="18" charset="0"/>
              </a:rPr>
              <a:t>SALBP-1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0E061E-AEFB-60F3-6128-4DE0E7EBFFD1}"/>
              </a:ext>
            </a:extLst>
          </p:cNvPr>
          <p:cNvSpPr/>
          <p:nvPr/>
        </p:nvSpPr>
        <p:spPr>
          <a:xfrm>
            <a:off x="9061491" y="1249251"/>
            <a:ext cx="1396154" cy="4094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Google Shape;675;p30">
            <a:extLst>
              <a:ext uri="{FF2B5EF4-FFF2-40B4-BE49-F238E27FC236}">
                <a16:creationId xmlns:a16="http://schemas.microsoft.com/office/drawing/2014/main" id="{EAE93552-6468-75C1-0A62-8C403A8525DE}"/>
              </a:ext>
            </a:extLst>
          </p:cNvPr>
          <p:cNvSpPr txBox="1"/>
          <p:nvPr/>
        </p:nvSpPr>
        <p:spPr>
          <a:xfrm>
            <a:off x="7753288" y="1937610"/>
            <a:ext cx="2848621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Base case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1EC683-BD9E-8BA9-B9CF-B168FACAF554}"/>
              </a:ext>
            </a:extLst>
          </p:cNvPr>
          <p:cNvGrpSpPr>
            <a:grpSpLocks noChangeAspect="1"/>
          </p:cNvGrpSpPr>
          <p:nvPr/>
        </p:nvGrpSpPr>
        <p:grpSpPr>
          <a:xfrm>
            <a:off x="1219200" y="5131606"/>
            <a:ext cx="4491944" cy="425117"/>
            <a:chOff x="4952236" y="5260611"/>
            <a:chExt cx="6020564" cy="56978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37F7D6-6EA4-ED71-D16A-85DB54CAE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7357" y="5268815"/>
              <a:ext cx="2915443" cy="5615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888AD27-AC22-0B7C-2C44-F6D38BB2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2236" y="5260611"/>
              <a:ext cx="3213100" cy="546100"/>
            </a:xfrm>
            <a:prstGeom prst="rect">
              <a:avLst/>
            </a:prstGeom>
          </p:spPr>
        </p:pic>
      </p:grpSp>
      <p:sp>
        <p:nvSpPr>
          <p:cNvPr id="20" name="Google Shape;675;p30">
            <a:extLst>
              <a:ext uri="{FF2B5EF4-FFF2-40B4-BE49-F238E27FC236}">
                <a16:creationId xmlns:a16="http://schemas.microsoft.com/office/drawing/2014/main" id="{97211020-2D3D-2541-3A65-D4929FACE7F6}"/>
              </a:ext>
            </a:extLst>
          </p:cNvPr>
          <p:cNvSpPr txBox="1"/>
          <p:nvPr/>
        </p:nvSpPr>
        <p:spPr>
          <a:xfrm>
            <a:off x="7753288" y="2392331"/>
            <a:ext cx="2848621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Open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675;p30">
            <a:extLst>
              <a:ext uri="{FF2B5EF4-FFF2-40B4-BE49-F238E27FC236}">
                <a16:creationId xmlns:a16="http://schemas.microsoft.com/office/drawing/2014/main" id="{8051D57E-211A-D600-2AE2-A9159D7748C8}"/>
              </a:ext>
            </a:extLst>
          </p:cNvPr>
          <p:cNvSpPr txBox="1"/>
          <p:nvPr/>
        </p:nvSpPr>
        <p:spPr>
          <a:xfrm>
            <a:off x="7748525" y="2827688"/>
            <a:ext cx="2848621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Assign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675;p30">
            <a:extLst>
              <a:ext uri="{FF2B5EF4-FFF2-40B4-BE49-F238E27FC236}">
                <a16:creationId xmlns:a16="http://schemas.microsoft.com/office/drawing/2014/main" id="{25FBD2D0-9A58-ED73-2203-2D160A737A1D}"/>
              </a:ext>
            </a:extLst>
          </p:cNvPr>
          <p:cNvSpPr txBox="1"/>
          <p:nvPr/>
        </p:nvSpPr>
        <p:spPr>
          <a:xfrm>
            <a:off x="7748524" y="4114776"/>
            <a:ext cx="2848621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Dual bounds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675;p30">
            <a:extLst>
              <a:ext uri="{FF2B5EF4-FFF2-40B4-BE49-F238E27FC236}">
                <a16:creationId xmlns:a16="http://schemas.microsoft.com/office/drawing/2014/main" id="{425FB743-A12C-BF6A-801C-BC6321BBB18C}"/>
              </a:ext>
            </a:extLst>
          </p:cNvPr>
          <p:cNvSpPr txBox="1"/>
          <p:nvPr/>
        </p:nvSpPr>
        <p:spPr>
          <a:xfrm>
            <a:off x="7748524" y="5097778"/>
            <a:ext cx="2848621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Definition of U</a:t>
            </a:r>
            <a:r>
              <a:rPr lang="en" b="1" kern="0" baseline="-2500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</a:t>
            </a:r>
            <a:endParaRPr b="1" kern="0" baseline="-2500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537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D54360-256B-D1DD-E864-99C06CAF27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/>
                  <a:t>DIDP Cut Encodings </a:t>
                </a:r>
                <a:r>
                  <a:rPr lang="en-CA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CA" sz="2400" b="0" i="0" dirty="0" smtClean="0">
                        <a:latin typeface="Cambria Math" panose="02040503050406030204" pitchFamily="18" charset="0"/>
                      </a:rPr>
                      <m:t>ID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LBBD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𝑐𝑃𝑟𝑒</m:t>
                        </m:r>
                      </m:sub>
                    </m:sSub>
                  </m:oMath>
                </a14:m>
                <a:r>
                  <a:rPr lang="en-CA" sz="2400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D54360-256B-D1DD-E864-99C06CAF2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D51B-461B-BCDD-4886-7A86E8B7B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44125" cy="1325563"/>
          </a:xfrm>
        </p:spPr>
        <p:txBody>
          <a:bodyPr/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</a:rPr>
              <a:t>Q:</a:t>
            </a:r>
            <a:r>
              <a:rPr lang="en-US" sz="2400" b="0" i="0" u="none" strike="noStrike" dirty="0">
                <a:effectLst/>
                <a:latin typeface="Georgia" panose="02040502050405020303" pitchFamily="18" charset="0"/>
              </a:rPr>
              <a:t> How to encode a Benders cut in a state-transition system?</a:t>
            </a:r>
            <a:endParaRPr lang="en-US" sz="2400" dirty="0">
              <a:latin typeface="Georgia" panose="02040502050405020303" pitchFamily="18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effectLst/>
                <a:latin typeface="Georgia" panose="02040502050405020303" pitchFamily="18" charset="0"/>
              </a:rPr>
              <a:t>A: Use a new state variable and modify the transitions accordingly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18</a:t>
            </a:fld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27ADF-A8DA-FB76-4A2E-02D450A5AEC8}"/>
              </a:ext>
            </a:extLst>
          </p:cNvPr>
          <p:cNvSpPr txBox="1"/>
          <p:nvPr/>
        </p:nvSpPr>
        <p:spPr>
          <a:xfrm>
            <a:off x="838200" y="5261004"/>
            <a:ext cx="4361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effectLst/>
              </a:rPr>
              <a:t>Benders feasibility cut:</a:t>
            </a:r>
          </a:p>
          <a:p>
            <a:r>
              <a:rPr lang="en-US" dirty="0"/>
              <a:t>&lt;Tasks 1 and 3 not in the same station&gt;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E8826DD-78C8-221A-82CA-E9812189E441}"/>
              </a:ext>
            </a:extLst>
          </p:cNvPr>
          <p:cNvSpPr/>
          <p:nvPr/>
        </p:nvSpPr>
        <p:spPr>
          <a:xfrm>
            <a:off x="2236145" y="4087116"/>
            <a:ext cx="523875" cy="44443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C0683E-89C3-40D4-105C-74BD05F182EE}"/>
                  </a:ext>
                </a:extLst>
              </p:cNvPr>
              <p:cNvSpPr txBox="1"/>
              <p:nvPr/>
            </p:nvSpPr>
            <p:spPr>
              <a:xfrm>
                <a:off x="3447729" y="3554576"/>
                <a:ext cx="3381375" cy="1495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dirty="0"/>
                  <a:t>For the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b="0" dirty="0"/>
                  <a:t>-</a:t>
                </a:r>
                <a:r>
                  <a:rPr lang="en-CA" b="0" dirty="0" err="1"/>
                  <a:t>th</a:t>
                </a:r>
                <a:r>
                  <a:rPr lang="en-CA" b="0" dirty="0"/>
                  <a:t> cut, create a new integer state variable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CA" b="0" dirty="0"/>
              </a:p>
              <a:p>
                <a:endParaRPr lang="en-CA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CA" dirty="0"/>
                  <a:t>: the number of tasks 1 and 3 assigned to the current station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C0683E-89C3-40D4-105C-74BD05F18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729" y="3554576"/>
                <a:ext cx="3381375" cy="1495153"/>
              </a:xfrm>
              <a:prstGeom prst="rect">
                <a:avLst/>
              </a:prstGeom>
              <a:blipFill>
                <a:blip r:embed="rId3"/>
                <a:stretch>
                  <a:fillRect l="-1625" t="-1633" b="-61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C0CEDDF-31BA-24EB-3791-41D965B70050}"/>
              </a:ext>
            </a:extLst>
          </p:cNvPr>
          <p:cNvSpPr/>
          <p:nvPr/>
        </p:nvSpPr>
        <p:spPr>
          <a:xfrm>
            <a:off x="953445" y="3511560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BF813D-2277-EB51-E7BC-7D1C1C626DE7}"/>
              </a:ext>
            </a:extLst>
          </p:cNvPr>
          <p:cNvSpPr/>
          <p:nvPr/>
        </p:nvSpPr>
        <p:spPr>
          <a:xfrm>
            <a:off x="987096" y="4690113"/>
            <a:ext cx="424816" cy="36933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84C9191-98E1-474C-8480-86F66F289CE9}"/>
              </a:ext>
            </a:extLst>
          </p:cNvPr>
          <p:cNvSpPr/>
          <p:nvPr/>
        </p:nvSpPr>
        <p:spPr>
          <a:xfrm>
            <a:off x="987096" y="3355785"/>
            <a:ext cx="424816" cy="5657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1C515A-3251-4D38-A57E-996CD8308F64}"/>
              </a:ext>
            </a:extLst>
          </p:cNvPr>
          <p:cNvCxnSpPr>
            <a:cxnSpLocks/>
            <a:stCxn id="6" idx="0"/>
            <a:endCxn id="14" idx="2"/>
          </p:cNvCxnSpPr>
          <p:nvPr/>
        </p:nvCxnSpPr>
        <p:spPr>
          <a:xfrm flipV="1">
            <a:off x="1199504" y="3921580"/>
            <a:ext cx="0" cy="768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086347C-A623-5FE4-5D96-45CC70F58843}"/>
              </a:ext>
            </a:extLst>
          </p:cNvPr>
          <p:cNvSpPr/>
          <p:nvPr/>
        </p:nvSpPr>
        <p:spPr>
          <a:xfrm>
            <a:off x="7167402" y="4087116"/>
            <a:ext cx="523875" cy="44443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153FFA-300B-C8F3-7631-B8DD695AAC73}"/>
                  </a:ext>
                </a:extLst>
              </p:cNvPr>
              <p:cNvSpPr txBox="1"/>
              <p:nvPr/>
            </p:nvSpPr>
            <p:spPr>
              <a:xfrm>
                <a:off x="8010526" y="3134620"/>
                <a:ext cx="3762382" cy="3174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b="1" dirty="0"/>
                  <a:t>New precondition </a:t>
                </a:r>
                <a:r>
                  <a:rPr lang="en-CA" dirty="0"/>
                  <a:t>for the ‘assign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’ transition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CA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CA" dirty="0"/>
              </a:p>
              <a:p>
                <a:endParaRPr lang="en-CA" dirty="0"/>
              </a:p>
              <a:p>
                <a:r>
                  <a:rPr lang="en-CA" b="1" dirty="0"/>
                  <a:t>New effect </a:t>
                </a:r>
                <a:r>
                  <a:rPr lang="en-CA" dirty="0"/>
                  <a:t>for the ‘assign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’ transition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CA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+=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CA" dirty="0"/>
                  <a:t> </a:t>
                </a:r>
              </a:p>
              <a:p>
                <a:endParaRPr lang="en-CA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 iff task 1 or 3 is assigned to the current station by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CA" dirty="0"/>
              </a:p>
              <a:p>
                <a:endParaRPr lang="en-CA" dirty="0"/>
              </a:p>
              <a:p>
                <a:r>
                  <a:rPr lang="en-CA" b="1" dirty="0"/>
                  <a:t>New effect </a:t>
                </a:r>
                <a:r>
                  <a:rPr lang="en-CA" dirty="0"/>
                  <a:t>for the ‘open’ transition: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153FFA-300B-C8F3-7631-B8DD695AA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526" y="3134620"/>
                <a:ext cx="3762382" cy="3174972"/>
              </a:xfrm>
              <a:prstGeom prst="rect">
                <a:avLst/>
              </a:prstGeom>
              <a:blipFill>
                <a:blip r:embed="rId4"/>
                <a:stretch>
                  <a:fillRect l="-1347" t="-797" b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003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DIDP Cut Encodings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19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09043-F5D1-3A51-9739-1841E395A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29" y="1321508"/>
            <a:ext cx="6354896" cy="151851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3228837-00AE-2E20-74E9-5A548EC0FEC9}"/>
              </a:ext>
            </a:extLst>
          </p:cNvPr>
          <p:cNvSpPr/>
          <p:nvPr/>
        </p:nvSpPr>
        <p:spPr>
          <a:xfrm>
            <a:off x="3908512" y="4711135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C4FE40-CC5D-945B-6394-37FDCFD39040}"/>
              </a:ext>
            </a:extLst>
          </p:cNvPr>
          <p:cNvSpPr/>
          <p:nvPr/>
        </p:nvSpPr>
        <p:spPr>
          <a:xfrm>
            <a:off x="3343450" y="4910780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3C02E5-3D7E-2062-5526-88E1A2A74006}"/>
              </a:ext>
            </a:extLst>
          </p:cNvPr>
          <p:cNvSpPr/>
          <p:nvPr/>
        </p:nvSpPr>
        <p:spPr>
          <a:xfrm>
            <a:off x="3377101" y="5611875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849067-5EE8-7101-EA12-E2E209829609}"/>
              </a:ext>
            </a:extLst>
          </p:cNvPr>
          <p:cNvSpPr/>
          <p:nvPr/>
        </p:nvSpPr>
        <p:spPr>
          <a:xfrm>
            <a:off x="3377101" y="5381802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4560C5-AD86-0E71-EF3A-95E25EA06CF5}"/>
              </a:ext>
            </a:extLst>
          </p:cNvPr>
          <p:cNvCxnSpPr>
            <a:cxnSpLocks/>
            <a:stCxn id="9" idx="7"/>
            <a:endCxn id="37" idx="2"/>
          </p:cNvCxnSpPr>
          <p:nvPr/>
        </p:nvCxnSpPr>
        <p:spPr>
          <a:xfrm flipV="1">
            <a:off x="4094343" y="4252394"/>
            <a:ext cx="1260742" cy="489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151F31-F594-2BDB-7F34-A86473A1BA8A}"/>
              </a:ext>
            </a:extLst>
          </p:cNvPr>
          <p:cNvCxnSpPr>
            <a:cxnSpLocks/>
            <a:stCxn id="9" idx="6"/>
            <a:endCxn id="38" idx="2"/>
          </p:cNvCxnSpPr>
          <p:nvPr/>
        </p:nvCxnSpPr>
        <p:spPr>
          <a:xfrm>
            <a:off x="4126227" y="4814549"/>
            <a:ext cx="1239026" cy="3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C0D7438-DEBF-6D84-5EC9-1D3D572B92B0}"/>
              </a:ext>
            </a:extLst>
          </p:cNvPr>
          <p:cNvSpPr/>
          <p:nvPr/>
        </p:nvSpPr>
        <p:spPr>
          <a:xfrm>
            <a:off x="2066708" y="4956408"/>
            <a:ext cx="217715" cy="20682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A332F141-51C6-F547-CC5B-4E218E30DB2D}"/>
              </a:ext>
            </a:extLst>
          </p:cNvPr>
          <p:cNvCxnSpPr>
            <a:cxnSpLocks/>
            <a:stCxn id="17" idx="6"/>
            <a:endCxn id="19" idx="1"/>
          </p:cNvCxnSpPr>
          <p:nvPr/>
        </p:nvCxnSpPr>
        <p:spPr>
          <a:xfrm flipV="1">
            <a:off x="2284423" y="4563415"/>
            <a:ext cx="597302" cy="49640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8B981E-F57A-390E-6B14-E511CB7BDD23}"/>
              </a:ext>
            </a:extLst>
          </p:cNvPr>
          <p:cNvSpPr txBox="1"/>
          <p:nvPr/>
        </p:nvSpPr>
        <p:spPr>
          <a:xfrm>
            <a:off x="2881725" y="4332582"/>
            <a:ext cx="3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…</a:t>
            </a:r>
            <a:endParaRPr lang="en-CA" dirty="0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4998231D-3077-78ED-E629-080AB4E3F685}"/>
              </a:ext>
            </a:extLst>
          </p:cNvPr>
          <p:cNvCxnSpPr>
            <a:cxnSpLocks/>
            <a:stCxn id="19" idx="3"/>
            <a:endCxn id="9" idx="1"/>
          </p:cNvCxnSpPr>
          <p:nvPr/>
        </p:nvCxnSpPr>
        <p:spPr>
          <a:xfrm>
            <a:off x="3253202" y="4563415"/>
            <a:ext cx="687194" cy="17800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6234D6-1F07-F74C-5660-F621A1DA6B7A}"/>
                  </a:ext>
                </a:extLst>
              </p:cNvPr>
              <p:cNvSpPr txBox="1"/>
              <p:nvPr/>
            </p:nvSpPr>
            <p:spPr>
              <a:xfrm>
                <a:off x="1893619" y="3456507"/>
                <a:ext cx="17857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6234D6-1F07-F74C-5660-F621A1DA6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19" y="3456507"/>
                <a:ext cx="17857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DFD8B4-0E8C-6D4A-5FFF-B0A8DD09848B}"/>
                  </a:ext>
                </a:extLst>
              </p:cNvPr>
              <p:cNvSpPr txBox="1"/>
              <p:nvPr/>
            </p:nvSpPr>
            <p:spPr>
              <a:xfrm>
                <a:off x="3233517" y="5834615"/>
                <a:ext cx="1359823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3,4,5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DFD8B4-0E8C-6D4A-5FFF-B0A8DD098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517" y="5834615"/>
                <a:ext cx="1359823" cy="745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5803B3F-2B59-FC2B-7DA6-A96417C5B043}"/>
              </a:ext>
            </a:extLst>
          </p:cNvPr>
          <p:cNvSpPr/>
          <p:nvPr/>
        </p:nvSpPr>
        <p:spPr>
          <a:xfrm>
            <a:off x="1963150" y="3956272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957759-2DA0-CBD8-0AFD-278AF3264170}"/>
              </a:ext>
            </a:extLst>
          </p:cNvPr>
          <p:cNvSpPr txBox="1"/>
          <p:nvPr/>
        </p:nvSpPr>
        <p:spPr>
          <a:xfrm>
            <a:off x="1046029" y="4900071"/>
            <a:ext cx="209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Target state</a:t>
            </a:r>
            <a:endParaRPr lang="en-CA" sz="1100" dirty="0"/>
          </a:p>
        </p:txBody>
      </p:sp>
      <p:sp>
        <p:nvSpPr>
          <p:cNvPr id="36" name="&quot;Not Allowed&quot; Symbol 35">
            <a:extLst>
              <a:ext uri="{FF2B5EF4-FFF2-40B4-BE49-F238E27FC236}">
                <a16:creationId xmlns:a16="http://schemas.microsoft.com/office/drawing/2014/main" id="{251E9AA9-B6E7-E70F-3BED-0C58BF8ADFCE}"/>
              </a:ext>
            </a:extLst>
          </p:cNvPr>
          <p:cNvSpPr/>
          <p:nvPr/>
        </p:nvSpPr>
        <p:spPr>
          <a:xfrm>
            <a:off x="4368109" y="4356748"/>
            <a:ext cx="413283" cy="418957"/>
          </a:xfrm>
          <a:prstGeom prst="noSmoking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EB6D28F-EE77-440C-E08F-887A344181D8}"/>
              </a:ext>
            </a:extLst>
          </p:cNvPr>
          <p:cNvSpPr/>
          <p:nvPr/>
        </p:nvSpPr>
        <p:spPr>
          <a:xfrm>
            <a:off x="5355085" y="4148980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F59770-9D07-A7D8-DDCE-83DAF6002F41}"/>
              </a:ext>
            </a:extLst>
          </p:cNvPr>
          <p:cNvSpPr/>
          <p:nvPr/>
        </p:nvSpPr>
        <p:spPr>
          <a:xfrm>
            <a:off x="5365253" y="4714885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F5FA37-2DD8-F144-9C13-2F54B4C1B3BC}"/>
                  </a:ext>
                </a:extLst>
              </p:cNvPr>
              <p:cNvSpPr txBox="1"/>
              <p:nvPr/>
            </p:nvSpPr>
            <p:spPr>
              <a:xfrm>
                <a:off x="5162183" y="5924322"/>
                <a:ext cx="1239026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CA" sz="1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F5FA37-2DD8-F144-9C13-2F54B4C1B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83" y="5924322"/>
                <a:ext cx="1239026" cy="745589"/>
              </a:xfrm>
              <a:prstGeom prst="rect">
                <a:avLst/>
              </a:prstGeom>
              <a:blipFill>
                <a:blip r:embed="rId5"/>
                <a:stretch>
                  <a:fillRect b="-8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DC532425-EC8C-9FBA-142C-0AB3AB8C3AB8}"/>
              </a:ext>
            </a:extLst>
          </p:cNvPr>
          <p:cNvSpPr/>
          <p:nvPr/>
        </p:nvSpPr>
        <p:spPr>
          <a:xfrm>
            <a:off x="5268345" y="3152189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4B11954-5E92-40A4-4639-205419D19FF8}"/>
              </a:ext>
            </a:extLst>
          </p:cNvPr>
          <p:cNvSpPr/>
          <p:nvPr/>
        </p:nvSpPr>
        <p:spPr>
          <a:xfrm>
            <a:off x="5301996" y="3853284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B93A9B0-4712-87D8-A17B-10C3281FA63D}"/>
              </a:ext>
            </a:extLst>
          </p:cNvPr>
          <p:cNvSpPr/>
          <p:nvPr/>
        </p:nvSpPr>
        <p:spPr>
          <a:xfrm>
            <a:off x="5301996" y="3623211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1C3798-D788-7275-09EB-16883D5E23FB}"/>
              </a:ext>
            </a:extLst>
          </p:cNvPr>
          <p:cNvSpPr/>
          <p:nvPr/>
        </p:nvSpPr>
        <p:spPr>
          <a:xfrm>
            <a:off x="5261326" y="5012328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6F9780-E3F5-1B27-F37A-E400F16D5914}"/>
              </a:ext>
            </a:extLst>
          </p:cNvPr>
          <p:cNvSpPr/>
          <p:nvPr/>
        </p:nvSpPr>
        <p:spPr>
          <a:xfrm>
            <a:off x="5294977" y="5713423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626992B-3A67-1F02-0E2E-D380A31C37B0}"/>
              </a:ext>
            </a:extLst>
          </p:cNvPr>
          <p:cNvSpPr/>
          <p:nvPr/>
        </p:nvSpPr>
        <p:spPr>
          <a:xfrm>
            <a:off x="5294977" y="5483350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B59332-53A5-DB91-6DE7-9929E6411A02}"/>
              </a:ext>
            </a:extLst>
          </p:cNvPr>
          <p:cNvSpPr/>
          <p:nvPr/>
        </p:nvSpPr>
        <p:spPr>
          <a:xfrm>
            <a:off x="5295512" y="3187502"/>
            <a:ext cx="343183" cy="3562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077830C-8A84-AACA-9251-3C6D655FA68F}"/>
              </a:ext>
            </a:extLst>
          </p:cNvPr>
          <p:cNvSpPr/>
          <p:nvPr/>
        </p:nvSpPr>
        <p:spPr>
          <a:xfrm>
            <a:off x="5294977" y="5052215"/>
            <a:ext cx="336699" cy="26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CF0E357-BD5B-460C-F30B-FAE5818EFA72}"/>
              </a:ext>
            </a:extLst>
          </p:cNvPr>
          <p:cNvCxnSpPr>
            <a:cxnSpLocks/>
            <a:stCxn id="45" idx="0"/>
            <a:endCxn id="47" idx="2"/>
          </p:cNvCxnSpPr>
          <p:nvPr/>
        </p:nvCxnSpPr>
        <p:spPr>
          <a:xfrm flipV="1">
            <a:off x="5463327" y="5321557"/>
            <a:ext cx="0" cy="16179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CA76DA-53B8-9FFF-374B-C303D0F8C384}"/>
                  </a:ext>
                </a:extLst>
              </p:cNvPr>
              <p:cNvSpPr txBox="1"/>
              <p:nvPr/>
            </p:nvSpPr>
            <p:spPr>
              <a:xfrm>
                <a:off x="5665862" y="3239210"/>
                <a:ext cx="1260742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sz="1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CA76DA-53B8-9FFF-374B-C303D0F8C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862" y="3239210"/>
                <a:ext cx="1260742" cy="7455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A7B072-AB22-1DD6-E6EE-3871DE341893}"/>
              </a:ext>
            </a:extLst>
          </p:cNvPr>
          <p:cNvCxnSpPr>
            <a:cxnSpLocks/>
          </p:cNvCxnSpPr>
          <p:nvPr/>
        </p:nvCxnSpPr>
        <p:spPr>
          <a:xfrm>
            <a:off x="0" y="2857500"/>
            <a:ext cx="12192000" cy="0"/>
          </a:xfrm>
          <a:prstGeom prst="line">
            <a:avLst/>
          </a:prstGeom>
          <a:ln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llout: Bent Line 25">
                <a:extLst>
                  <a:ext uri="{FF2B5EF4-FFF2-40B4-BE49-F238E27FC236}">
                    <a16:creationId xmlns:a16="http://schemas.microsoft.com/office/drawing/2014/main" id="{092A7243-749F-DD65-169A-C072FBE6F0CB}"/>
                  </a:ext>
                </a:extLst>
              </p:cNvPr>
              <p:cNvSpPr/>
              <p:nvPr/>
            </p:nvSpPr>
            <p:spPr>
              <a:xfrm>
                <a:off x="6821994" y="4525712"/>
                <a:ext cx="2524333" cy="537069"/>
              </a:xfrm>
              <a:prstGeom prst="borderCallout2">
                <a:avLst>
                  <a:gd name="adj1" fmla="val 55994"/>
                  <a:gd name="adj2" fmla="val -4325"/>
                  <a:gd name="adj3" fmla="val 55994"/>
                  <a:gd name="adj4" fmla="val -22457"/>
                  <a:gd name="adj5" fmla="val -11646"/>
                  <a:gd name="adj6" fmla="val -69340"/>
                </a:avLst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ase">
                  <a:spcBef>
                    <a:spcPts val="0"/>
                  </a:spcBef>
                </a:pPr>
                <a:r>
                  <a:rPr lang="en-CA" sz="1400" dirty="0">
                    <a:solidFill>
                      <a:srgbClr val="FF0000"/>
                    </a:solidFill>
                  </a:rPr>
                  <a:t>New p</a:t>
                </a:r>
                <a:r>
                  <a:rPr lang="en-US" altLang="zh-CN" sz="1400" dirty="0">
                    <a:solidFill>
                      <a:srgbClr val="FF0000"/>
                    </a:solidFill>
                  </a:rPr>
                  <a:t>recon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dition</m:t>
                    </m:r>
                    <m:r>
                      <a:rPr lang="en-CA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CA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+1≤1</m:t>
                    </m:r>
                  </m:oMath>
                </a14:m>
                <a:endParaRPr lang="en-CA" sz="1400" b="0" dirty="0">
                  <a:solidFill>
                    <a:srgbClr val="FF0000"/>
                  </a:solidFill>
                </a:endParaRPr>
              </a:p>
              <a:p>
                <a:pPr fontAlgn="base">
                  <a:spcBef>
                    <a:spcPts val="0"/>
                  </a:spcBef>
                </a:pPr>
                <a:r>
                  <a:rPr lang="en-US" sz="1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New effect: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+=1</m:t>
                    </m:r>
                  </m:oMath>
                </a14:m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6" name="Callout: Bent Line 25">
                <a:extLst>
                  <a:ext uri="{FF2B5EF4-FFF2-40B4-BE49-F238E27FC236}">
                    <a16:creationId xmlns:a16="http://schemas.microsoft.com/office/drawing/2014/main" id="{092A7243-749F-DD65-169A-C072FBE6F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94" y="4525712"/>
                <a:ext cx="2524333" cy="537069"/>
              </a:xfrm>
              <a:prstGeom prst="borderCallout2">
                <a:avLst>
                  <a:gd name="adj1" fmla="val 55994"/>
                  <a:gd name="adj2" fmla="val -4325"/>
                  <a:gd name="adj3" fmla="val 55994"/>
                  <a:gd name="adj4" fmla="val -22457"/>
                  <a:gd name="adj5" fmla="val -11646"/>
                  <a:gd name="adj6" fmla="val -69340"/>
                </a:avLst>
              </a:prstGeom>
              <a:blipFill>
                <a:blip r:embed="rId7"/>
                <a:stretch>
                  <a:fillRect b="-6796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31BD135-142D-4B1A-5194-5004B6B399FB}"/>
              </a:ext>
            </a:extLst>
          </p:cNvPr>
          <p:cNvCxnSpPr/>
          <p:nvPr/>
        </p:nvCxnSpPr>
        <p:spPr>
          <a:xfrm flipV="1">
            <a:off x="3545451" y="4910780"/>
            <a:ext cx="4641" cy="4710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DAFE1E-90AE-DE7A-E0C5-A750B3AA6E3D}"/>
                  </a:ext>
                </a:extLst>
              </p:cNvPr>
              <p:cNvSpPr txBox="1"/>
              <p:nvPr/>
            </p:nvSpPr>
            <p:spPr>
              <a:xfrm>
                <a:off x="3505383" y="4968143"/>
                <a:ext cx="295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DAFE1E-90AE-DE7A-E0C5-A750B3AA6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383" y="4968143"/>
                <a:ext cx="2954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39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569C5-42BE-154E-871C-9EAA6CECF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630361"/>
          </a:xfrm>
        </p:spPr>
        <p:txBody>
          <a:bodyPr/>
          <a:lstStyle/>
          <a:p>
            <a:r>
              <a:rPr lang="en-US" dirty="0"/>
              <a:t>Logic-based Benders Decomposition (LBBD)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389BF-10B7-8249-9EC5-3F39595196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21088-BE61-A86B-E79F-0F83F63728FC}"/>
              </a:ext>
            </a:extLst>
          </p:cNvPr>
          <p:cNvSpPr txBox="1"/>
          <p:nvPr/>
        </p:nvSpPr>
        <p:spPr>
          <a:xfrm>
            <a:off x="0" y="6429513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[Hooker, 2005] </a:t>
            </a:r>
            <a:r>
              <a:rPr lang="en-CA" i="1" dirty="0">
                <a:solidFill>
                  <a:schemeClr val="bg1">
                    <a:lumMod val="65000"/>
                  </a:schemeClr>
                </a:solidFill>
              </a:rPr>
              <a:t>Constraints, 10, 385-401.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C25CA5-EB7F-33B9-B48F-A05F5A9E109E}"/>
              </a:ext>
            </a:extLst>
          </p:cNvPr>
          <p:cNvSpPr/>
          <p:nvPr/>
        </p:nvSpPr>
        <p:spPr>
          <a:xfrm>
            <a:off x="414338" y="2092462"/>
            <a:ext cx="3871912" cy="35225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Global Problem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52B7FF-454F-EA7D-3348-D734B3D02FF9}"/>
              </a:ext>
            </a:extLst>
          </p:cNvPr>
          <p:cNvCxnSpPr/>
          <p:nvPr/>
        </p:nvCxnSpPr>
        <p:spPr>
          <a:xfrm>
            <a:off x="4824413" y="1581732"/>
            <a:ext cx="0" cy="45930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F02069D-8148-3776-0BDE-794A8FB8F278}"/>
              </a:ext>
            </a:extLst>
          </p:cNvPr>
          <p:cNvGrpSpPr/>
          <p:nvPr/>
        </p:nvGrpSpPr>
        <p:grpSpPr>
          <a:xfrm>
            <a:off x="5233981" y="2613820"/>
            <a:ext cx="2114550" cy="2435219"/>
            <a:chOff x="5233981" y="2613820"/>
            <a:chExt cx="2114550" cy="2435219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00EB4B7-D0A2-91C9-001B-93789D4CD1B7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5233982" y="5049039"/>
              <a:ext cx="361951" cy="0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6066453-5762-4188-1FAD-9DF031B57C75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5233981" y="2613820"/>
              <a:ext cx="21145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1B18FA7-27AB-4C3D-AE13-888F347A8F24}"/>
                </a:ext>
              </a:extLst>
            </p:cNvPr>
            <p:cNvCxnSpPr>
              <a:cxnSpLocks/>
            </p:cNvCxnSpPr>
            <p:nvPr/>
          </p:nvCxnSpPr>
          <p:spPr>
            <a:xfrm>
              <a:off x="5233981" y="2613820"/>
              <a:ext cx="0" cy="243521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A2903B-0685-C5B8-FC65-146588B82B85}"/>
                </a:ext>
              </a:extLst>
            </p:cNvPr>
            <p:cNvSpPr txBox="1"/>
            <p:nvPr/>
          </p:nvSpPr>
          <p:spPr>
            <a:xfrm>
              <a:off x="5319959" y="3232952"/>
              <a:ext cx="6896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cut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7C21961-5FD3-9156-6BA9-D4337F579D34}"/>
              </a:ext>
            </a:extLst>
          </p:cNvPr>
          <p:cNvGrpSpPr/>
          <p:nvPr/>
        </p:nvGrpSpPr>
        <p:grpSpPr>
          <a:xfrm>
            <a:off x="9863131" y="2613820"/>
            <a:ext cx="2114550" cy="2435219"/>
            <a:chOff x="9863131" y="2613820"/>
            <a:chExt cx="2114550" cy="243521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06F986B-3190-4486-AD77-C5A8C99B79FE}"/>
                </a:ext>
              </a:extLst>
            </p:cNvPr>
            <p:cNvCxnSpPr>
              <a:cxnSpLocks/>
            </p:cNvCxnSpPr>
            <p:nvPr/>
          </p:nvCxnSpPr>
          <p:spPr>
            <a:xfrm>
              <a:off x="11615729" y="5049039"/>
              <a:ext cx="361951" cy="0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7AF2EE6-C7C9-D63A-AE9B-7EA6163804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63131" y="2613820"/>
              <a:ext cx="21145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FA1B62A-4027-CF1D-47BE-23AC8628A4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77681" y="2613820"/>
              <a:ext cx="0" cy="243521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08E9600-5C2B-BEA2-C594-ED70DC4FAF6C}"/>
                </a:ext>
              </a:extLst>
            </p:cNvPr>
            <p:cNvSpPr txBox="1"/>
            <p:nvPr/>
          </p:nvSpPr>
          <p:spPr>
            <a:xfrm>
              <a:off x="11158659" y="3232951"/>
              <a:ext cx="6896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cut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A970C46-7E70-B844-A833-088A95A514A5}"/>
              </a:ext>
            </a:extLst>
          </p:cNvPr>
          <p:cNvGrpSpPr/>
          <p:nvPr/>
        </p:nvGrpSpPr>
        <p:grpSpPr>
          <a:xfrm>
            <a:off x="5595933" y="3429000"/>
            <a:ext cx="6019797" cy="2341558"/>
            <a:chOff x="5595933" y="3429000"/>
            <a:chExt cx="6019797" cy="23415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45BA14-5823-5453-36E1-DE87A04B3D9D}"/>
                </a:ext>
              </a:extLst>
            </p:cNvPr>
            <p:cNvSpPr/>
            <p:nvPr/>
          </p:nvSpPr>
          <p:spPr>
            <a:xfrm>
              <a:off x="5595933" y="4327520"/>
              <a:ext cx="2057397" cy="1443038"/>
            </a:xfrm>
            <a:prstGeom prst="rect">
              <a:avLst/>
            </a:prstGeom>
            <a:solidFill>
              <a:srgbClr val="F3CF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Sub-problem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3A0BDB-372B-C94A-8AFA-DCAF5D8DCD01}"/>
                </a:ext>
              </a:extLst>
            </p:cNvPr>
            <p:cNvSpPr/>
            <p:nvPr/>
          </p:nvSpPr>
          <p:spPr>
            <a:xfrm>
              <a:off x="9558333" y="4327520"/>
              <a:ext cx="2057397" cy="1443038"/>
            </a:xfrm>
            <a:prstGeom prst="rect">
              <a:avLst/>
            </a:prstGeom>
            <a:solidFill>
              <a:srgbClr val="F3CF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Sub-problem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93C6B0-86F8-B6D1-2206-673A879BE506}"/>
                </a:ext>
              </a:extLst>
            </p:cNvPr>
            <p:cNvSpPr txBox="1"/>
            <p:nvPr/>
          </p:nvSpPr>
          <p:spPr>
            <a:xfrm>
              <a:off x="8224831" y="4568281"/>
              <a:ext cx="6463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…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00F6F6C-F47B-815D-75B3-14572FE7BF32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flipH="1">
              <a:off x="6624632" y="3429000"/>
              <a:ext cx="1981199" cy="8985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97A095F-B98D-280E-9F6E-B6C883C64D92}"/>
                </a:ext>
              </a:extLst>
            </p:cNvPr>
            <p:cNvCxnSpPr>
              <a:cxnSpLocks/>
              <a:stCxn id="11" idx="2"/>
              <a:endCxn id="15" idx="0"/>
            </p:cNvCxnSpPr>
            <p:nvPr/>
          </p:nvCxnSpPr>
          <p:spPr>
            <a:xfrm>
              <a:off x="8605831" y="3429000"/>
              <a:ext cx="1981201" cy="8985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C37C301-5535-2482-D55D-15BFA6E480E9}"/>
                </a:ext>
              </a:extLst>
            </p:cNvPr>
            <p:cNvSpPr txBox="1"/>
            <p:nvPr/>
          </p:nvSpPr>
          <p:spPr>
            <a:xfrm>
              <a:off x="7929636" y="3647142"/>
              <a:ext cx="1447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solution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2482BE-0A49-2B56-52EA-DA64C751D7FB}"/>
              </a:ext>
            </a:extLst>
          </p:cNvPr>
          <p:cNvGrpSpPr/>
          <p:nvPr/>
        </p:nvGrpSpPr>
        <p:grpSpPr>
          <a:xfrm>
            <a:off x="7348531" y="1366373"/>
            <a:ext cx="2514600" cy="2062627"/>
            <a:chOff x="7348531" y="1366373"/>
            <a:chExt cx="2514600" cy="20626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03F826-EB0D-85EE-1A31-08C737B6087C}"/>
                </a:ext>
              </a:extLst>
            </p:cNvPr>
            <p:cNvSpPr/>
            <p:nvPr/>
          </p:nvSpPr>
          <p:spPr>
            <a:xfrm>
              <a:off x="7348531" y="1798640"/>
              <a:ext cx="2514600" cy="1630360"/>
            </a:xfrm>
            <a:prstGeom prst="rect">
              <a:avLst/>
            </a:prstGeom>
            <a:solidFill>
              <a:srgbClr val="A5CAE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Master Problem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0422FE9-C1ED-60E3-92BA-B72B6C6D494D}"/>
                </a:ext>
              </a:extLst>
            </p:cNvPr>
            <p:cNvSpPr txBox="1"/>
            <p:nvPr/>
          </p:nvSpPr>
          <p:spPr>
            <a:xfrm>
              <a:off x="7749154" y="1366373"/>
              <a:ext cx="1713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relaxation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822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DIDP Cut Encodings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20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09043-F5D1-3A51-9739-1841E395A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29" y="1321508"/>
            <a:ext cx="6354896" cy="151851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3228837-00AE-2E20-74E9-5A548EC0FEC9}"/>
              </a:ext>
            </a:extLst>
          </p:cNvPr>
          <p:cNvSpPr/>
          <p:nvPr/>
        </p:nvSpPr>
        <p:spPr>
          <a:xfrm>
            <a:off x="3908512" y="4711135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C4FE40-CC5D-945B-6394-37FDCFD39040}"/>
              </a:ext>
            </a:extLst>
          </p:cNvPr>
          <p:cNvSpPr/>
          <p:nvPr/>
        </p:nvSpPr>
        <p:spPr>
          <a:xfrm>
            <a:off x="3343450" y="4910780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3C02E5-3D7E-2062-5526-88E1A2A74006}"/>
              </a:ext>
            </a:extLst>
          </p:cNvPr>
          <p:cNvSpPr/>
          <p:nvPr/>
        </p:nvSpPr>
        <p:spPr>
          <a:xfrm>
            <a:off x="3377101" y="5611875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849067-5EE8-7101-EA12-E2E209829609}"/>
              </a:ext>
            </a:extLst>
          </p:cNvPr>
          <p:cNvSpPr/>
          <p:nvPr/>
        </p:nvSpPr>
        <p:spPr>
          <a:xfrm>
            <a:off x="3377101" y="5381802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4560C5-AD86-0E71-EF3A-95E25EA06CF5}"/>
              </a:ext>
            </a:extLst>
          </p:cNvPr>
          <p:cNvCxnSpPr>
            <a:cxnSpLocks/>
            <a:stCxn id="9" idx="7"/>
            <a:endCxn id="37" idx="2"/>
          </p:cNvCxnSpPr>
          <p:nvPr/>
        </p:nvCxnSpPr>
        <p:spPr>
          <a:xfrm flipV="1">
            <a:off x="4094343" y="4252394"/>
            <a:ext cx="1260742" cy="489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151F31-F594-2BDB-7F34-A86473A1BA8A}"/>
              </a:ext>
            </a:extLst>
          </p:cNvPr>
          <p:cNvCxnSpPr>
            <a:cxnSpLocks/>
            <a:stCxn id="9" idx="6"/>
            <a:endCxn id="38" idx="2"/>
          </p:cNvCxnSpPr>
          <p:nvPr/>
        </p:nvCxnSpPr>
        <p:spPr>
          <a:xfrm>
            <a:off x="4126227" y="4814549"/>
            <a:ext cx="1239026" cy="3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C0D7438-DEBF-6D84-5EC9-1D3D572B92B0}"/>
              </a:ext>
            </a:extLst>
          </p:cNvPr>
          <p:cNvSpPr/>
          <p:nvPr/>
        </p:nvSpPr>
        <p:spPr>
          <a:xfrm>
            <a:off x="2066708" y="4956408"/>
            <a:ext cx="217715" cy="20682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A332F141-51C6-F547-CC5B-4E218E30DB2D}"/>
              </a:ext>
            </a:extLst>
          </p:cNvPr>
          <p:cNvCxnSpPr>
            <a:cxnSpLocks/>
            <a:stCxn id="17" idx="6"/>
            <a:endCxn id="19" idx="1"/>
          </p:cNvCxnSpPr>
          <p:nvPr/>
        </p:nvCxnSpPr>
        <p:spPr>
          <a:xfrm flipV="1">
            <a:off x="2284423" y="4563415"/>
            <a:ext cx="597302" cy="49640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8B981E-F57A-390E-6B14-E511CB7BDD23}"/>
              </a:ext>
            </a:extLst>
          </p:cNvPr>
          <p:cNvSpPr txBox="1"/>
          <p:nvPr/>
        </p:nvSpPr>
        <p:spPr>
          <a:xfrm>
            <a:off x="2881725" y="4332582"/>
            <a:ext cx="3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…</a:t>
            </a:r>
            <a:endParaRPr lang="en-CA" dirty="0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4998231D-3077-78ED-E629-080AB4E3F685}"/>
              </a:ext>
            </a:extLst>
          </p:cNvPr>
          <p:cNvCxnSpPr>
            <a:cxnSpLocks/>
            <a:stCxn id="19" idx="3"/>
            <a:endCxn id="9" idx="1"/>
          </p:cNvCxnSpPr>
          <p:nvPr/>
        </p:nvCxnSpPr>
        <p:spPr>
          <a:xfrm>
            <a:off x="3253202" y="4563415"/>
            <a:ext cx="687194" cy="17800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6234D6-1F07-F74C-5660-F621A1DA6B7A}"/>
                  </a:ext>
                </a:extLst>
              </p:cNvPr>
              <p:cNvSpPr txBox="1"/>
              <p:nvPr/>
            </p:nvSpPr>
            <p:spPr>
              <a:xfrm>
                <a:off x="1893619" y="3456507"/>
                <a:ext cx="17857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6234D6-1F07-F74C-5660-F621A1DA6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19" y="3456507"/>
                <a:ext cx="17857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DFD8B4-0E8C-6D4A-5FFF-B0A8DD09848B}"/>
                  </a:ext>
                </a:extLst>
              </p:cNvPr>
              <p:cNvSpPr txBox="1"/>
              <p:nvPr/>
            </p:nvSpPr>
            <p:spPr>
              <a:xfrm>
                <a:off x="3233517" y="5834615"/>
                <a:ext cx="1359823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3,4,5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DFD8B4-0E8C-6D4A-5FFF-B0A8DD098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517" y="5834615"/>
                <a:ext cx="1359823" cy="745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5803B3F-2B59-FC2B-7DA6-A96417C5B043}"/>
              </a:ext>
            </a:extLst>
          </p:cNvPr>
          <p:cNvSpPr/>
          <p:nvPr/>
        </p:nvSpPr>
        <p:spPr>
          <a:xfrm>
            <a:off x="1963150" y="3956272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957759-2DA0-CBD8-0AFD-278AF3264170}"/>
              </a:ext>
            </a:extLst>
          </p:cNvPr>
          <p:cNvSpPr txBox="1"/>
          <p:nvPr/>
        </p:nvSpPr>
        <p:spPr>
          <a:xfrm>
            <a:off x="1046029" y="4900071"/>
            <a:ext cx="209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Target state</a:t>
            </a:r>
            <a:endParaRPr lang="en-CA" sz="11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EB6D28F-EE77-440C-E08F-887A344181D8}"/>
              </a:ext>
            </a:extLst>
          </p:cNvPr>
          <p:cNvSpPr/>
          <p:nvPr/>
        </p:nvSpPr>
        <p:spPr>
          <a:xfrm>
            <a:off x="5355085" y="4148980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F59770-9D07-A7D8-DDCE-83DAF6002F41}"/>
              </a:ext>
            </a:extLst>
          </p:cNvPr>
          <p:cNvSpPr/>
          <p:nvPr/>
        </p:nvSpPr>
        <p:spPr>
          <a:xfrm>
            <a:off x="5365253" y="4714885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F5FA37-2DD8-F144-9C13-2F54B4C1B3BC}"/>
                  </a:ext>
                </a:extLst>
              </p:cNvPr>
              <p:cNvSpPr txBox="1"/>
              <p:nvPr/>
            </p:nvSpPr>
            <p:spPr>
              <a:xfrm>
                <a:off x="5162183" y="5924322"/>
                <a:ext cx="1239026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CA" sz="1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F5FA37-2DD8-F144-9C13-2F54B4C1B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83" y="5924322"/>
                <a:ext cx="1239026" cy="745589"/>
              </a:xfrm>
              <a:prstGeom prst="rect">
                <a:avLst/>
              </a:prstGeom>
              <a:blipFill>
                <a:blip r:embed="rId5"/>
                <a:stretch>
                  <a:fillRect b="-8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DC532425-EC8C-9FBA-142C-0AB3AB8C3AB8}"/>
              </a:ext>
            </a:extLst>
          </p:cNvPr>
          <p:cNvSpPr/>
          <p:nvPr/>
        </p:nvSpPr>
        <p:spPr>
          <a:xfrm>
            <a:off x="5268345" y="3152189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4B11954-5E92-40A4-4639-205419D19FF8}"/>
              </a:ext>
            </a:extLst>
          </p:cNvPr>
          <p:cNvSpPr/>
          <p:nvPr/>
        </p:nvSpPr>
        <p:spPr>
          <a:xfrm>
            <a:off x="5301996" y="3853284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B93A9B0-4712-87D8-A17B-10C3281FA63D}"/>
              </a:ext>
            </a:extLst>
          </p:cNvPr>
          <p:cNvSpPr/>
          <p:nvPr/>
        </p:nvSpPr>
        <p:spPr>
          <a:xfrm>
            <a:off x="5301996" y="3623211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1C3798-D788-7275-09EB-16883D5E23FB}"/>
              </a:ext>
            </a:extLst>
          </p:cNvPr>
          <p:cNvSpPr/>
          <p:nvPr/>
        </p:nvSpPr>
        <p:spPr>
          <a:xfrm>
            <a:off x="5261326" y="5012328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6F9780-E3F5-1B27-F37A-E400F16D5914}"/>
              </a:ext>
            </a:extLst>
          </p:cNvPr>
          <p:cNvSpPr/>
          <p:nvPr/>
        </p:nvSpPr>
        <p:spPr>
          <a:xfrm>
            <a:off x="5294977" y="5713423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626992B-3A67-1F02-0E2E-D380A31C37B0}"/>
              </a:ext>
            </a:extLst>
          </p:cNvPr>
          <p:cNvSpPr/>
          <p:nvPr/>
        </p:nvSpPr>
        <p:spPr>
          <a:xfrm>
            <a:off x="5294977" y="5483350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B59332-53A5-DB91-6DE7-9929E6411A02}"/>
              </a:ext>
            </a:extLst>
          </p:cNvPr>
          <p:cNvSpPr/>
          <p:nvPr/>
        </p:nvSpPr>
        <p:spPr>
          <a:xfrm>
            <a:off x="5295512" y="3187502"/>
            <a:ext cx="343183" cy="3562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077830C-8A84-AACA-9251-3C6D655FA68F}"/>
              </a:ext>
            </a:extLst>
          </p:cNvPr>
          <p:cNvSpPr/>
          <p:nvPr/>
        </p:nvSpPr>
        <p:spPr>
          <a:xfrm>
            <a:off x="5294977" y="5052215"/>
            <a:ext cx="336699" cy="26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CF0E357-BD5B-460C-F30B-FAE5818EFA72}"/>
              </a:ext>
            </a:extLst>
          </p:cNvPr>
          <p:cNvCxnSpPr>
            <a:cxnSpLocks/>
            <a:stCxn id="45" idx="0"/>
            <a:endCxn id="47" idx="2"/>
          </p:cNvCxnSpPr>
          <p:nvPr/>
        </p:nvCxnSpPr>
        <p:spPr>
          <a:xfrm flipV="1">
            <a:off x="5463327" y="5321557"/>
            <a:ext cx="0" cy="16179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CA76DA-53B8-9FFF-374B-C303D0F8C384}"/>
                  </a:ext>
                </a:extLst>
              </p:cNvPr>
              <p:cNvSpPr txBox="1"/>
              <p:nvPr/>
            </p:nvSpPr>
            <p:spPr>
              <a:xfrm>
                <a:off x="5665862" y="3239210"/>
                <a:ext cx="1260742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sz="1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CA76DA-53B8-9FFF-374B-C303D0F8C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862" y="3239210"/>
                <a:ext cx="1260742" cy="7455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A7B072-AB22-1DD6-E6EE-3871DE341893}"/>
              </a:ext>
            </a:extLst>
          </p:cNvPr>
          <p:cNvCxnSpPr>
            <a:cxnSpLocks/>
          </p:cNvCxnSpPr>
          <p:nvPr/>
        </p:nvCxnSpPr>
        <p:spPr>
          <a:xfrm>
            <a:off x="0" y="2857500"/>
            <a:ext cx="12192000" cy="0"/>
          </a:xfrm>
          <a:prstGeom prst="line">
            <a:avLst/>
          </a:prstGeom>
          <a:ln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D5C5EB9-68F5-2DD7-58C3-A46C00CD799D}"/>
              </a:ext>
            </a:extLst>
          </p:cNvPr>
          <p:cNvSpPr/>
          <p:nvPr/>
        </p:nvSpPr>
        <p:spPr>
          <a:xfrm>
            <a:off x="6692795" y="4713108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4F98F4-0BB0-8CE5-1B8B-4CB47F2F4E00}"/>
              </a:ext>
            </a:extLst>
          </p:cNvPr>
          <p:cNvCxnSpPr>
            <a:cxnSpLocks/>
            <a:stCxn id="38" idx="6"/>
            <a:endCxn id="3" idx="2"/>
          </p:cNvCxnSpPr>
          <p:nvPr/>
        </p:nvCxnSpPr>
        <p:spPr>
          <a:xfrm flipV="1">
            <a:off x="5582968" y="4816522"/>
            <a:ext cx="1109827" cy="1777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A19131B-0251-9F5C-9EF1-B4FC15E289DD}"/>
              </a:ext>
            </a:extLst>
          </p:cNvPr>
          <p:cNvSpPr/>
          <p:nvPr/>
        </p:nvSpPr>
        <p:spPr>
          <a:xfrm>
            <a:off x="6275253" y="5014843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068B8D-40B9-CBBC-3530-7719E750AF8A}"/>
              </a:ext>
            </a:extLst>
          </p:cNvPr>
          <p:cNvSpPr/>
          <p:nvPr/>
        </p:nvSpPr>
        <p:spPr>
          <a:xfrm>
            <a:off x="6308904" y="5715938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951769-C2C2-60D8-FC64-50A4CBC1FC86}"/>
              </a:ext>
            </a:extLst>
          </p:cNvPr>
          <p:cNvSpPr/>
          <p:nvPr/>
        </p:nvSpPr>
        <p:spPr>
          <a:xfrm>
            <a:off x="6308904" y="5485865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96FA6D-AFC2-0328-9E0D-46290599F1A2}"/>
              </a:ext>
            </a:extLst>
          </p:cNvPr>
          <p:cNvSpPr/>
          <p:nvPr/>
        </p:nvSpPr>
        <p:spPr>
          <a:xfrm>
            <a:off x="6308904" y="5054730"/>
            <a:ext cx="336699" cy="26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938825-298B-D640-7391-8C4E0E1D0FA4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V="1">
            <a:off x="6477254" y="5324072"/>
            <a:ext cx="0" cy="16179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E1D13D4-C24C-1AC9-ED12-3178C3EE3084}"/>
              </a:ext>
            </a:extLst>
          </p:cNvPr>
          <p:cNvSpPr/>
          <p:nvPr/>
        </p:nvSpPr>
        <p:spPr>
          <a:xfrm>
            <a:off x="6729667" y="5014843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54F75B-418D-9EB5-F483-7153B598303B}"/>
                  </a:ext>
                </a:extLst>
              </p:cNvPr>
              <p:cNvSpPr txBox="1"/>
              <p:nvPr/>
            </p:nvSpPr>
            <p:spPr>
              <a:xfrm>
                <a:off x="6201160" y="5922544"/>
                <a:ext cx="1049922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chemeClr val="accent4"/>
                    </a:solidFill>
                    <a:latin typeface="Georgia" panose="02040502050405020303" pitchFamily="18" charset="0"/>
                  </a:rPr>
                  <a:t> </a:t>
                </a:r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54F75B-418D-9EB5-F483-7153B5983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60" y="5922544"/>
                <a:ext cx="1049922" cy="738664"/>
              </a:xfrm>
              <a:prstGeom prst="rect">
                <a:avLst/>
              </a:prstGeom>
              <a:blipFill>
                <a:blip r:embed="rId7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llout: Bent Line 28">
                <a:extLst>
                  <a:ext uri="{FF2B5EF4-FFF2-40B4-BE49-F238E27FC236}">
                    <a16:creationId xmlns:a16="http://schemas.microsoft.com/office/drawing/2014/main" id="{6077C96B-1195-3A37-7B31-F437ADB06263}"/>
                  </a:ext>
                </a:extLst>
              </p:cNvPr>
              <p:cNvSpPr/>
              <p:nvPr/>
            </p:nvSpPr>
            <p:spPr>
              <a:xfrm>
                <a:off x="7704517" y="3983859"/>
                <a:ext cx="2524333" cy="537069"/>
              </a:xfrm>
              <a:prstGeom prst="borderCallout2">
                <a:avLst>
                  <a:gd name="adj1" fmla="val 55994"/>
                  <a:gd name="adj2" fmla="val -4325"/>
                  <a:gd name="adj3" fmla="val 55994"/>
                  <a:gd name="adj4" fmla="val -22457"/>
                  <a:gd name="adj5" fmla="val 139103"/>
                  <a:gd name="adj6" fmla="val -55001"/>
                </a:avLst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ase">
                  <a:spcBef>
                    <a:spcPts val="0"/>
                  </a:spcBef>
                </a:pPr>
                <a:r>
                  <a:rPr lang="en-US" sz="1400" dirty="0">
                    <a:solidFill>
                      <a:schemeClr val="accent4"/>
                    </a:solidFill>
                    <a:latin typeface="Georgia" panose="02040502050405020303" pitchFamily="18" charset="0"/>
                  </a:rPr>
                  <a:t>New effect: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dirty="0">
                  <a:solidFill>
                    <a:schemeClr val="accent4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9" name="Callout: Bent Line 28">
                <a:extLst>
                  <a:ext uri="{FF2B5EF4-FFF2-40B4-BE49-F238E27FC236}">
                    <a16:creationId xmlns:a16="http://schemas.microsoft.com/office/drawing/2014/main" id="{6077C96B-1195-3A37-7B31-F437ADB06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517" y="3983859"/>
                <a:ext cx="2524333" cy="537069"/>
              </a:xfrm>
              <a:prstGeom prst="borderCallout2">
                <a:avLst>
                  <a:gd name="adj1" fmla="val 55994"/>
                  <a:gd name="adj2" fmla="val -4325"/>
                  <a:gd name="adj3" fmla="val 55994"/>
                  <a:gd name="adj4" fmla="val -22457"/>
                  <a:gd name="adj5" fmla="val 139103"/>
                  <a:gd name="adj6" fmla="val -55001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&quot;Not Allowed&quot; Symbol 29">
            <a:extLst>
              <a:ext uri="{FF2B5EF4-FFF2-40B4-BE49-F238E27FC236}">
                <a16:creationId xmlns:a16="http://schemas.microsoft.com/office/drawing/2014/main" id="{010FEE02-E3E7-0607-0563-E61B9B4B9565}"/>
              </a:ext>
            </a:extLst>
          </p:cNvPr>
          <p:cNvSpPr/>
          <p:nvPr/>
        </p:nvSpPr>
        <p:spPr>
          <a:xfrm>
            <a:off x="4368109" y="4356748"/>
            <a:ext cx="413283" cy="418957"/>
          </a:xfrm>
          <a:prstGeom prst="noSmoking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E94F414-DA71-A59D-3CE9-AAE7364D4350}"/>
              </a:ext>
            </a:extLst>
          </p:cNvPr>
          <p:cNvCxnSpPr/>
          <p:nvPr/>
        </p:nvCxnSpPr>
        <p:spPr>
          <a:xfrm flipV="1">
            <a:off x="3545451" y="4910780"/>
            <a:ext cx="4641" cy="4710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695DD9A-06EF-6CCD-74CC-476EF28BE54C}"/>
                  </a:ext>
                </a:extLst>
              </p:cNvPr>
              <p:cNvSpPr txBox="1"/>
              <p:nvPr/>
            </p:nvSpPr>
            <p:spPr>
              <a:xfrm>
                <a:off x="3505383" y="4968143"/>
                <a:ext cx="295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695DD9A-06EF-6CCD-74CC-476EF28BE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383" y="4968143"/>
                <a:ext cx="2954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421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DIDP Cut Encodings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21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09043-F5D1-3A51-9739-1841E395A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29" y="1321508"/>
            <a:ext cx="6354896" cy="151851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3228837-00AE-2E20-74E9-5A548EC0FEC9}"/>
              </a:ext>
            </a:extLst>
          </p:cNvPr>
          <p:cNvSpPr/>
          <p:nvPr/>
        </p:nvSpPr>
        <p:spPr>
          <a:xfrm>
            <a:off x="3908512" y="4711135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C4FE40-CC5D-945B-6394-37FDCFD39040}"/>
              </a:ext>
            </a:extLst>
          </p:cNvPr>
          <p:cNvSpPr/>
          <p:nvPr/>
        </p:nvSpPr>
        <p:spPr>
          <a:xfrm>
            <a:off x="3343450" y="4910780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3C02E5-3D7E-2062-5526-88E1A2A74006}"/>
              </a:ext>
            </a:extLst>
          </p:cNvPr>
          <p:cNvSpPr/>
          <p:nvPr/>
        </p:nvSpPr>
        <p:spPr>
          <a:xfrm>
            <a:off x="3377101" y="5611875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849067-5EE8-7101-EA12-E2E209829609}"/>
              </a:ext>
            </a:extLst>
          </p:cNvPr>
          <p:cNvSpPr/>
          <p:nvPr/>
        </p:nvSpPr>
        <p:spPr>
          <a:xfrm>
            <a:off x="3377101" y="5381802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4560C5-AD86-0E71-EF3A-95E25EA06CF5}"/>
              </a:ext>
            </a:extLst>
          </p:cNvPr>
          <p:cNvCxnSpPr>
            <a:cxnSpLocks/>
            <a:stCxn id="9" idx="7"/>
            <a:endCxn id="37" idx="2"/>
          </p:cNvCxnSpPr>
          <p:nvPr/>
        </p:nvCxnSpPr>
        <p:spPr>
          <a:xfrm flipV="1">
            <a:off x="4094343" y="4252394"/>
            <a:ext cx="1260742" cy="489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151F31-F594-2BDB-7F34-A86473A1BA8A}"/>
              </a:ext>
            </a:extLst>
          </p:cNvPr>
          <p:cNvCxnSpPr>
            <a:cxnSpLocks/>
            <a:stCxn id="9" idx="6"/>
            <a:endCxn id="38" idx="2"/>
          </p:cNvCxnSpPr>
          <p:nvPr/>
        </p:nvCxnSpPr>
        <p:spPr>
          <a:xfrm>
            <a:off x="4126227" y="4814549"/>
            <a:ext cx="1239026" cy="3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C0D7438-DEBF-6D84-5EC9-1D3D572B92B0}"/>
              </a:ext>
            </a:extLst>
          </p:cNvPr>
          <p:cNvSpPr/>
          <p:nvPr/>
        </p:nvSpPr>
        <p:spPr>
          <a:xfrm>
            <a:off x="2066708" y="4956408"/>
            <a:ext cx="217715" cy="20682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A332F141-51C6-F547-CC5B-4E218E30DB2D}"/>
              </a:ext>
            </a:extLst>
          </p:cNvPr>
          <p:cNvCxnSpPr>
            <a:cxnSpLocks/>
            <a:stCxn id="17" idx="6"/>
            <a:endCxn id="19" idx="1"/>
          </p:cNvCxnSpPr>
          <p:nvPr/>
        </p:nvCxnSpPr>
        <p:spPr>
          <a:xfrm flipV="1">
            <a:off x="2284423" y="4563415"/>
            <a:ext cx="597302" cy="49640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8B981E-F57A-390E-6B14-E511CB7BDD23}"/>
              </a:ext>
            </a:extLst>
          </p:cNvPr>
          <p:cNvSpPr txBox="1"/>
          <p:nvPr/>
        </p:nvSpPr>
        <p:spPr>
          <a:xfrm>
            <a:off x="2881725" y="4332582"/>
            <a:ext cx="3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…</a:t>
            </a:r>
            <a:endParaRPr lang="en-CA" dirty="0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4998231D-3077-78ED-E629-080AB4E3F685}"/>
              </a:ext>
            </a:extLst>
          </p:cNvPr>
          <p:cNvCxnSpPr>
            <a:cxnSpLocks/>
            <a:stCxn id="19" idx="3"/>
            <a:endCxn id="9" idx="1"/>
          </p:cNvCxnSpPr>
          <p:nvPr/>
        </p:nvCxnSpPr>
        <p:spPr>
          <a:xfrm>
            <a:off x="3253202" y="4563415"/>
            <a:ext cx="687194" cy="17800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6234D6-1F07-F74C-5660-F621A1DA6B7A}"/>
                  </a:ext>
                </a:extLst>
              </p:cNvPr>
              <p:cNvSpPr txBox="1"/>
              <p:nvPr/>
            </p:nvSpPr>
            <p:spPr>
              <a:xfrm>
                <a:off x="1893619" y="3456507"/>
                <a:ext cx="17857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6234D6-1F07-F74C-5660-F621A1DA6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19" y="3456507"/>
                <a:ext cx="17857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DFD8B4-0E8C-6D4A-5FFF-B0A8DD09848B}"/>
                  </a:ext>
                </a:extLst>
              </p:cNvPr>
              <p:cNvSpPr txBox="1"/>
              <p:nvPr/>
            </p:nvSpPr>
            <p:spPr>
              <a:xfrm>
                <a:off x="3233517" y="5834615"/>
                <a:ext cx="1359823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3,4,5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DFD8B4-0E8C-6D4A-5FFF-B0A8DD098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517" y="5834615"/>
                <a:ext cx="1359823" cy="745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5803B3F-2B59-FC2B-7DA6-A96417C5B043}"/>
              </a:ext>
            </a:extLst>
          </p:cNvPr>
          <p:cNvSpPr/>
          <p:nvPr/>
        </p:nvSpPr>
        <p:spPr>
          <a:xfrm>
            <a:off x="1963150" y="3956272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957759-2DA0-CBD8-0AFD-278AF3264170}"/>
              </a:ext>
            </a:extLst>
          </p:cNvPr>
          <p:cNvSpPr txBox="1"/>
          <p:nvPr/>
        </p:nvSpPr>
        <p:spPr>
          <a:xfrm>
            <a:off x="1046029" y="4900071"/>
            <a:ext cx="209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Target state</a:t>
            </a:r>
            <a:endParaRPr lang="en-CA" sz="11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EB6D28F-EE77-440C-E08F-887A344181D8}"/>
              </a:ext>
            </a:extLst>
          </p:cNvPr>
          <p:cNvSpPr/>
          <p:nvPr/>
        </p:nvSpPr>
        <p:spPr>
          <a:xfrm>
            <a:off x="5355085" y="4148980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F59770-9D07-A7D8-DDCE-83DAF6002F41}"/>
              </a:ext>
            </a:extLst>
          </p:cNvPr>
          <p:cNvSpPr/>
          <p:nvPr/>
        </p:nvSpPr>
        <p:spPr>
          <a:xfrm>
            <a:off x="5365253" y="4714885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F5FA37-2DD8-F144-9C13-2F54B4C1B3BC}"/>
                  </a:ext>
                </a:extLst>
              </p:cNvPr>
              <p:cNvSpPr txBox="1"/>
              <p:nvPr/>
            </p:nvSpPr>
            <p:spPr>
              <a:xfrm>
                <a:off x="5162183" y="5924322"/>
                <a:ext cx="1239026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CA" sz="1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F5FA37-2DD8-F144-9C13-2F54B4C1B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83" y="5924322"/>
                <a:ext cx="1239026" cy="745589"/>
              </a:xfrm>
              <a:prstGeom prst="rect">
                <a:avLst/>
              </a:prstGeom>
              <a:blipFill>
                <a:blip r:embed="rId5"/>
                <a:stretch>
                  <a:fillRect b="-8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DC532425-EC8C-9FBA-142C-0AB3AB8C3AB8}"/>
              </a:ext>
            </a:extLst>
          </p:cNvPr>
          <p:cNvSpPr/>
          <p:nvPr/>
        </p:nvSpPr>
        <p:spPr>
          <a:xfrm>
            <a:off x="5268345" y="3152189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4B11954-5E92-40A4-4639-205419D19FF8}"/>
              </a:ext>
            </a:extLst>
          </p:cNvPr>
          <p:cNvSpPr/>
          <p:nvPr/>
        </p:nvSpPr>
        <p:spPr>
          <a:xfrm>
            <a:off x="5301996" y="3853284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B93A9B0-4712-87D8-A17B-10C3281FA63D}"/>
              </a:ext>
            </a:extLst>
          </p:cNvPr>
          <p:cNvSpPr/>
          <p:nvPr/>
        </p:nvSpPr>
        <p:spPr>
          <a:xfrm>
            <a:off x="5301996" y="3623211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1C3798-D788-7275-09EB-16883D5E23FB}"/>
              </a:ext>
            </a:extLst>
          </p:cNvPr>
          <p:cNvSpPr/>
          <p:nvPr/>
        </p:nvSpPr>
        <p:spPr>
          <a:xfrm>
            <a:off x="5261326" y="5012328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6F9780-E3F5-1B27-F37A-E400F16D5914}"/>
              </a:ext>
            </a:extLst>
          </p:cNvPr>
          <p:cNvSpPr/>
          <p:nvPr/>
        </p:nvSpPr>
        <p:spPr>
          <a:xfrm>
            <a:off x="5294977" y="5713423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626992B-3A67-1F02-0E2E-D380A31C37B0}"/>
              </a:ext>
            </a:extLst>
          </p:cNvPr>
          <p:cNvSpPr/>
          <p:nvPr/>
        </p:nvSpPr>
        <p:spPr>
          <a:xfrm>
            <a:off x="5294977" y="5483350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B59332-53A5-DB91-6DE7-9929E6411A02}"/>
              </a:ext>
            </a:extLst>
          </p:cNvPr>
          <p:cNvSpPr/>
          <p:nvPr/>
        </p:nvSpPr>
        <p:spPr>
          <a:xfrm>
            <a:off x="5295512" y="3187502"/>
            <a:ext cx="343183" cy="3562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077830C-8A84-AACA-9251-3C6D655FA68F}"/>
              </a:ext>
            </a:extLst>
          </p:cNvPr>
          <p:cNvSpPr/>
          <p:nvPr/>
        </p:nvSpPr>
        <p:spPr>
          <a:xfrm>
            <a:off x="5294977" y="5052215"/>
            <a:ext cx="336699" cy="26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CF0E357-BD5B-460C-F30B-FAE5818EFA72}"/>
              </a:ext>
            </a:extLst>
          </p:cNvPr>
          <p:cNvCxnSpPr>
            <a:cxnSpLocks/>
            <a:stCxn id="45" idx="0"/>
            <a:endCxn id="47" idx="2"/>
          </p:cNvCxnSpPr>
          <p:nvPr/>
        </p:nvCxnSpPr>
        <p:spPr>
          <a:xfrm flipV="1">
            <a:off x="5463327" y="5321557"/>
            <a:ext cx="0" cy="16179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CA76DA-53B8-9FFF-374B-C303D0F8C384}"/>
                  </a:ext>
                </a:extLst>
              </p:cNvPr>
              <p:cNvSpPr txBox="1"/>
              <p:nvPr/>
            </p:nvSpPr>
            <p:spPr>
              <a:xfrm>
                <a:off x="5665862" y="3239210"/>
                <a:ext cx="1260742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sz="1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CA76DA-53B8-9FFF-374B-C303D0F8C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862" y="3239210"/>
                <a:ext cx="1260742" cy="7455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A7B072-AB22-1DD6-E6EE-3871DE341893}"/>
              </a:ext>
            </a:extLst>
          </p:cNvPr>
          <p:cNvCxnSpPr>
            <a:cxnSpLocks/>
          </p:cNvCxnSpPr>
          <p:nvPr/>
        </p:nvCxnSpPr>
        <p:spPr>
          <a:xfrm>
            <a:off x="0" y="2857500"/>
            <a:ext cx="12192000" cy="0"/>
          </a:xfrm>
          <a:prstGeom prst="line">
            <a:avLst/>
          </a:prstGeom>
          <a:ln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D5C5EB9-68F5-2DD7-58C3-A46C00CD799D}"/>
              </a:ext>
            </a:extLst>
          </p:cNvPr>
          <p:cNvSpPr/>
          <p:nvPr/>
        </p:nvSpPr>
        <p:spPr>
          <a:xfrm>
            <a:off x="6692795" y="4713108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4F98F4-0BB0-8CE5-1B8B-4CB47F2F4E00}"/>
              </a:ext>
            </a:extLst>
          </p:cNvPr>
          <p:cNvCxnSpPr>
            <a:cxnSpLocks/>
            <a:stCxn id="38" idx="6"/>
            <a:endCxn id="3" idx="2"/>
          </p:cNvCxnSpPr>
          <p:nvPr/>
        </p:nvCxnSpPr>
        <p:spPr>
          <a:xfrm flipV="1">
            <a:off x="5582968" y="4816522"/>
            <a:ext cx="1109827" cy="1777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A19131B-0251-9F5C-9EF1-B4FC15E289DD}"/>
              </a:ext>
            </a:extLst>
          </p:cNvPr>
          <p:cNvSpPr/>
          <p:nvPr/>
        </p:nvSpPr>
        <p:spPr>
          <a:xfrm>
            <a:off x="6275253" y="5014843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068B8D-40B9-CBBC-3530-7719E750AF8A}"/>
              </a:ext>
            </a:extLst>
          </p:cNvPr>
          <p:cNvSpPr/>
          <p:nvPr/>
        </p:nvSpPr>
        <p:spPr>
          <a:xfrm>
            <a:off x="6308904" y="5715938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951769-C2C2-60D8-FC64-50A4CBC1FC86}"/>
              </a:ext>
            </a:extLst>
          </p:cNvPr>
          <p:cNvSpPr/>
          <p:nvPr/>
        </p:nvSpPr>
        <p:spPr>
          <a:xfrm>
            <a:off x="6308904" y="5485865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96FA6D-AFC2-0328-9E0D-46290599F1A2}"/>
              </a:ext>
            </a:extLst>
          </p:cNvPr>
          <p:cNvSpPr/>
          <p:nvPr/>
        </p:nvSpPr>
        <p:spPr>
          <a:xfrm>
            <a:off x="6308904" y="5054730"/>
            <a:ext cx="336699" cy="26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938825-298B-D640-7391-8C4E0E1D0FA4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V="1">
            <a:off x="6477254" y="5324072"/>
            <a:ext cx="0" cy="16179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E1D13D4-C24C-1AC9-ED12-3178C3EE3084}"/>
              </a:ext>
            </a:extLst>
          </p:cNvPr>
          <p:cNvSpPr/>
          <p:nvPr/>
        </p:nvSpPr>
        <p:spPr>
          <a:xfrm>
            <a:off x="6729667" y="5014843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54F75B-418D-9EB5-F483-7153B598303B}"/>
                  </a:ext>
                </a:extLst>
              </p:cNvPr>
              <p:cNvSpPr txBox="1"/>
              <p:nvPr/>
            </p:nvSpPr>
            <p:spPr>
              <a:xfrm>
                <a:off x="6201160" y="5922544"/>
                <a:ext cx="1049922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chemeClr val="accent4"/>
                    </a:solidFill>
                    <a:latin typeface="Georgia" panose="02040502050405020303" pitchFamily="18" charset="0"/>
                  </a:rPr>
                  <a:t> </a:t>
                </a:r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54F75B-418D-9EB5-F483-7153B5983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60" y="5922544"/>
                <a:ext cx="1049922" cy="738664"/>
              </a:xfrm>
              <a:prstGeom prst="rect">
                <a:avLst/>
              </a:prstGeom>
              <a:blipFill>
                <a:blip r:embed="rId7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27EE75-7400-3637-3D0E-D1BD6836F721}"/>
              </a:ext>
            </a:extLst>
          </p:cNvPr>
          <p:cNvCxnSpPr>
            <a:cxnSpLocks/>
            <a:stCxn id="3" idx="6"/>
            <a:endCxn id="34" idx="2"/>
          </p:cNvCxnSpPr>
          <p:nvPr/>
        </p:nvCxnSpPr>
        <p:spPr>
          <a:xfrm flipV="1">
            <a:off x="6910510" y="4815815"/>
            <a:ext cx="995634" cy="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2867B3B-86AE-B9DC-8FA8-273ECAFD8B59}"/>
              </a:ext>
            </a:extLst>
          </p:cNvPr>
          <p:cNvSpPr/>
          <p:nvPr/>
        </p:nvSpPr>
        <p:spPr>
          <a:xfrm>
            <a:off x="7451730" y="5013348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F2BE86B-D207-B73B-76A2-2FDB089A3D3A}"/>
              </a:ext>
            </a:extLst>
          </p:cNvPr>
          <p:cNvSpPr/>
          <p:nvPr/>
        </p:nvSpPr>
        <p:spPr>
          <a:xfrm>
            <a:off x="7485381" y="5714443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A4DD3FA-BEE9-F8E2-E941-27888A53BDBC}"/>
              </a:ext>
            </a:extLst>
          </p:cNvPr>
          <p:cNvSpPr/>
          <p:nvPr/>
        </p:nvSpPr>
        <p:spPr>
          <a:xfrm>
            <a:off x="7485381" y="5484370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11D29B-7F5D-1001-88E3-AC29505B7618}"/>
              </a:ext>
            </a:extLst>
          </p:cNvPr>
          <p:cNvSpPr/>
          <p:nvPr/>
        </p:nvSpPr>
        <p:spPr>
          <a:xfrm>
            <a:off x="7485381" y="5053235"/>
            <a:ext cx="336699" cy="26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019FBB9-2E6E-BC80-E173-163C59548730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V="1">
            <a:off x="7653731" y="5322577"/>
            <a:ext cx="0" cy="16179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9D1E8F8-38DE-7D1D-24CD-E169B2EBE66D}"/>
              </a:ext>
            </a:extLst>
          </p:cNvPr>
          <p:cNvSpPr/>
          <p:nvPr/>
        </p:nvSpPr>
        <p:spPr>
          <a:xfrm>
            <a:off x="7915380" y="5013348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65E02B-97E1-1B8B-FDE2-D2C698BDBB94}"/>
              </a:ext>
            </a:extLst>
          </p:cNvPr>
          <p:cNvSpPr/>
          <p:nvPr/>
        </p:nvSpPr>
        <p:spPr>
          <a:xfrm>
            <a:off x="7906144" y="4712401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17650DC-7142-ABF8-5378-EA0287D41790}"/>
              </a:ext>
            </a:extLst>
          </p:cNvPr>
          <p:cNvSpPr/>
          <p:nvPr/>
        </p:nvSpPr>
        <p:spPr>
          <a:xfrm>
            <a:off x="7950429" y="5534055"/>
            <a:ext cx="343183" cy="3562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9E6EF2A-4E18-0A77-8A24-A361DDEE9EC7}"/>
                  </a:ext>
                </a:extLst>
              </p:cNvPr>
              <p:cNvSpPr txBox="1"/>
              <p:nvPr/>
            </p:nvSpPr>
            <p:spPr>
              <a:xfrm>
                <a:off x="7401487" y="5931960"/>
                <a:ext cx="1049922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9E6EF2A-4E18-0A77-8A24-A361DDEE9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487" y="5931960"/>
                <a:ext cx="1049922" cy="738664"/>
              </a:xfrm>
              <a:prstGeom prst="rect">
                <a:avLst/>
              </a:prstGeom>
              <a:blipFill>
                <a:blip r:embed="rId8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74EC4450-611D-D68E-B5EB-87EF841EA406}"/>
              </a:ext>
            </a:extLst>
          </p:cNvPr>
          <p:cNvSpPr/>
          <p:nvPr/>
        </p:nvSpPr>
        <p:spPr>
          <a:xfrm>
            <a:off x="8858930" y="5015321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CC81860-395E-508D-3EA3-34A349D94E7E}"/>
              </a:ext>
            </a:extLst>
          </p:cNvPr>
          <p:cNvSpPr/>
          <p:nvPr/>
        </p:nvSpPr>
        <p:spPr>
          <a:xfrm>
            <a:off x="8892581" y="5716416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C690D4D-A164-CAA8-F7AE-7B31EB0E7375}"/>
              </a:ext>
            </a:extLst>
          </p:cNvPr>
          <p:cNvSpPr/>
          <p:nvPr/>
        </p:nvSpPr>
        <p:spPr>
          <a:xfrm>
            <a:off x="8892581" y="5486343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0FBF7C9-59FB-961A-8DB6-A77BE042F6F7}"/>
              </a:ext>
            </a:extLst>
          </p:cNvPr>
          <p:cNvSpPr/>
          <p:nvPr/>
        </p:nvSpPr>
        <p:spPr>
          <a:xfrm>
            <a:off x="8892581" y="5055208"/>
            <a:ext cx="336699" cy="26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A8A9EB9-B4AE-EFD1-4728-C292177AE625}"/>
              </a:ext>
            </a:extLst>
          </p:cNvPr>
          <p:cNvCxnSpPr>
            <a:cxnSpLocks/>
            <a:stCxn id="55" idx="0"/>
            <a:endCxn id="56" idx="2"/>
          </p:cNvCxnSpPr>
          <p:nvPr/>
        </p:nvCxnSpPr>
        <p:spPr>
          <a:xfrm flipV="1">
            <a:off x="9060931" y="5324550"/>
            <a:ext cx="0" cy="16179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E54ECD2E-3AF5-E92E-95B6-8618CA7E31C6}"/>
              </a:ext>
            </a:extLst>
          </p:cNvPr>
          <p:cNvSpPr/>
          <p:nvPr/>
        </p:nvSpPr>
        <p:spPr>
          <a:xfrm>
            <a:off x="9322580" y="5015321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1BCF2C6-398E-489B-ACF4-8D857F835A61}"/>
              </a:ext>
            </a:extLst>
          </p:cNvPr>
          <p:cNvSpPr/>
          <p:nvPr/>
        </p:nvSpPr>
        <p:spPr>
          <a:xfrm>
            <a:off x="9313344" y="4714374"/>
            <a:ext cx="217715" cy="206828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294A794-1B9C-570D-EBBB-44751EFFEDE3}"/>
              </a:ext>
            </a:extLst>
          </p:cNvPr>
          <p:cNvSpPr/>
          <p:nvPr/>
        </p:nvSpPr>
        <p:spPr>
          <a:xfrm>
            <a:off x="9357629" y="5536028"/>
            <a:ext cx="343183" cy="3562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96A52B2-B7EE-41EE-DCF0-ED04910329A6}"/>
              </a:ext>
            </a:extLst>
          </p:cNvPr>
          <p:cNvSpPr/>
          <p:nvPr/>
        </p:nvSpPr>
        <p:spPr>
          <a:xfrm>
            <a:off x="9357629" y="5111023"/>
            <a:ext cx="343183" cy="2189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08B5346-8B12-FF59-49DD-9A88DA625FDB}"/>
              </a:ext>
            </a:extLst>
          </p:cNvPr>
          <p:cNvCxnSpPr>
            <a:cxnSpLocks/>
            <a:stCxn id="60" idx="0"/>
            <a:endCxn id="61" idx="2"/>
          </p:cNvCxnSpPr>
          <p:nvPr/>
        </p:nvCxnSpPr>
        <p:spPr>
          <a:xfrm flipV="1">
            <a:off x="9529221" y="5329971"/>
            <a:ext cx="0" cy="206057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BA65D73-B008-6CBF-615D-77AD10C63088}"/>
                  </a:ext>
                </a:extLst>
              </p:cNvPr>
              <p:cNvSpPr txBox="1"/>
              <p:nvPr/>
            </p:nvSpPr>
            <p:spPr>
              <a:xfrm>
                <a:off x="8800431" y="5922544"/>
                <a:ext cx="1049922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BA65D73-B008-6CBF-615D-77AD10C63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431" y="5922544"/>
                <a:ext cx="1049922" cy="738664"/>
              </a:xfrm>
              <a:prstGeom prst="rect">
                <a:avLst/>
              </a:prstGeom>
              <a:blipFill>
                <a:blip r:embed="rId9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46C30C19-9D19-8043-6525-D2DF05335DFF}"/>
              </a:ext>
            </a:extLst>
          </p:cNvPr>
          <p:cNvSpPr txBox="1"/>
          <p:nvPr/>
        </p:nvSpPr>
        <p:spPr>
          <a:xfrm>
            <a:off x="9511166" y="4655375"/>
            <a:ext cx="209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Base case</a:t>
            </a:r>
            <a:endParaRPr lang="en-CA" sz="11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30B83F7-8A84-4277-E767-1D7D5A4FD7D4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8123859" y="4815815"/>
            <a:ext cx="1189485" cy="1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&quot;Not Allowed&quot; Symbol 66">
            <a:extLst>
              <a:ext uri="{FF2B5EF4-FFF2-40B4-BE49-F238E27FC236}">
                <a16:creationId xmlns:a16="http://schemas.microsoft.com/office/drawing/2014/main" id="{B6CC5F09-12A5-C27F-70BC-046F3DC36A75}"/>
              </a:ext>
            </a:extLst>
          </p:cNvPr>
          <p:cNvSpPr/>
          <p:nvPr/>
        </p:nvSpPr>
        <p:spPr>
          <a:xfrm>
            <a:off x="4368109" y="4356748"/>
            <a:ext cx="413283" cy="418957"/>
          </a:xfrm>
          <a:prstGeom prst="noSmoking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F96BFD9-FE94-CBEE-93E7-6D6580CE79A6}"/>
              </a:ext>
            </a:extLst>
          </p:cNvPr>
          <p:cNvCxnSpPr/>
          <p:nvPr/>
        </p:nvCxnSpPr>
        <p:spPr>
          <a:xfrm flipV="1">
            <a:off x="3545451" y="4910780"/>
            <a:ext cx="4641" cy="4710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E4EDFEE-3318-CCBE-8CDC-6401AEB00865}"/>
                  </a:ext>
                </a:extLst>
              </p:cNvPr>
              <p:cNvSpPr txBox="1"/>
              <p:nvPr/>
            </p:nvSpPr>
            <p:spPr>
              <a:xfrm>
                <a:off x="3505383" y="4968143"/>
                <a:ext cx="295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E4EDFEE-3318-CCBE-8CDC-6401AEB00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383" y="4968143"/>
                <a:ext cx="295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244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D54360-256B-D1DD-E864-99C06CAF27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/>
                  <a:t>DIDP Cut Encodings </a:t>
                </a:r>
                <a:r>
                  <a:rPr lang="en-CA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CA" sz="2400" b="0" i="0" dirty="0" smtClean="0">
                        <a:latin typeface="Cambria Math" panose="02040503050406030204" pitchFamily="18" charset="0"/>
                      </a:rPr>
                      <m:t>ID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LBBD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𝑐𝐶𝑜𝑛</m:t>
                        </m:r>
                      </m:sub>
                    </m:sSub>
                  </m:oMath>
                </a14:m>
                <a:r>
                  <a:rPr lang="en-CA" sz="2400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D54360-256B-D1DD-E864-99C06CAF2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22</a:t>
            </a:fld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27ADF-A8DA-FB76-4A2E-02D450A5AEC8}"/>
              </a:ext>
            </a:extLst>
          </p:cNvPr>
          <p:cNvSpPr txBox="1"/>
          <p:nvPr/>
        </p:nvSpPr>
        <p:spPr>
          <a:xfrm>
            <a:off x="838200" y="5261004"/>
            <a:ext cx="4361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effectLst/>
              </a:rPr>
              <a:t>Benders feasibility cut:</a:t>
            </a:r>
          </a:p>
          <a:p>
            <a:r>
              <a:rPr lang="en-US" dirty="0"/>
              <a:t>&lt;Tasks 1 and 3 not in the same station&gt;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E8826DD-78C8-221A-82CA-E9812189E441}"/>
              </a:ext>
            </a:extLst>
          </p:cNvPr>
          <p:cNvSpPr/>
          <p:nvPr/>
        </p:nvSpPr>
        <p:spPr>
          <a:xfrm>
            <a:off x="2236145" y="4087116"/>
            <a:ext cx="523875" cy="44443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C0683E-89C3-40D4-105C-74BD05F182EE}"/>
                  </a:ext>
                </a:extLst>
              </p:cNvPr>
              <p:cNvSpPr txBox="1"/>
              <p:nvPr/>
            </p:nvSpPr>
            <p:spPr>
              <a:xfrm>
                <a:off x="3447729" y="3554576"/>
                <a:ext cx="3381375" cy="1495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dirty="0"/>
                  <a:t>For the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b="0" dirty="0"/>
                  <a:t>-</a:t>
                </a:r>
                <a:r>
                  <a:rPr lang="en-CA" b="0" dirty="0" err="1"/>
                  <a:t>th</a:t>
                </a:r>
                <a:r>
                  <a:rPr lang="en-CA" b="0" dirty="0"/>
                  <a:t> cut, create a new integer state variable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endParaRPr lang="en-CA" b="0" dirty="0"/>
              </a:p>
              <a:p>
                <a:endParaRPr lang="en-CA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CA" dirty="0"/>
                  <a:t>: the number of tasks 1 and 3 assigned to the current station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C0683E-89C3-40D4-105C-74BD05F18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729" y="3554576"/>
                <a:ext cx="3381375" cy="1495153"/>
              </a:xfrm>
              <a:prstGeom prst="rect">
                <a:avLst/>
              </a:prstGeom>
              <a:blipFill>
                <a:blip r:embed="rId3"/>
                <a:stretch>
                  <a:fillRect l="-1625" t="-1633" b="-61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C0CEDDF-31BA-24EB-3791-41D965B70050}"/>
              </a:ext>
            </a:extLst>
          </p:cNvPr>
          <p:cNvSpPr/>
          <p:nvPr/>
        </p:nvSpPr>
        <p:spPr>
          <a:xfrm>
            <a:off x="953445" y="3511560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BF813D-2277-EB51-E7BC-7D1C1C626DE7}"/>
              </a:ext>
            </a:extLst>
          </p:cNvPr>
          <p:cNvSpPr/>
          <p:nvPr/>
        </p:nvSpPr>
        <p:spPr>
          <a:xfrm>
            <a:off x="987096" y="4690113"/>
            <a:ext cx="424816" cy="36933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84C9191-98E1-474C-8480-86F66F289CE9}"/>
              </a:ext>
            </a:extLst>
          </p:cNvPr>
          <p:cNvSpPr/>
          <p:nvPr/>
        </p:nvSpPr>
        <p:spPr>
          <a:xfrm>
            <a:off x="987096" y="3355785"/>
            <a:ext cx="424816" cy="5657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1C515A-3251-4D38-A57E-996CD8308F64}"/>
              </a:ext>
            </a:extLst>
          </p:cNvPr>
          <p:cNvCxnSpPr>
            <a:cxnSpLocks/>
            <a:stCxn id="6" idx="0"/>
            <a:endCxn id="14" idx="2"/>
          </p:cNvCxnSpPr>
          <p:nvPr/>
        </p:nvCxnSpPr>
        <p:spPr>
          <a:xfrm flipV="1">
            <a:off x="1199504" y="3921580"/>
            <a:ext cx="0" cy="768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086347C-A623-5FE4-5D96-45CC70F58843}"/>
              </a:ext>
            </a:extLst>
          </p:cNvPr>
          <p:cNvSpPr/>
          <p:nvPr/>
        </p:nvSpPr>
        <p:spPr>
          <a:xfrm>
            <a:off x="7167402" y="4087116"/>
            <a:ext cx="523875" cy="44443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153FFA-300B-C8F3-7631-B8DD695AAC73}"/>
                  </a:ext>
                </a:extLst>
              </p:cNvPr>
              <p:cNvSpPr txBox="1"/>
              <p:nvPr/>
            </p:nvSpPr>
            <p:spPr>
              <a:xfrm>
                <a:off x="8010526" y="3134620"/>
                <a:ext cx="3762382" cy="3174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b="1" dirty="0"/>
                  <a:t>New precondition </a:t>
                </a:r>
                <a:r>
                  <a:rPr lang="en-CA" dirty="0"/>
                  <a:t>for the ‘assign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’ transition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CA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CA" dirty="0"/>
              </a:p>
              <a:p>
                <a:endParaRPr lang="en-CA" dirty="0"/>
              </a:p>
              <a:p>
                <a:r>
                  <a:rPr lang="en-CA" b="1" dirty="0"/>
                  <a:t>New effect </a:t>
                </a:r>
                <a:r>
                  <a:rPr lang="en-CA" dirty="0"/>
                  <a:t>for the ‘assign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’ transition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CA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+=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CA" dirty="0"/>
                  <a:t> </a:t>
                </a:r>
              </a:p>
              <a:p>
                <a:endParaRPr lang="en-CA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 iff task 1 or 3 is assigned to the current station by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CA" dirty="0"/>
              </a:p>
              <a:p>
                <a:endParaRPr lang="en-CA" dirty="0"/>
              </a:p>
              <a:p>
                <a:r>
                  <a:rPr lang="en-CA" b="1" dirty="0"/>
                  <a:t>New effect </a:t>
                </a:r>
                <a:r>
                  <a:rPr lang="en-CA" dirty="0"/>
                  <a:t>for the ‘open’ transition: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153FFA-300B-C8F3-7631-B8DD695AA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526" y="3134620"/>
                <a:ext cx="3762382" cy="3174972"/>
              </a:xfrm>
              <a:prstGeom prst="rect">
                <a:avLst/>
              </a:prstGeom>
              <a:blipFill>
                <a:blip r:embed="rId4"/>
                <a:stretch>
                  <a:fillRect l="-1347" t="-797" b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CD1BC8-81CB-FAAA-D6A6-288C27067CF7}"/>
                  </a:ext>
                </a:extLst>
              </p:cNvPr>
              <p:cNvSpPr txBox="1"/>
              <p:nvPr/>
            </p:nvSpPr>
            <p:spPr>
              <a:xfrm>
                <a:off x="8010525" y="2368375"/>
                <a:ext cx="3285180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b="1" dirty="0"/>
                  <a:t>New state constraint</a:t>
                </a:r>
                <a:r>
                  <a:rPr lang="en-CA" dirty="0"/>
                  <a:t>:</a:t>
                </a:r>
                <a:r>
                  <a:rPr lang="en-CA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CD1BC8-81CB-FAAA-D6A6-288C2706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525" y="2368375"/>
                <a:ext cx="3285180" cy="378245"/>
              </a:xfrm>
              <a:prstGeom prst="rect">
                <a:avLst/>
              </a:prstGeom>
              <a:blipFill>
                <a:blip r:embed="rId5"/>
                <a:stretch>
                  <a:fillRect l="-1484" t="-4839" b="-274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86E85FB8-E65F-6D69-9487-5BD0E0095A68}"/>
              </a:ext>
            </a:extLst>
          </p:cNvPr>
          <p:cNvSpPr/>
          <p:nvPr/>
        </p:nvSpPr>
        <p:spPr>
          <a:xfrm>
            <a:off x="7157877" y="2550957"/>
            <a:ext cx="616888" cy="987435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FDDF60-9AFA-F1EB-A430-EA1A2DC1664D}"/>
              </a:ext>
            </a:extLst>
          </p:cNvPr>
          <p:cNvSpPr txBox="1"/>
          <p:nvPr/>
        </p:nvSpPr>
        <p:spPr>
          <a:xfrm>
            <a:off x="7167402" y="2833057"/>
            <a:ext cx="938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replace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69CF8E-48F3-D4D4-5C4B-B22264F4C29A}"/>
              </a:ext>
            </a:extLst>
          </p:cNvPr>
          <p:cNvSpPr/>
          <p:nvPr/>
        </p:nvSpPr>
        <p:spPr>
          <a:xfrm>
            <a:off x="7976871" y="3136059"/>
            <a:ext cx="3576951" cy="681961"/>
          </a:xfrm>
          <a:prstGeom prst="rect">
            <a:avLst/>
          </a:prstGeom>
          <a:solidFill>
            <a:schemeClr val="accent2">
              <a:lumMod val="60000"/>
              <a:lumOff val="40000"/>
              <a:alpha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D32F299-4658-4501-EBA6-B8E36B74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44125" cy="1325563"/>
          </a:xfrm>
        </p:spPr>
        <p:txBody>
          <a:bodyPr/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eorgia" panose="02040502050405020303" pitchFamily="18" charset="0"/>
              </a:rPr>
              <a:t>Use state constraints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D10B6C-7AD7-7A85-9125-D978F9DCB191}"/>
              </a:ext>
            </a:extLst>
          </p:cNvPr>
          <p:cNvSpPr/>
          <p:nvPr/>
        </p:nvSpPr>
        <p:spPr>
          <a:xfrm>
            <a:off x="7976873" y="2209976"/>
            <a:ext cx="3576951" cy="681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FAE1B3-4CC7-7D19-CBB3-3C0A1011419C}"/>
              </a:ext>
            </a:extLst>
          </p:cNvPr>
          <p:cNvCxnSpPr/>
          <p:nvPr/>
        </p:nvCxnSpPr>
        <p:spPr>
          <a:xfrm>
            <a:off x="7976873" y="3134620"/>
            <a:ext cx="3576951" cy="690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177632-3EDA-1617-2645-E8FD26C5A4C9}"/>
              </a:ext>
            </a:extLst>
          </p:cNvPr>
          <p:cNvCxnSpPr>
            <a:cxnSpLocks/>
          </p:cNvCxnSpPr>
          <p:nvPr/>
        </p:nvCxnSpPr>
        <p:spPr>
          <a:xfrm flipV="1">
            <a:off x="7976872" y="3151188"/>
            <a:ext cx="3576952" cy="6593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88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DIDP Cut Encodings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23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09043-F5D1-3A51-9739-1841E395A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29" y="1321508"/>
            <a:ext cx="6354896" cy="151851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3228837-00AE-2E20-74E9-5A548EC0FEC9}"/>
              </a:ext>
            </a:extLst>
          </p:cNvPr>
          <p:cNvSpPr/>
          <p:nvPr/>
        </p:nvSpPr>
        <p:spPr>
          <a:xfrm>
            <a:off x="3908512" y="4711135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C4FE40-CC5D-945B-6394-37FDCFD39040}"/>
              </a:ext>
            </a:extLst>
          </p:cNvPr>
          <p:cNvSpPr/>
          <p:nvPr/>
        </p:nvSpPr>
        <p:spPr>
          <a:xfrm>
            <a:off x="3343450" y="4910780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3C02E5-3D7E-2062-5526-88E1A2A74006}"/>
              </a:ext>
            </a:extLst>
          </p:cNvPr>
          <p:cNvSpPr/>
          <p:nvPr/>
        </p:nvSpPr>
        <p:spPr>
          <a:xfrm>
            <a:off x="3377101" y="5611875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849067-5EE8-7101-EA12-E2E209829609}"/>
              </a:ext>
            </a:extLst>
          </p:cNvPr>
          <p:cNvSpPr/>
          <p:nvPr/>
        </p:nvSpPr>
        <p:spPr>
          <a:xfrm>
            <a:off x="3377101" y="5381802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4560C5-AD86-0E71-EF3A-95E25EA06CF5}"/>
              </a:ext>
            </a:extLst>
          </p:cNvPr>
          <p:cNvCxnSpPr>
            <a:cxnSpLocks/>
            <a:stCxn id="9" idx="7"/>
            <a:endCxn id="37" idx="2"/>
          </p:cNvCxnSpPr>
          <p:nvPr/>
        </p:nvCxnSpPr>
        <p:spPr>
          <a:xfrm flipV="1">
            <a:off x="4094343" y="4252394"/>
            <a:ext cx="1260742" cy="489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151F31-F594-2BDB-7F34-A86473A1BA8A}"/>
              </a:ext>
            </a:extLst>
          </p:cNvPr>
          <p:cNvCxnSpPr>
            <a:cxnSpLocks/>
            <a:stCxn id="9" idx="6"/>
            <a:endCxn id="38" idx="2"/>
          </p:cNvCxnSpPr>
          <p:nvPr/>
        </p:nvCxnSpPr>
        <p:spPr>
          <a:xfrm>
            <a:off x="4126227" y="4814549"/>
            <a:ext cx="1239026" cy="3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C0D7438-DEBF-6D84-5EC9-1D3D572B92B0}"/>
              </a:ext>
            </a:extLst>
          </p:cNvPr>
          <p:cNvSpPr/>
          <p:nvPr/>
        </p:nvSpPr>
        <p:spPr>
          <a:xfrm>
            <a:off x="2066708" y="4956408"/>
            <a:ext cx="217715" cy="20682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A332F141-51C6-F547-CC5B-4E218E30DB2D}"/>
              </a:ext>
            </a:extLst>
          </p:cNvPr>
          <p:cNvCxnSpPr>
            <a:cxnSpLocks/>
            <a:stCxn id="17" idx="6"/>
            <a:endCxn id="19" idx="1"/>
          </p:cNvCxnSpPr>
          <p:nvPr/>
        </p:nvCxnSpPr>
        <p:spPr>
          <a:xfrm flipV="1">
            <a:off x="2284423" y="4563415"/>
            <a:ext cx="597302" cy="49640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8B981E-F57A-390E-6B14-E511CB7BDD23}"/>
              </a:ext>
            </a:extLst>
          </p:cNvPr>
          <p:cNvSpPr txBox="1"/>
          <p:nvPr/>
        </p:nvSpPr>
        <p:spPr>
          <a:xfrm>
            <a:off x="2881725" y="4332582"/>
            <a:ext cx="3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…</a:t>
            </a:r>
            <a:endParaRPr lang="en-CA" dirty="0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4998231D-3077-78ED-E629-080AB4E3F685}"/>
              </a:ext>
            </a:extLst>
          </p:cNvPr>
          <p:cNvCxnSpPr>
            <a:cxnSpLocks/>
            <a:stCxn id="19" idx="3"/>
            <a:endCxn id="9" idx="1"/>
          </p:cNvCxnSpPr>
          <p:nvPr/>
        </p:nvCxnSpPr>
        <p:spPr>
          <a:xfrm>
            <a:off x="3253202" y="4563415"/>
            <a:ext cx="687194" cy="17800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6234D6-1F07-F74C-5660-F621A1DA6B7A}"/>
                  </a:ext>
                </a:extLst>
              </p:cNvPr>
              <p:cNvSpPr txBox="1"/>
              <p:nvPr/>
            </p:nvSpPr>
            <p:spPr>
              <a:xfrm>
                <a:off x="1893619" y="3456507"/>
                <a:ext cx="17857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6234D6-1F07-F74C-5660-F621A1DA6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19" y="3456507"/>
                <a:ext cx="17857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DFD8B4-0E8C-6D4A-5FFF-B0A8DD09848B}"/>
                  </a:ext>
                </a:extLst>
              </p:cNvPr>
              <p:cNvSpPr txBox="1"/>
              <p:nvPr/>
            </p:nvSpPr>
            <p:spPr>
              <a:xfrm>
                <a:off x="3233517" y="5834615"/>
                <a:ext cx="1359823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3,4,5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DFD8B4-0E8C-6D4A-5FFF-B0A8DD098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517" y="5834615"/>
                <a:ext cx="1359823" cy="745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5803B3F-2B59-FC2B-7DA6-A96417C5B043}"/>
              </a:ext>
            </a:extLst>
          </p:cNvPr>
          <p:cNvSpPr/>
          <p:nvPr/>
        </p:nvSpPr>
        <p:spPr>
          <a:xfrm>
            <a:off x="1963150" y="3956272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957759-2DA0-CBD8-0AFD-278AF3264170}"/>
              </a:ext>
            </a:extLst>
          </p:cNvPr>
          <p:cNvSpPr txBox="1"/>
          <p:nvPr/>
        </p:nvSpPr>
        <p:spPr>
          <a:xfrm>
            <a:off x="1046029" y="4900071"/>
            <a:ext cx="209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Target state</a:t>
            </a:r>
            <a:endParaRPr lang="en-CA" sz="11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EB6D28F-EE77-440C-E08F-887A344181D8}"/>
              </a:ext>
            </a:extLst>
          </p:cNvPr>
          <p:cNvSpPr/>
          <p:nvPr/>
        </p:nvSpPr>
        <p:spPr>
          <a:xfrm>
            <a:off x="5355085" y="4148980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F59770-9D07-A7D8-DDCE-83DAF6002F41}"/>
              </a:ext>
            </a:extLst>
          </p:cNvPr>
          <p:cNvSpPr/>
          <p:nvPr/>
        </p:nvSpPr>
        <p:spPr>
          <a:xfrm>
            <a:off x="5365253" y="4714885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F5FA37-2DD8-F144-9C13-2F54B4C1B3BC}"/>
                  </a:ext>
                </a:extLst>
              </p:cNvPr>
              <p:cNvSpPr txBox="1"/>
              <p:nvPr/>
            </p:nvSpPr>
            <p:spPr>
              <a:xfrm>
                <a:off x="5162183" y="5924322"/>
                <a:ext cx="1239026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CA" sz="1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F5FA37-2DD8-F144-9C13-2F54B4C1B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83" y="5924322"/>
                <a:ext cx="1239026" cy="745589"/>
              </a:xfrm>
              <a:prstGeom prst="rect">
                <a:avLst/>
              </a:prstGeom>
              <a:blipFill>
                <a:blip r:embed="rId5"/>
                <a:stretch>
                  <a:fillRect b="-8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DC532425-EC8C-9FBA-142C-0AB3AB8C3AB8}"/>
              </a:ext>
            </a:extLst>
          </p:cNvPr>
          <p:cNvSpPr/>
          <p:nvPr/>
        </p:nvSpPr>
        <p:spPr>
          <a:xfrm>
            <a:off x="5268345" y="3152189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4B11954-5E92-40A4-4639-205419D19FF8}"/>
              </a:ext>
            </a:extLst>
          </p:cNvPr>
          <p:cNvSpPr/>
          <p:nvPr/>
        </p:nvSpPr>
        <p:spPr>
          <a:xfrm>
            <a:off x="5301996" y="3853284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B93A9B0-4712-87D8-A17B-10C3281FA63D}"/>
              </a:ext>
            </a:extLst>
          </p:cNvPr>
          <p:cNvSpPr/>
          <p:nvPr/>
        </p:nvSpPr>
        <p:spPr>
          <a:xfrm>
            <a:off x="5301996" y="3623211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1C3798-D788-7275-09EB-16883D5E23FB}"/>
              </a:ext>
            </a:extLst>
          </p:cNvPr>
          <p:cNvSpPr/>
          <p:nvPr/>
        </p:nvSpPr>
        <p:spPr>
          <a:xfrm>
            <a:off x="5261326" y="5012328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6F9780-E3F5-1B27-F37A-E400F16D5914}"/>
              </a:ext>
            </a:extLst>
          </p:cNvPr>
          <p:cNvSpPr/>
          <p:nvPr/>
        </p:nvSpPr>
        <p:spPr>
          <a:xfrm>
            <a:off x="5294977" y="5713423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626992B-3A67-1F02-0E2E-D380A31C37B0}"/>
              </a:ext>
            </a:extLst>
          </p:cNvPr>
          <p:cNvSpPr/>
          <p:nvPr/>
        </p:nvSpPr>
        <p:spPr>
          <a:xfrm>
            <a:off x="5294977" y="5483350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B59332-53A5-DB91-6DE7-9929E6411A02}"/>
              </a:ext>
            </a:extLst>
          </p:cNvPr>
          <p:cNvSpPr/>
          <p:nvPr/>
        </p:nvSpPr>
        <p:spPr>
          <a:xfrm>
            <a:off x="5295512" y="3187502"/>
            <a:ext cx="343183" cy="3562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077830C-8A84-AACA-9251-3C6D655FA68F}"/>
              </a:ext>
            </a:extLst>
          </p:cNvPr>
          <p:cNvSpPr/>
          <p:nvPr/>
        </p:nvSpPr>
        <p:spPr>
          <a:xfrm>
            <a:off x="5294977" y="5052215"/>
            <a:ext cx="336699" cy="26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CF0E357-BD5B-460C-F30B-FAE5818EFA72}"/>
              </a:ext>
            </a:extLst>
          </p:cNvPr>
          <p:cNvCxnSpPr>
            <a:cxnSpLocks/>
            <a:stCxn id="45" idx="0"/>
            <a:endCxn id="47" idx="2"/>
          </p:cNvCxnSpPr>
          <p:nvPr/>
        </p:nvCxnSpPr>
        <p:spPr>
          <a:xfrm flipV="1">
            <a:off x="5463327" y="5321557"/>
            <a:ext cx="0" cy="16179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CA76DA-53B8-9FFF-374B-C303D0F8C384}"/>
                  </a:ext>
                </a:extLst>
              </p:cNvPr>
              <p:cNvSpPr txBox="1"/>
              <p:nvPr/>
            </p:nvSpPr>
            <p:spPr>
              <a:xfrm>
                <a:off x="5665862" y="3239210"/>
                <a:ext cx="1260742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sz="1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CA76DA-53B8-9FFF-374B-C303D0F8C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862" y="3239210"/>
                <a:ext cx="1260742" cy="7455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A7B072-AB22-1DD6-E6EE-3871DE341893}"/>
              </a:ext>
            </a:extLst>
          </p:cNvPr>
          <p:cNvCxnSpPr>
            <a:cxnSpLocks/>
          </p:cNvCxnSpPr>
          <p:nvPr/>
        </p:nvCxnSpPr>
        <p:spPr>
          <a:xfrm>
            <a:off x="0" y="2857500"/>
            <a:ext cx="12192000" cy="0"/>
          </a:xfrm>
          <a:prstGeom prst="line">
            <a:avLst/>
          </a:prstGeom>
          <a:ln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llout: Bent Line 25">
                <a:extLst>
                  <a:ext uri="{FF2B5EF4-FFF2-40B4-BE49-F238E27FC236}">
                    <a16:creationId xmlns:a16="http://schemas.microsoft.com/office/drawing/2014/main" id="{092A7243-749F-DD65-169A-C072FBE6F0CB}"/>
                  </a:ext>
                </a:extLst>
              </p:cNvPr>
              <p:cNvSpPr/>
              <p:nvPr/>
            </p:nvSpPr>
            <p:spPr>
              <a:xfrm>
                <a:off x="6821994" y="4525712"/>
                <a:ext cx="2524333" cy="537069"/>
              </a:xfrm>
              <a:prstGeom prst="borderCallout2">
                <a:avLst>
                  <a:gd name="adj1" fmla="val 55994"/>
                  <a:gd name="adj2" fmla="val -4325"/>
                  <a:gd name="adj3" fmla="val 55994"/>
                  <a:gd name="adj4" fmla="val -22457"/>
                  <a:gd name="adj5" fmla="val -11646"/>
                  <a:gd name="adj6" fmla="val -69340"/>
                </a:avLst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ase">
                  <a:spcBef>
                    <a:spcPts val="0"/>
                  </a:spcBef>
                </a:pPr>
                <a:r>
                  <a:rPr lang="en-US" sz="1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New effect: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+=1</m:t>
                    </m:r>
                  </m:oMath>
                </a14:m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6" name="Callout: Bent Line 25">
                <a:extLst>
                  <a:ext uri="{FF2B5EF4-FFF2-40B4-BE49-F238E27FC236}">
                    <a16:creationId xmlns:a16="http://schemas.microsoft.com/office/drawing/2014/main" id="{092A7243-749F-DD65-169A-C072FBE6F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94" y="4525712"/>
                <a:ext cx="2524333" cy="537069"/>
              </a:xfrm>
              <a:prstGeom prst="borderCallout2">
                <a:avLst>
                  <a:gd name="adj1" fmla="val 55994"/>
                  <a:gd name="adj2" fmla="val -4325"/>
                  <a:gd name="adj3" fmla="val 55994"/>
                  <a:gd name="adj4" fmla="val -22457"/>
                  <a:gd name="adj5" fmla="val -11646"/>
                  <a:gd name="adj6" fmla="val -69340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llout: Bent Line 4">
                <a:extLst>
                  <a:ext uri="{FF2B5EF4-FFF2-40B4-BE49-F238E27FC236}">
                    <a16:creationId xmlns:a16="http://schemas.microsoft.com/office/drawing/2014/main" id="{ED55860E-5552-A6A6-A388-51A8FA9BCDAC}"/>
                  </a:ext>
                </a:extLst>
              </p:cNvPr>
              <p:cNvSpPr/>
              <p:nvPr/>
            </p:nvSpPr>
            <p:spPr>
              <a:xfrm>
                <a:off x="6821993" y="3755202"/>
                <a:ext cx="2524333" cy="537069"/>
              </a:xfrm>
              <a:prstGeom prst="borderCallout2">
                <a:avLst>
                  <a:gd name="adj1" fmla="val 55994"/>
                  <a:gd name="adj2" fmla="val -4325"/>
                  <a:gd name="adj3" fmla="val 55994"/>
                  <a:gd name="adj4" fmla="val -22457"/>
                  <a:gd name="adj5" fmla="val 84661"/>
                  <a:gd name="adj6" fmla="val -42996"/>
                </a:avLst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ase">
                  <a:spcBef>
                    <a:spcPts val="0"/>
                  </a:spcBef>
                </a:pPr>
                <a:r>
                  <a:rPr lang="en-US" sz="1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New state constraint: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" name="Callout: Bent Line 4">
                <a:extLst>
                  <a:ext uri="{FF2B5EF4-FFF2-40B4-BE49-F238E27FC236}">
                    <a16:creationId xmlns:a16="http://schemas.microsoft.com/office/drawing/2014/main" id="{ED55860E-5552-A6A6-A388-51A8FA9BCD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93" y="3755202"/>
                <a:ext cx="2524333" cy="537069"/>
              </a:xfrm>
              <a:prstGeom prst="borderCallout2">
                <a:avLst>
                  <a:gd name="adj1" fmla="val 55994"/>
                  <a:gd name="adj2" fmla="val -4325"/>
                  <a:gd name="adj3" fmla="val 55994"/>
                  <a:gd name="adj4" fmla="val -22457"/>
                  <a:gd name="adj5" fmla="val 84661"/>
                  <a:gd name="adj6" fmla="val -42996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BF2466BF-C852-F5EB-AC70-5E6A1404AE3F}"/>
              </a:ext>
            </a:extLst>
          </p:cNvPr>
          <p:cNvSpPr/>
          <p:nvPr/>
        </p:nvSpPr>
        <p:spPr>
          <a:xfrm>
            <a:off x="5265224" y="4049887"/>
            <a:ext cx="413283" cy="418957"/>
          </a:xfrm>
          <a:prstGeom prst="noSmoking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DD4D1E-2838-9705-37B8-19962896615B}"/>
              </a:ext>
            </a:extLst>
          </p:cNvPr>
          <p:cNvCxnSpPr/>
          <p:nvPr/>
        </p:nvCxnSpPr>
        <p:spPr>
          <a:xfrm flipV="1">
            <a:off x="3545451" y="4910780"/>
            <a:ext cx="4641" cy="4710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962708-EC9B-2C6F-75C8-66EBE8349043}"/>
                  </a:ext>
                </a:extLst>
              </p:cNvPr>
              <p:cNvSpPr txBox="1"/>
              <p:nvPr/>
            </p:nvSpPr>
            <p:spPr>
              <a:xfrm>
                <a:off x="3505383" y="4968143"/>
                <a:ext cx="295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962708-EC9B-2C6F-75C8-66EBE8349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383" y="4968143"/>
                <a:ext cx="2954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344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DIDP Cut Encodings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24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09043-F5D1-3A51-9739-1841E395A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29" y="1321508"/>
            <a:ext cx="6354896" cy="151851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3228837-00AE-2E20-74E9-5A548EC0FEC9}"/>
              </a:ext>
            </a:extLst>
          </p:cNvPr>
          <p:cNvSpPr/>
          <p:nvPr/>
        </p:nvSpPr>
        <p:spPr>
          <a:xfrm>
            <a:off x="3908512" y="4711135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C4FE40-CC5D-945B-6394-37FDCFD39040}"/>
              </a:ext>
            </a:extLst>
          </p:cNvPr>
          <p:cNvSpPr/>
          <p:nvPr/>
        </p:nvSpPr>
        <p:spPr>
          <a:xfrm>
            <a:off x="3343450" y="4910780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3C02E5-3D7E-2062-5526-88E1A2A74006}"/>
              </a:ext>
            </a:extLst>
          </p:cNvPr>
          <p:cNvSpPr/>
          <p:nvPr/>
        </p:nvSpPr>
        <p:spPr>
          <a:xfrm>
            <a:off x="3377101" y="5611875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849067-5EE8-7101-EA12-E2E209829609}"/>
              </a:ext>
            </a:extLst>
          </p:cNvPr>
          <p:cNvSpPr/>
          <p:nvPr/>
        </p:nvSpPr>
        <p:spPr>
          <a:xfrm>
            <a:off x="3377101" y="5381802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4560C5-AD86-0E71-EF3A-95E25EA06CF5}"/>
              </a:ext>
            </a:extLst>
          </p:cNvPr>
          <p:cNvCxnSpPr>
            <a:cxnSpLocks/>
            <a:stCxn id="9" idx="7"/>
            <a:endCxn id="37" idx="2"/>
          </p:cNvCxnSpPr>
          <p:nvPr/>
        </p:nvCxnSpPr>
        <p:spPr>
          <a:xfrm flipV="1">
            <a:off x="4094343" y="4252394"/>
            <a:ext cx="1260742" cy="489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151F31-F594-2BDB-7F34-A86473A1BA8A}"/>
              </a:ext>
            </a:extLst>
          </p:cNvPr>
          <p:cNvCxnSpPr>
            <a:cxnSpLocks/>
            <a:stCxn id="9" idx="6"/>
            <a:endCxn id="38" idx="2"/>
          </p:cNvCxnSpPr>
          <p:nvPr/>
        </p:nvCxnSpPr>
        <p:spPr>
          <a:xfrm>
            <a:off x="4126227" y="4814549"/>
            <a:ext cx="1239026" cy="3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C0D7438-DEBF-6D84-5EC9-1D3D572B92B0}"/>
              </a:ext>
            </a:extLst>
          </p:cNvPr>
          <p:cNvSpPr/>
          <p:nvPr/>
        </p:nvSpPr>
        <p:spPr>
          <a:xfrm>
            <a:off x="2066708" y="4956408"/>
            <a:ext cx="217715" cy="20682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A332F141-51C6-F547-CC5B-4E218E30DB2D}"/>
              </a:ext>
            </a:extLst>
          </p:cNvPr>
          <p:cNvCxnSpPr>
            <a:cxnSpLocks/>
            <a:stCxn id="17" idx="6"/>
            <a:endCxn id="19" idx="1"/>
          </p:cNvCxnSpPr>
          <p:nvPr/>
        </p:nvCxnSpPr>
        <p:spPr>
          <a:xfrm flipV="1">
            <a:off x="2284423" y="4563415"/>
            <a:ext cx="597302" cy="49640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8B981E-F57A-390E-6B14-E511CB7BDD23}"/>
              </a:ext>
            </a:extLst>
          </p:cNvPr>
          <p:cNvSpPr txBox="1"/>
          <p:nvPr/>
        </p:nvSpPr>
        <p:spPr>
          <a:xfrm>
            <a:off x="2881725" y="4332582"/>
            <a:ext cx="3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…</a:t>
            </a:r>
            <a:endParaRPr lang="en-CA" dirty="0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4998231D-3077-78ED-E629-080AB4E3F685}"/>
              </a:ext>
            </a:extLst>
          </p:cNvPr>
          <p:cNvCxnSpPr>
            <a:cxnSpLocks/>
            <a:stCxn id="19" idx="3"/>
            <a:endCxn id="9" idx="1"/>
          </p:cNvCxnSpPr>
          <p:nvPr/>
        </p:nvCxnSpPr>
        <p:spPr>
          <a:xfrm>
            <a:off x="3253202" y="4563415"/>
            <a:ext cx="687194" cy="17800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6234D6-1F07-F74C-5660-F621A1DA6B7A}"/>
                  </a:ext>
                </a:extLst>
              </p:cNvPr>
              <p:cNvSpPr txBox="1"/>
              <p:nvPr/>
            </p:nvSpPr>
            <p:spPr>
              <a:xfrm>
                <a:off x="1893619" y="3456507"/>
                <a:ext cx="17857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6234D6-1F07-F74C-5660-F621A1DA6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19" y="3456507"/>
                <a:ext cx="17857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DFD8B4-0E8C-6D4A-5FFF-B0A8DD09848B}"/>
                  </a:ext>
                </a:extLst>
              </p:cNvPr>
              <p:cNvSpPr txBox="1"/>
              <p:nvPr/>
            </p:nvSpPr>
            <p:spPr>
              <a:xfrm>
                <a:off x="3233517" y="5834615"/>
                <a:ext cx="1359823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3,4,5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DFD8B4-0E8C-6D4A-5FFF-B0A8DD098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517" y="5834615"/>
                <a:ext cx="1359823" cy="745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5803B3F-2B59-FC2B-7DA6-A96417C5B043}"/>
              </a:ext>
            </a:extLst>
          </p:cNvPr>
          <p:cNvSpPr/>
          <p:nvPr/>
        </p:nvSpPr>
        <p:spPr>
          <a:xfrm>
            <a:off x="1963150" y="3956272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957759-2DA0-CBD8-0AFD-278AF3264170}"/>
              </a:ext>
            </a:extLst>
          </p:cNvPr>
          <p:cNvSpPr txBox="1"/>
          <p:nvPr/>
        </p:nvSpPr>
        <p:spPr>
          <a:xfrm>
            <a:off x="1046029" y="4900071"/>
            <a:ext cx="209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Target state</a:t>
            </a:r>
            <a:endParaRPr lang="en-CA" sz="11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EB6D28F-EE77-440C-E08F-887A344181D8}"/>
              </a:ext>
            </a:extLst>
          </p:cNvPr>
          <p:cNvSpPr/>
          <p:nvPr/>
        </p:nvSpPr>
        <p:spPr>
          <a:xfrm>
            <a:off x="5355085" y="4148980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F59770-9D07-A7D8-DDCE-83DAF6002F41}"/>
              </a:ext>
            </a:extLst>
          </p:cNvPr>
          <p:cNvSpPr/>
          <p:nvPr/>
        </p:nvSpPr>
        <p:spPr>
          <a:xfrm>
            <a:off x="5365253" y="4714885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F5FA37-2DD8-F144-9C13-2F54B4C1B3BC}"/>
                  </a:ext>
                </a:extLst>
              </p:cNvPr>
              <p:cNvSpPr txBox="1"/>
              <p:nvPr/>
            </p:nvSpPr>
            <p:spPr>
              <a:xfrm>
                <a:off x="5162183" y="5924322"/>
                <a:ext cx="1239026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CA" sz="1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F5FA37-2DD8-F144-9C13-2F54B4C1B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83" y="5924322"/>
                <a:ext cx="1239026" cy="745589"/>
              </a:xfrm>
              <a:prstGeom prst="rect">
                <a:avLst/>
              </a:prstGeom>
              <a:blipFill>
                <a:blip r:embed="rId5"/>
                <a:stretch>
                  <a:fillRect b="-8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DC532425-EC8C-9FBA-142C-0AB3AB8C3AB8}"/>
              </a:ext>
            </a:extLst>
          </p:cNvPr>
          <p:cNvSpPr/>
          <p:nvPr/>
        </p:nvSpPr>
        <p:spPr>
          <a:xfrm>
            <a:off x="5268345" y="3152189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4B11954-5E92-40A4-4639-205419D19FF8}"/>
              </a:ext>
            </a:extLst>
          </p:cNvPr>
          <p:cNvSpPr/>
          <p:nvPr/>
        </p:nvSpPr>
        <p:spPr>
          <a:xfrm>
            <a:off x="5301996" y="3853284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B93A9B0-4712-87D8-A17B-10C3281FA63D}"/>
              </a:ext>
            </a:extLst>
          </p:cNvPr>
          <p:cNvSpPr/>
          <p:nvPr/>
        </p:nvSpPr>
        <p:spPr>
          <a:xfrm>
            <a:off x="5301996" y="3623211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1C3798-D788-7275-09EB-16883D5E23FB}"/>
              </a:ext>
            </a:extLst>
          </p:cNvPr>
          <p:cNvSpPr/>
          <p:nvPr/>
        </p:nvSpPr>
        <p:spPr>
          <a:xfrm>
            <a:off x="5261326" y="5012328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6F9780-E3F5-1B27-F37A-E400F16D5914}"/>
              </a:ext>
            </a:extLst>
          </p:cNvPr>
          <p:cNvSpPr/>
          <p:nvPr/>
        </p:nvSpPr>
        <p:spPr>
          <a:xfrm>
            <a:off x="5294977" y="5713423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626992B-3A67-1F02-0E2E-D380A31C37B0}"/>
              </a:ext>
            </a:extLst>
          </p:cNvPr>
          <p:cNvSpPr/>
          <p:nvPr/>
        </p:nvSpPr>
        <p:spPr>
          <a:xfrm>
            <a:off x="5294977" y="5483350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B59332-53A5-DB91-6DE7-9929E6411A02}"/>
              </a:ext>
            </a:extLst>
          </p:cNvPr>
          <p:cNvSpPr/>
          <p:nvPr/>
        </p:nvSpPr>
        <p:spPr>
          <a:xfrm>
            <a:off x="5295512" y="3187502"/>
            <a:ext cx="343183" cy="3562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077830C-8A84-AACA-9251-3C6D655FA68F}"/>
              </a:ext>
            </a:extLst>
          </p:cNvPr>
          <p:cNvSpPr/>
          <p:nvPr/>
        </p:nvSpPr>
        <p:spPr>
          <a:xfrm>
            <a:off x="5294977" y="5052215"/>
            <a:ext cx="336699" cy="26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CF0E357-BD5B-460C-F30B-FAE5818EFA72}"/>
              </a:ext>
            </a:extLst>
          </p:cNvPr>
          <p:cNvCxnSpPr>
            <a:cxnSpLocks/>
            <a:stCxn id="45" idx="0"/>
            <a:endCxn id="47" idx="2"/>
          </p:cNvCxnSpPr>
          <p:nvPr/>
        </p:nvCxnSpPr>
        <p:spPr>
          <a:xfrm flipV="1">
            <a:off x="5463327" y="5321557"/>
            <a:ext cx="0" cy="16179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CA76DA-53B8-9FFF-374B-C303D0F8C384}"/>
                  </a:ext>
                </a:extLst>
              </p:cNvPr>
              <p:cNvSpPr txBox="1"/>
              <p:nvPr/>
            </p:nvSpPr>
            <p:spPr>
              <a:xfrm>
                <a:off x="5665862" y="3239210"/>
                <a:ext cx="1260742" cy="74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sz="1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CA76DA-53B8-9FFF-374B-C303D0F8C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862" y="3239210"/>
                <a:ext cx="1260742" cy="7455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A7B072-AB22-1DD6-E6EE-3871DE341893}"/>
              </a:ext>
            </a:extLst>
          </p:cNvPr>
          <p:cNvCxnSpPr>
            <a:cxnSpLocks/>
          </p:cNvCxnSpPr>
          <p:nvPr/>
        </p:nvCxnSpPr>
        <p:spPr>
          <a:xfrm>
            <a:off x="0" y="2857500"/>
            <a:ext cx="12192000" cy="0"/>
          </a:xfrm>
          <a:prstGeom prst="line">
            <a:avLst/>
          </a:prstGeom>
          <a:ln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513C261-3AE4-8D1E-F136-A03DE670635B}"/>
              </a:ext>
            </a:extLst>
          </p:cNvPr>
          <p:cNvSpPr/>
          <p:nvPr/>
        </p:nvSpPr>
        <p:spPr>
          <a:xfrm>
            <a:off x="6692795" y="4713108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D70B11-74D2-0887-A523-687E083F6A35}"/>
              </a:ext>
            </a:extLst>
          </p:cNvPr>
          <p:cNvCxnSpPr>
            <a:cxnSpLocks/>
            <a:stCxn id="38" idx="6"/>
            <a:endCxn id="7" idx="2"/>
          </p:cNvCxnSpPr>
          <p:nvPr/>
        </p:nvCxnSpPr>
        <p:spPr>
          <a:xfrm flipV="1">
            <a:off x="5582968" y="4816522"/>
            <a:ext cx="1109827" cy="1777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8A43EC6-B78F-89D2-DEB1-71D4AE360195}"/>
              </a:ext>
            </a:extLst>
          </p:cNvPr>
          <p:cNvSpPr/>
          <p:nvPr/>
        </p:nvSpPr>
        <p:spPr>
          <a:xfrm>
            <a:off x="6275253" y="5014843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E27647-3778-3AA5-82E9-79943EBCAB88}"/>
              </a:ext>
            </a:extLst>
          </p:cNvPr>
          <p:cNvSpPr/>
          <p:nvPr/>
        </p:nvSpPr>
        <p:spPr>
          <a:xfrm>
            <a:off x="6308904" y="5715938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315F51E-9910-FF1D-958D-477418EB3769}"/>
              </a:ext>
            </a:extLst>
          </p:cNvPr>
          <p:cNvSpPr/>
          <p:nvPr/>
        </p:nvSpPr>
        <p:spPr>
          <a:xfrm>
            <a:off x="6308904" y="5485865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EF949E8-8599-6477-EBED-38363D250E25}"/>
              </a:ext>
            </a:extLst>
          </p:cNvPr>
          <p:cNvSpPr/>
          <p:nvPr/>
        </p:nvSpPr>
        <p:spPr>
          <a:xfrm>
            <a:off x="6308904" y="5054730"/>
            <a:ext cx="336699" cy="26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89838B-FBD0-5E19-4C2C-77DB8253760D}"/>
              </a:ext>
            </a:extLst>
          </p:cNvPr>
          <p:cNvCxnSpPr>
            <a:cxnSpLocks/>
            <a:stCxn id="23" idx="0"/>
            <a:endCxn id="25" idx="2"/>
          </p:cNvCxnSpPr>
          <p:nvPr/>
        </p:nvCxnSpPr>
        <p:spPr>
          <a:xfrm flipV="1">
            <a:off x="6477254" y="5324072"/>
            <a:ext cx="0" cy="16179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C181F-6941-1C86-6DF3-1973D4D4947F}"/>
              </a:ext>
            </a:extLst>
          </p:cNvPr>
          <p:cNvSpPr/>
          <p:nvPr/>
        </p:nvSpPr>
        <p:spPr>
          <a:xfrm>
            <a:off x="6729667" y="5014843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4FE181-6938-0D58-6A5F-EFD12E40E466}"/>
                  </a:ext>
                </a:extLst>
              </p:cNvPr>
              <p:cNvSpPr txBox="1"/>
              <p:nvPr/>
            </p:nvSpPr>
            <p:spPr>
              <a:xfrm>
                <a:off x="6201160" y="5922544"/>
                <a:ext cx="1049922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chemeClr val="accent4"/>
                    </a:solidFill>
                    <a:latin typeface="Georgia" panose="02040502050405020303" pitchFamily="18" charset="0"/>
                  </a:rPr>
                  <a:t> </a:t>
                </a:r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4FE181-6938-0D58-6A5F-EFD12E40E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60" y="5922544"/>
                <a:ext cx="1049922" cy="738664"/>
              </a:xfrm>
              <a:prstGeom prst="rect">
                <a:avLst/>
              </a:prstGeom>
              <a:blipFill>
                <a:blip r:embed="rId7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84FB82C-3347-CA8A-00C6-DB318A9EB779}"/>
              </a:ext>
            </a:extLst>
          </p:cNvPr>
          <p:cNvCxnSpPr>
            <a:cxnSpLocks/>
            <a:stCxn id="7" idx="6"/>
            <a:endCxn id="52" idx="2"/>
          </p:cNvCxnSpPr>
          <p:nvPr/>
        </p:nvCxnSpPr>
        <p:spPr>
          <a:xfrm flipV="1">
            <a:off x="6910510" y="4815815"/>
            <a:ext cx="995634" cy="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76B243B-C1AB-11A6-EDB7-4E7ADCE5E00F}"/>
              </a:ext>
            </a:extLst>
          </p:cNvPr>
          <p:cNvSpPr/>
          <p:nvPr/>
        </p:nvSpPr>
        <p:spPr>
          <a:xfrm>
            <a:off x="7451730" y="5013348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E934FA3-4406-8F8E-050C-699BF8D86BC0}"/>
              </a:ext>
            </a:extLst>
          </p:cNvPr>
          <p:cNvSpPr/>
          <p:nvPr/>
        </p:nvSpPr>
        <p:spPr>
          <a:xfrm>
            <a:off x="7485381" y="5714443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352C0AC-3BA1-67E7-F165-D7950EBF4DB2}"/>
              </a:ext>
            </a:extLst>
          </p:cNvPr>
          <p:cNvSpPr/>
          <p:nvPr/>
        </p:nvSpPr>
        <p:spPr>
          <a:xfrm>
            <a:off x="7485381" y="5484370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E7A7E4-AC4A-326E-28F8-C8A2C19CBD43}"/>
              </a:ext>
            </a:extLst>
          </p:cNvPr>
          <p:cNvSpPr/>
          <p:nvPr/>
        </p:nvSpPr>
        <p:spPr>
          <a:xfrm>
            <a:off x="7485381" y="5053235"/>
            <a:ext cx="336699" cy="26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4EE910A-D70E-D9AD-3B90-13073B7505AF}"/>
              </a:ext>
            </a:extLst>
          </p:cNvPr>
          <p:cNvCxnSpPr>
            <a:cxnSpLocks/>
            <a:stCxn id="33" idx="0"/>
            <a:endCxn id="34" idx="2"/>
          </p:cNvCxnSpPr>
          <p:nvPr/>
        </p:nvCxnSpPr>
        <p:spPr>
          <a:xfrm flipV="1">
            <a:off x="7653731" y="5322577"/>
            <a:ext cx="0" cy="16179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15BB9D8A-1CD0-1B81-D174-D2D59EFCBBF9}"/>
              </a:ext>
            </a:extLst>
          </p:cNvPr>
          <p:cNvSpPr/>
          <p:nvPr/>
        </p:nvSpPr>
        <p:spPr>
          <a:xfrm>
            <a:off x="7915380" y="5013348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45CBB45-1FDC-97B6-AE09-7E1F5ECC5E2D}"/>
              </a:ext>
            </a:extLst>
          </p:cNvPr>
          <p:cNvSpPr/>
          <p:nvPr/>
        </p:nvSpPr>
        <p:spPr>
          <a:xfrm>
            <a:off x="7906144" y="4712401"/>
            <a:ext cx="217715" cy="20682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A1B5FF6-CEED-3AA0-1248-11CF892BEF4A}"/>
              </a:ext>
            </a:extLst>
          </p:cNvPr>
          <p:cNvSpPr/>
          <p:nvPr/>
        </p:nvSpPr>
        <p:spPr>
          <a:xfrm>
            <a:off x="7950429" y="5534055"/>
            <a:ext cx="343183" cy="3562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B5285C7-1796-8759-E36F-8E3F1184F712}"/>
                  </a:ext>
                </a:extLst>
              </p:cNvPr>
              <p:cNvSpPr txBox="1"/>
              <p:nvPr/>
            </p:nvSpPr>
            <p:spPr>
              <a:xfrm>
                <a:off x="7401487" y="5931960"/>
                <a:ext cx="1049922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 </a:t>
                </a:r>
                <a:endParaRPr lang="en-US" sz="1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B5285C7-1796-8759-E36F-8E3F1184F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487" y="5931960"/>
                <a:ext cx="1049922" cy="738664"/>
              </a:xfrm>
              <a:prstGeom prst="rect">
                <a:avLst/>
              </a:prstGeom>
              <a:blipFill>
                <a:blip r:embed="rId8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B9AF1811-CE87-382C-D88C-B8FCF3AAE7C8}"/>
              </a:ext>
            </a:extLst>
          </p:cNvPr>
          <p:cNvSpPr/>
          <p:nvPr/>
        </p:nvSpPr>
        <p:spPr>
          <a:xfrm>
            <a:off x="8858930" y="5015321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B8F947B-B5D8-1FB0-AE27-E5290A3EFDB9}"/>
              </a:ext>
            </a:extLst>
          </p:cNvPr>
          <p:cNvSpPr/>
          <p:nvPr/>
        </p:nvSpPr>
        <p:spPr>
          <a:xfrm>
            <a:off x="8892581" y="5716416"/>
            <a:ext cx="336699" cy="1747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C1D1179-95B9-236C-D496-BCC0CDC2B5AA}"/>
              </a:ext>
            </a:extLst>
          </p:cNvPr>
          <p:cNvSpPr/>
          <p:nvPr/>
        </p:nvSpPr>
        <p:spPr>
          <a:xfrm>
            <a:off x="8892581" y="5486343"/>
            <a:ext cx="336699" cy="1747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7DEFD96-80A7-EBFA-6BFE-7ED624ECD511}"/>
              </a:ext>
            </a:extLst>
          </p:cNvPr>
          <p:cNvSpPr/>
          <p:nvPr/>
        </p:nvSpPr>
        <p:spPr>
          <a:xfrm>
            <a:off x="8892581" y="5055208"/>
            <a:ext cx="336699" cy="26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5FB448F-8829-E272-E430-7932CC0CBE76}"/>
              </a:ext>
            </a:extLst>
          </p:cNvPr>
          <p:cNvCxnSpPr>
            <a:cxnSpLocks/>
            <a:stCxn id="57" idx="0"/>
            <a:endCxn id="58" idx="2"/>
          </p:cNvCxnSpPr>
          <p:nvPr/>
        </p:nvCxnSpPr>
        <p:spPr>
          <a:xfrm flipV="1">
            <a:off x="9060931" y="5324550"/>
            <a:ext cx="0" cy="161793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9C140C0-E6EF-8DE0-8D2B-E5AE951D9A63}"/>
              </a:ext>
            </a:extLst>
          </p:cNvPr>
          <p:cNvSpPr/>
          <p:nvPr/>
        </p:nvSpPr>
        <p:spPr>
          <a:xfrm>
            <a:off x="9322580" y="5015321"/>
            <a:ext cx="413283" cy="91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4FC7D11-37B6-506E-E570-737F26FD17C6}"/>
              </a:ext>
            </a:extLst>
          </p:cNvPr>
          <p:cNvSpPr/>
          <p:nvPr/>
        </p:nvSpPr>
        <p:spPr>
          <a:xfrm>
            <a:off x="9313344" y="4714374"/>
            <a:ext cx="217715" cy="206828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7A081EE-0C09-66CA-DB1A-E9ED4A9951D1}"/>
              </a:ext>
            </a:extLst>
          </p:cNvPr>
          <p:cNvSpPr/>
          <p:nvPr/>
        </p:nvSpPr>
        <p:spPr>
          <a:xfrm>
            <a:off x="9357629" y="5536028"/>
            <a:ext cx="343183" cy="3562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BD263F3-6062-A7B5-F944-0939BD1AB4AE}"/>
              </a:ext>
            </a:extLst>
          </p:cNvPr>
          <p:cNvSpPr/>
          <p:nvPr/>
        </p:nvSpPr>
        <p:spPr>
          <a:xfrm>
            <a:off x="9357629" y="5111023"/>
            <a:ext cx="343183" cy="2189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365375A-732C-434F-D228-A92407D9E94A}"/>
              </a:ext>
            </a:extLst>
          </p:cNvPr>
          <p:cNvCxnSpPr>
            <a:cxnSpLocks/>
            <a:stCxn id="62" idx="0"/>
            <a:endCxn id="63" idx="2"/>
          </p:cNvCxnSpPr>
          <p:nvPr/>
        </p:nvCxnSpPr>
        <p:spPr>
          <a:xfrm flipV="1">
            <a:off x="9529221" y="5329971"/>
            <a:ext cx="0" cy="206057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0D4F79-3CDF-DC41-A00D-4813CC498FB2}"/>
                  </a:ext>
                </a:extLst>
              </p:cNvPr>
              <p:cNvSpPr txBox="1"/>
              <p:nvPr/>
            </p:nvSpPr>
            <p:spPr>
              <a:xfrm>
                <a:off x="8800431" y="5922544"/>
                <a:ext cx="1049922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CA" sz="1400" b="0" dirty="0">
                    <a:latin typeface="Georgia" panose="02040502050405020303" pitchFamily="18" charset="0"/>
                  </a:rPr>
                  <a:t> 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CA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CA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latin typeface="Georgia" panose="020405020504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40D4F79-3CDF-DC41-A00D-4813CC498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431" y="5922544"/>
                <a:ext cx="1049922" cy="738664"/>
              </a:xfrm>
              <a:prstGeom prst="rect">
                <a:avLst/>
              </a:prstGeom>
              <a:blipFill>
                <a:blip r:embed="rId9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1FA06B28-AB84-CA46-EA41-A830C45F809A}"/>
              </a:ext>
            </a:extLst>
          </p:cNvPr>
          <p:cNvSpPr txBox="1"/>
          <p:nvPr/>
        </p:nvSpPr>
        <p:spPr>
          <a:xfrm>
            <a:off x="9511166" y="4655375"/>
            <a:ext cx="209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Base case</a:t>
            </a:r>
            <a:endParaRPr lang="en-CA" sz="1100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10F5BB0-6BDD-1537-0106-EB0AEAA46859}"/>
              </a:ext>
            </a:extLst>
          </p:cNvPr>
          <p:cNvCxnSpPr>
            <a:cxnSpLocks/>
            <a:stCxn id="52" idx="6"/>
          </p:cNvCxnSpPr>
          <p:nvPr/>
        </p:nvCxnSpPr>
        <p:spPr>
          <a:xfrm>
            <a:off x="8123859" y="4815815"/>
            <a:ext cx="1189485" cy="1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&quot;Not Allowed&quot; Symbol 68">
            <a:extLst>
              <a:ext uri="{FF2B5EF4-FFF2-40B4-BE49-F238E27FC236}">
                <a16:creationId xmlns:a16="http://schemas.microsoft.com/office/drawing/2014/main" id="{C8BD2B60-A7D5-495F-9498-F03448526205}"/>
              </a:ext>
            </a:extLst>
          </p:cNvPr>
          <p:cNvSpPr/>
          <p:nvPr/>
        </p:nvSpPr>
        <p:spPr>
          <a:xfrm>
            <a:off x="5265224" y="4049887"/>
            <a:ext cx="413283" cy="418957"/>
          </a:xfrm>
          <a:prstGeom prst="noSmoking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F9A34F7-8DB1-18DD-3234-9BE5EEBE7F04}"/>
              </a:ext>
            </a:extLst>
          </p:cNvPr>
          <p:cNvCxnSpPr/>
          <p:nvPr/>
        </p:nvCxnSpPr>
        <p:spPr>
          <a:xfrm flipV="1">
            <a:off x="3545451" y="4910780"/>
            <a:ext cx="4641" cy="4710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2BEEFD6-5BA8-E184-EAC0-6F3B30D20536}"/>
                  </a:ext>
                </a:extLst>
              </p:cNvPr>
              <p:cNvSpPr txBox="1"/>
              <p:nvPr/>
            </p:nvSpPr>
            <p:spPr>
              <a:xfrm>
                <a:off x="3505383" y="4968143"/>
                <a:ext cx="295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2BEEFD6-5BA8-E184-EAC0-6F3B30D20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383" y="4968143"/>
                <a:ext cx="295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915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D54360-256B-D1DD-E864-99C06CAF27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/>
                  <a:t>DIDP Cut Encodings </a:t>
                </a:r>
                <a:r>
                  <a:rPr lang="en-CA" sz="24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CA" sz="2400" b="0" i="0" dirty="0" smtClean="0">
                        <a:latin typeface="Cambria Math" panose="02040503050406030204" pitchFamily="18" charset="0"/>
                      </a:rPr>
                      <m:t>ID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LBBD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𝑠𝑃𝑟𝑒</m:t>
                        </m:r>
                      </m:sub>
                    </m:sSub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CA" sz="2400" dirty="0">
                        <a:latin typeface="Cambria Math" panose="02040503050406030204" pitchFamily="18" charset="0"/>
                      </a:rPr>
                      <m:t>DIDP</m:t>
                    </m:r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>
                            <a:latin typeface="Cambria Math" panose="02040503050406030204" pitchFamily="18" charset="0"/>
                          </a:rPr>
                          <m:t>LBBD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𝐶𝑜𝑛</m:t>
                        </m:r>
                      </m:sub>
                    </m:sSub>
                  </m:oMath>
                </a14:m>
                <a:r>
                  <a:rPr lang="en-CA" sz="2400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D54360-256B-D1DD-E864-99C06CAF2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25</a:t>
            </a:fld>
            <a:endParaRPr lang="en-CA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B5ADED2-49A6-D15B-02B1-8462D602D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40052"/>
              </p:ext>
            </p:extLst>
          </p:nvPr>
        </p:nvGraphicFramePr>
        <p:xfrm>
          <a:off x="2032000" y="3199447"/>
          <a:ext cx="812799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737">
                  <a:extLst>
                    <a:ext uri="{9D8B030D-6E8A-4147-A177-3AD203B41FA5}">
                      <a16:colId xmlns:a16="http://schemas.microsoft.com/office/drawing/2014/main" val="482467221"/>
                    </a:ext>
                  </a:extLst>
                </a:gridCol>
                <a:gridCol w="2279651">
                  <a:extLst>
                    <a:ext uri="{9D8B030D-6E8A-4147-A177-3AD203B41FA5}">
                      <a16:colId xmlns:a16="http://schemas.microsoft.com/office/drawing/2014/main" val="3775369451"/>
                    </a:ext>
                  </a:extLst>
                </a:gridCol>
                <a:gridCol w="2487611">
                  <a:extLst>
                    <a:ext uri="{9D8B030D-6E8A-4147-A177-3AD203B41FA5}">
                      <a16:colId xmlns:a16="http://schemas.microsoft.com/office/drawing/2014/main" val="2815341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Variable Encoding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2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Model Addition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Integer (cardinality)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08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Precondition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cPre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sPre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679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State Constraint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cCon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sCon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738922"/>
                  </a:ext>
                </a:extLst>
              </a:tr>
            </a:tbl>
          </a:graphicData>
        </a:graphic>
      </p:graphicFrame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9091C7B-F275-1008-8F1D-A9C2EA221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144125" cy="674688"/>
          </a:xfrm>
        </p:spPr>
        <p:txBody>
          <a:bodyPr/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effectLst/>
                <a:latin typeface="Georgia" panose="02040502050405020303" pitchFamily="18" charset="0"/>
              </a:rPr>
              <a:t>Use a new set state variable</a:t>
            </a:r>
            <a:r>
              <a:rPr lang="en-US" sz="2400" dirty="0">
                <a:latin typeface="Georgia" panose="02040502050405020303" pitchFamily="18" charset="0"/>
              </a:rPr>
              <a:t> instead of an integer state variable</a:t>
            </a:r>
            <a:endParaRPr lang="en-US" sz="2400" b="0" i="0" u="none" strike="noStrike" dirty="0"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53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DIDP Sub-problem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5D51B-461B-BCDD-4886-7A86E8B7B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48944"/>
                <a:ext cx="10144125" cy="1272721"/>
              </a:xfrm>
            </p:spPr>
            <p:txBody>
              <a:bodyPr>
                <a:norm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 - unscheduled tasks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 - current task</a:t>
                </a: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 - first task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5D51B-461B-BCDD-4886-7A86E8B7B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48944"/>
                <a:ext cx="10144125" cy="1272721"/>
              </a:xfrm>
              <a:blipFill>
                <a:blip r:embed="rId2"/>
                <a:stretch>
                  <a:fillRect l="-841" t="-67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26</a:t>
            </a:fld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457F76-4B59-D396-D55C-4C43FFC1A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78" y="1690688"/>
            <a:ext cx="10573786" cy="31919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AFB53D-CD6B-C7DA-3141-7C5448159604}"/>
              </a:ext>
            </a:extLst>
          </p:cNvPr>
          <p:cNvSpPr txBox="1"/>
          <p:nvPr/>
        </p:nvSpPr>
        <p:spPr>
          <a:xfrm>
            <a:off x="867304" y="1337964"/>
            <a:ext cx="3103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Georgia" panose="02040502050405020303" pitchFamily="18" charset="0"/>
              </a:rPr>
              <a:t>TSP with precedence</a:t>
            </a:r>
            <a:endParaRPr lang="en-CA" dirty="0"/>
          </a:p>
        </p:txBody>
      </p:sp>
      <p:sp>
        <p:nvSpPr>
          <p:cNvPr id="5" name="Google Shape;675;p30">
            <a:extLst>
              <a:ext uri="{FF2B5EF4-FFF2-40B4-BE49-F238E27FC236}">
                <a16:creationId xmlns:a16="http://schemas.microsoft.com/office/drawing/2014/main" id="{35A80FDD-4592-2144-2899-1F96D8412872}"/>
              </a:ext>
            </a:extLst>
          </p:cNvPr>
          <p:cNvSpPr txBox="1"/>
          <p:nvPr/>
        </p:nvSpPr>
        <p:spPr>
          <a:xfrm>
            <a:off x="4914900" y="5555224"/>
            <a:ext cx="6461022" cy="100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Used for all MP variations as it was fastest SP solver</a:t>
            </a:r>
            <a:endParaRPr sz="28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964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Settings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5D51B-461B-BCDD-4886-7A86E8B7B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44125" cy="4667250"/>
              </a:xfrm>
            </p:spPr>
            <p:txBody>
              <a:bodyPr>
                <a:normAutofit/>
              </a:bodyPr>
              <a:lstStyle/>
              <a:p>
                <a:pPr fontAlgn="base">
                  <a:spcBef>
                    <a:spcPts val="0"/>
                  </a:spcBef>
                </a:pPr>
                <a:r>
                  <a:rPr lang="en-CA" sz="2400" b="0" i="0" u="none" strike="noStrike" dirty="0">
                    <a:effectLst/>
                    <a:latin typeface="Georgia" panose="02040502050405020303" pitchFamily="18" charset="0"/>
                  </a:rPr>
                  <a:t>SUALBP-1 Dataset: </a:t>
                </a:r>
                <a:r>
                  <a:rPr lang="en-CA" sz="2400" b="1" i="0" u="none" strike="noStrike" dirty="0">
                    <a:effectLst/>
                    <a:latin typeface="Georgia" panose="02040502050405020303" pitchFamily="18" charset="0"/>
                  </a:rPr>
                  <a:t>788</a:t>
                </a:r>
                <a:r>
                  <a:rPr lang="en-CA" sz="2400" b="0" i="0" u="none" strike="noStrike" dirty="0">
                    <a:effectLst/>
                    <a:latin typeface="Georgia" panose="02040502050405020303" pitchFamily="18" charset="0"/>
                  </a:rPr>
                  <a:t> instances in SBF2 dataset </a:t>
                </a:r>
                <a:r>
                  <a:rPr lang="en-CA" sz="1400" b="0" i="0" u="none" strike="noStrike" dirty="0">
                    <a:solidFill>
                      <a:srgbClr val="0070C0"/>
                    </a:solidFill>
                    <a:effectLst/>
                    <a:latin typeface="Georgia" panose="02040502050405020303" pitchFamily="18" charset="0"/>
                  </a:rPr>
                  <a:t>[</a:t>
                </a:r>
                <a:r>
                  <a:rPr lang="en-CA" sz="1400" b="0" i="0" u="none" strike="noStrike" dirty="0" err="1">
                    <a:solidFill>
                      <a:srgbClr val="0070C0"/>
                    </a:solidFill>
                    <a:effectLst/>
                    <a:latin typeface="Georgia" panose="02040502050405020303" pitchFamily="18" charset="0"/>
                  </a:rPr>
                  <a:t>Zohali</a:t>
                </a:r>
                <a:r>
                  <a:rPr lang="en-CA" sz="1400" b="0" i="0" u="none" strike="noStrike" dirty="0">
                    <a:solidFill>
                      <a:srgbClr val="0070C0"/>
                    </a:solidFill>
                    <a:effectLst/>
                    <a:latin typeface="Georgia" panose="02040502050405020303" pitchFamily="18" charset="0"/>
                  </a:rPr>
                  <a:t> et al., IJOC 2022]</a:t>
                </a:r>
                <a:endParaRPr lang="en-CA" sz="1600" b="0" i="0" u="none" strike="noStrike" dirty="0">
                  <a:solidFill>
                    <a:srgbClr val="0070C0"/>
                  </a:solidFill>
                  <a:effectLst/>
                  <a:latin typeface="Georgia" panose="02040502050405020303" pitchFamily="18" charset="0"/>
                </a:endParaRPr>
              </a:p>
              <a:p>
                <a:pPr lvl="1" fontAlgn="base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b="0" i="0" u="none" strike="noStrike" dirty="0">
                    <a:effectLst/>
                    <a:latin typeface="Georgia" panose="02040502050405020303" pitchFamily="18" charset="0"/>
                  </a:rPr>
                  <a:t>Dataset A: small (132 instances) with up to 25 tasks. </a:t>
                </a:r>
              </a:p>
              <a:p>
                <a:pPr lvl="1" fontAlgn="base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b="0" i="0" u="none" strike="noStrike" dirty="0">
                    <a:effectLst/>
                    <a:latin typeface="Georgia" panose="02040502050405020303" pitchFamily="18" charset="0"/>
                  </a:rPr>
                  <a:t>Dataset B: medium (140 instances) with 28 to 35 tasks. </a:t>
                </a:r>
              </a:p>
              <a:p>
                <a:pPr lvl="1" fontAlgn="base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b="0" i="0" u="none" strike="noStrike" dirty="0">
                    <a:effectLst/>
                    <a:latin typeface="Georgia" panose="02040502050405020303" pitchFamily="18" charset="0"/>
                  </a:rPr>
                  <a:t>Dataset C: large (188 instances) with 45 to 70 tasks. </a:t>
                </a:r>
              </a:p>
              <a:p>
                <a:pPr lvl="1" fontAlgn="base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b="0" i="0" u="none" strike="noStrike" dirty="0">
                    <a:effectLst/>
                    <a:latin typeface="Georgia" panose="02040502050405020303" pitchFamily="18" charset="0"/>
                  </a:rPr>
                  <a:t>Dataset D: extra-large (328 instances) with 75 to 111 tasks.</a:t>
                </a:r>
                <a:endParaRPr lang="en-US" sz="2400" dirty="0"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:r>
                  <a:rPr lang="en-US" sz="2400" dirty="0">
                    <a:latin typeface="Georgia" panose="02040502050405020303" pitchFamily="18" charset="0"/>
                  </a:rPr>
                  <a:t>Approaches compared:</a:t>
                </a:r>
              </a:p>
              <a:p>
                <a:pPr lvl="1" fontAlgn="base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800" b="0" i="0" smtClean="0">
                        <a:latin typeface="Cambria Math" panose="02040503050406030204" pitchFamily="18" charset="0"/>
                      </a:rPr>
                      <m:t>CP</m:t>
                    </m:r>
                  </m:oMath>
                </a14:m>
                <a:r>
                  <a:rPr lang="en-US" sz="18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1800" b="0" i="0" smtClean="0">
                            <a:latin typeface="Cambria Math" panose="02040503050406030204" pitchFamily="18" charset="0"/>
                          </a:rPr>
                          <m:t>LBBD</m:t>
                        </m:r>
                      </m:e>
                      <m:sub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b="0" i="0" u="none" strike="noStrike" dirty="0">
                    <a:effectLst/>
                    <a:latin typeface="Georgia" panose="020405020504050203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800">
                        <a:latin typeface="Cambria Math" panose="02040503050406030204" pitchFamily="18" charset="0"/>
                      </a:rPr>
                      <m:t>CP</m:t>
                    </m:r>
                  </m:oMath>
                </a14:m>
                <a:r>
                  <a:rPr lang="en-US" sz="18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1800">
                            <a:latin typeface="Cambria Math" panose="02040503050406030204" pitchFamily="18" charset="0"/>
                          </a:rPr>
                          <m:t>LBBD</m:t>
                        </m:r>
                      </m:e>
                      <m:sub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b="0" i="0" u="none" strike="noStrike" dirty="0">
                    <a:effectLst/>
                    <a:latin typeface="Georgia" panose="020405020504050203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800">
                        <a:latin typeface="Cambria Math" panose="02040503050406030204" pitchFamily="18" charset="0"/>
                      </a:rPr>
                      <m:t>CP</m:t>
                    </m:r>
                  </m:oMath>
                </a14:m>
                <a:r>
                  <a:rPr lang="en-US" sz="18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1800">
                            <a:latin typeface="Cambria Math" panose="02040503050406030204" pitchFamily="18" charset="0"/>
                          </a:rPr>
                          <m:t>LBBD</m:t>
                        </m:r>
                      </m:e>
                      <m:sub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1800" b="0" i="0" u="none" strike="noStrike" dirty="0">
                  <a:effectLst/>
                  <a:latin typeface="Georgia" panose="02040502050405020303" pitchFamily="18" charset="0"/>
                </a:endParaRPr>
              </a:p>
              <a:p>
                <a:pPr lvl="1" fontAlgn="base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800" b="0" i="0" smtClean="0">
                        <a:latin typeface="Cambria Math" panose="02040503050406030204" pitchFamily="18" charset="0"/>
                      </a:rPr>
                      <m:t>DIDP</m:t>
                    </m:r>
                  </m:oMath>
                </a14:m>
                <a:r>
                  <a:rPr lang="en-US" sz="18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1800" b="0" i="0" smtClean="0">
                            <a:latin typeface="Cambria Math" panose="02040503050406030204" pitchFamily="18" charset="0"/>
                          </a:rPr>
                          <m:t>LBBD</m:t>
                        </m:r>
                      </m:e>
                      <m:sub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𝑐𝑃𝑟𝑒</m:t>
                        </m:r>
                      </m:sub>
                    </m:sSub>
                  </m:oMath>
                </a14:m>
                <a:r>
                  <a:rPr lang="en-US" sz="1800" b="0" i="0" u="none" strike="noStrike" dirty="0">
                    <a:effectLst/>
                    <a:latin typeface="Georgia" panose="020405020504050203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800">
                        <a:latin typeface="Cambria Math" panose="02040503050406030204" pitchFamily="18" charset="0"/>
                      </a:rPr>
                      <m:t>DIDP</m:t>
                    </m:r>
                  </m:oMath>
                </a14:m>
                <a:r>
                  <a:rPr lang="en-US" sz="18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1800">
                            <a:latin typeface="Cambria Math" panose="02040503050406030204" pitchFamily="18" charset="0"/>
                          </a:rPr>
                          <m:t>LBBD</m:t>
                        </m:r>
                      </m:e>
                      <m:sub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𝐶𝑜𝑛</m:t>
                        </m:r>
                      </m:sub>
                    </m:sSub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CA" sz="1800">
                        <a:latin typeface="Cambria Math" panose="02040503050406030204" pitchFamily="18" charset="0"/>
                      </a:rPr>
                      <m:t>DIDP</m:t>
                    </m:r>
                    <m:r>
                      <m:rPr>
                        <m:nor/>
                      </m:rPr>
                      <a:rPr lang="en-US" sz="1800" dirty="0">
                        <a:latin typeface="Georgia" panose="02040502050405020303" pitchFamily="18" charset="0"/>
                      </a:rPr>
                      <m:t>−</m:t>
                    </m:r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1800">
                            <a:latin typeface="Cambria Math" panose="02040503050406030204" pitchFamily="18" charset="0"/>
                          </a:rPr>
                          <m:t>LBBD</m:t>
                        </m:r>
                      </m:e>
                      <m:sub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𝑃𝑟𝑒</m:t>
                        </m:r>
                      </m:sub>
                    </m:sSub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CA" sz="1800">
                        <a:latin typeface="Cambria Math" panose="02040503050406030204" pitchFamily="18" charset="0"/>
                      </a:rPr>
                      <m:t>DIDP</m:t>
                    </m:r>
                    <m:r>
                      <m:rPr>
                        <m:nor/>
                      </m:rPr>
                      <a:rPr lang="en-US" sz="1800" dirty="0">
                        <a:latin typeface="Georgia" panose="02040502050405020303" pitchFamily="18" charset="0"/>
                      </a:rPr>
                      <m:t>−</m:t>
                    </m:r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1800">
                            <a:latin typeface="Cambria Math" panose="02040503050406030204" pitchFamily="18" charset="0"/>
                          </a:rPr>
                          <m:t>LBBD</m:t>
                        </m:r>
                      </m:e>
                      <m:sub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𝑠𝐶𝑜𝑛</m:t>
                        </m:r>
                      </m:sub>
                    </m:sSub>
                  </m:oMath>
                </a14:m>
                <a:endParaRPr lang="en-CA" sz="1800" dirty="0">
                  <a:latin typeface="Georgia" panose="02040502050405020303" pitchFamily="18" charset="0"/>
                </a:endParaRPr>
              </a:p>
              <a:p>
                <a:pPr lvl="1" fontAlgn="base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800" b="0" i="0" u="none" strike="noStrike" smtClean="0">
                        <a:effectLst/>
                        <a:latin typeface="Cambria Math" panose="02040503050406030204" pitchFamily="18" charset="0"/>
                      </a:rPr>
                      <m:t>MIP</m:t>
                    </m:r>
                  </m:oMath>
                </a14:m>
                <a:r>
                  <a:rPr lang="en-US" sz="1800" b="0" u="none" strike="noStrike" dirty="0">
                    <a:effectLst/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800" b="0" i="0" u="none" strike="noStrike" dirty="0" smtClean="0">
                        <a:effectLst/>
                        <a:latin typeface="Cambria Math" panose="02040503050406030204" pitchFamily="18" charset="0"/>
                      </a:rPr>
                      <m:t>LBBD</m:t>
                    </m:r>
                  </m:oMath>
                </a14:m>
                <a:r>
                  <a:rPr lang="en-US" sz="1800" b="0" u="none" strike="noStrike" dirty="0">
                    <a:effectLst/>
                    <a:latin typeface="Georgia" panose="02040502050405020303" pitchFamily="18" charset="0"/>
                  </a:rPr>
                  <a:t> </a:t>
                </a:r>
                <a:r>
                  <a:rPr lang="en-CA" sz="14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[A</a:t>
                </a:r>
                <a:r>
                  <a:rPr lang="en-US" altLang="zh-CN" sz="1400" dirty="0" err="1">
                    <a:solidFill>
                      <a:srgbClr val="0070C0"/>
                    </a:solidFill>
                    <a:latin typeface="Georgia" panose="02040502050405020303" pitchFamily="18" charset="0"/>
                  </a:rPr>
                  <a:t>kpinar</a:t>
                </a:r>
                <a:r>
                  <a:rPr lang="en-CA" sz="14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et al., EJOR 2017] [</a:t>
                </a:r>
                <a:r>
                  <a:rPr lang="en-CA" sz="1400" dirty="0" err="1">
                    <a:solidFill>
                      <a:srgbClr val="0070C0"/>
                    </a:solidFill>
                    <a:latin typeface="Georgia" panose="02040502050405020303" pitchFamily="18" charset="0"/>
                  </a:rPr>
                  <a:t>Ritt</a:t>
                </a:r>
                <a:r>
                  <a:rPr lang="en-CA" sz="14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&amp; Costa, ITOR 2018]</a:t>
                </a:r>
                <a:endParaRPr lang="en-US" sz="1400" b="0" u="none" strike="noStrike" dirty="0">
                  <a:effectLst/>
                  <a:latin typeface="Georgia" panose="02040502050405020303" pitchFamily="18" charset="0"/>
                </a:endParaRPr>
              </a:p>
              <a:p>
                <a:pPr lvl="1" fontAlgn="base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Georgia" panose="02040502050405020303" pitchFamily="18" charset="0"/>
                  </a:rPr>
                  <a:t>Monolithic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800" b="0" i="0" smtClean="0">
                        <a:latin typeface="Cambria Math" panose="02040503050406030204" pitchFamily="18" charset="0"/>
                      </a:rPr>
                      <m:t>MIP</m:t>
                    </m:r>
                  </m:oMath>
                </a14:m>
                <a:r>
                  <a:rPr lang="en-US" sz="1800" b="0" u="none" strike="noStrike" dirty="0">
                    <a:effectLst/>
                    <a:latin typeface="Georgia" panose="02040502050405020303" pitchFamily="18" charset="0"/>
                  </a:rPr>
                  <a:t> model </a:t>
                </a:r>
                <a:r>
                  <a:rPr lang="en-CA" sz="14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[</a:t>
                </a:r>
                <a:r>
                  <a:rPr lang="en-CA" sz="1400" dirty="0" err="1">
                    <a:solidFill>
                      <a:srgbClr val="0070C0"/>
                    </a:solidFill>
                    <a:latin typeface="Georgia" panose="02040502050405020303" pitchFamily="18" charset="0"/>
                  </a:rPr>
                  <a:t>Esmaeilbeigi</a:t>
                </a:r>
                <a:r>
                  <a:rPr lang="en-CA" sz="1400" dirty="0">
                    <a:solidFill>
                      <a:srgbClr val="0070C0"/>
                    </a:solidFill>
                    <a:latin typeface="Georgia" panose="02040502050405020303" pitchFamily="18" charset="0"/>
                  </a:rPr>
                  <a:t> et al., OR Spectrum 2016]</a:t>
                </a:r>
                <a:endParaRPr lang="en-US" sz="2000" b="0" u="none" strike="noStrike" dirty="0">
                  <a:effectLst/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:r>
                  <a:rPr lang="en-US" sz="2400" dirty="0">
                    <a:latin typeface="Georgia" panose="02040502050405020303" pitchFamily="18" charset="0"/>
                  </a:rPr>
                  <a:t>Solvers</a:t>
                </a:r>
                <a:r>
                  <a:rPr lang="en-US" dirty="0">
                    <a:latin typeface="Georgia" panose="02040502050405020303" pitchFamily="18" charset="0"/>
                  </a:rPr>
                  <a:t> </a:t>
                </a:r>
                <a:r>
                  <a:rPr lang="en-US" sz="2400" dirty="0">
                    <a:latin typeface="Georgia" panose="02040502050405020303" pitchFamily="18" charset="0"/>
                  </a:rPr>
                  <a:t>used:</a:t>
                </a:r>
              </a:p>
              <a:p>
                <a:pPr lvl="1" fontAlgn="base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b="0" u="none" strike="noStrike" dirty="0">
                    <a:effectLst/>
                    <a:latin typeface="Georgia" panose="02040502050405020303" pitchFamily="18" charset="0"/>
                  </a:rPr>
                  <a:t>CP Optimizer 22.1.1</a:t>
                </a:r>
              </a:p>
              <a:p>
                <a:pPr lvl="1" fontAlgn="base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dirty="0" err="1">
                    <a:latin typeface="Georgia" panose="02040502050405020303" pitchFamily="18" charset="0"/>
                  </a:rPr>
                  <a:t>didp-rs</a:t>
                </a:r>
                <a:r>
                  <a:rPr lang="en-US" sz="1800" dirty="0">
                    <a:latin typeface="Georgia" panose="02040502050405020303" pitchFamily="18" charset="0"/>
                  </a:rPr>
                  <a:t> 0.7.3</a:t>
                </a:r>
              </a:p>
              <a:p>
                <a:pPr lvl="1" fontAlgn="base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sz="1800" b="0" u="none" strike="noStrike" dirty="0" err="1">
                    <a:effectLst/>
                    <a:latin typeface="Georgia" panose="02040502050405020303" pitchFamily="18" charset="0"/>
                  </a:rPr>
                  <a:t>Gurobi</a:t>
                </a:r>
                <a:r>
                  <a:rPr lang="en-US" sz="1800" b="0" u="none" strike="noStrike" dirty="0">
                    <a:effectLst/>
                    <a:latin typeface="Georgia" panose="02040502050405020303" pitchFamily="18" charset="0"/>
                  </a:rPr>
                  <a:t> 11.0.1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5D51B-461B-BCDD-4886-7A86E8B7B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44125" cy="4667250"/>
              </a:xfrm>
              <a:blipFill>
                <a:blip r:embed="rId2"/>
                <a:stretch>
                  <a:fillRect l="-876" t="-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107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28</a:t>
            </a:fld>
            <a:endParaRPr lang="en-CA"/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57D2A98-05B0-A64A-87A7-1B736E9FD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251001"/>
            <a:ext cx="8262637" cy="6606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A381E8B-CB02-3757-B14A-274E16F818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10600" y="2153939"/>
                <a:ext cx="3715050" cy="2752726"/>
              </a:xfrm>
            </p:spPr>
            <p:txBody>
              <a:bodyPr>
                <a:normAutofit/>
              </a:bodyPr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u="none" strike="noStrike" dirty="0" smtClean="0">
                        <a:effectLst/>
                        <a:latin typeface="Cambria Math" panose="02040503050406030204" pitchFamily="18" charset="0"/>
                      </a:rPr>
                      <m:t>CP</m:t>
                    </m:r>
                  </m:oMath>
                </a14:m>
                <a:r>
                  <a:rPr lang="en-CA" sz="2000" b="0" i="0" u="none" strike="noStrike" dirty="0">
                    <a:effectLst/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u="none" strike="noStrike" dirty="0" smtClean="0">
                        <a:effectLst/>
                        <a:latin typeface="Cambria Math" panose="02040503050406030204" pitchFamily="18" charset="0"/>
                      </a:rPr>
                      <m:t>LBBD</m:t>
                    </m:r>
                  </m:oMath>
                </a14:m>
                <a:r>
                  <a:rPr lang="en-CA" sz="2000" b="0" i="0" u="none" strike="noStrike" dirty="0">
                    <a:effectLst/>
                    <a:latin typeface="Georgia" panose="02040502050405020303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u="none" strike="noStrike" dirty="0" smtClean="0">
                        <a:effectLst/>
                        <a:latin typeface="Cambria Math" panose="02040503050406030204" pitchFamily="18" charset="0"/>
                      </a:rPr>
                      <m:t>DIDP</m:t>
                    </m:r>
                  </m:oMath>
                </a14:m>
                <a:r>
                  <a:rPr lang="en-CA" sz="2000" b="0" i="0" u="none" strike="noStrike" dirty="0">
                    <a:effectLst/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u="none" strike="noStrike" dirty="0" smtClean="0">
                        <a:effectLst/>
                        <a:latin typeface="Cambria Math" panose="02040503050406030204" pitchFamily="18" charset="0"/>
                      </a:rPr>
                      <m:t>LBBD</m:t>
                    </m:r>
                  </m:oMath>
                </a14:m>
                <a:r>
                  <a:rPr lang="en-CA" sz="2000" b="0" i="0" u="none" strike="noStrike" dirty="0">
                    <a:effectLst/>
                    <a:latin typeface="Georgia" panose="02040502050405020303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u="none" strike="noStrike" dirty="0" smtClean="0">
                        <a:effectLst/>
                        <a:latin typeface="Cambria Math" panose="02040503050406030204" pitchFamily="18" charset="0"/>
                      </a:rPr>
                      <m:t>MIP</m:t>
                    </m:r>
                  </m:oMath>
                </a14:m>
                <a:r>
                  <a:rPr lang="en-CA" sz="2000" b="0" i="0" u="none" strike="noStrike" dirty="0">
                    <a:effectLst/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u="none" strike="noStrike" dirty="0" smtClean="0">
                        <a:effectLst/>
                        <a:latin typeface="Cambria Math" panose="02040503050406030204" pitchFamily="18" charset="0"/>
                      </a:rPr>
                      <m:t>LBBD</m:t>
                    </m:r>
                  </m:oMath>
                </a14:m>
                <a:r>
                  <a:rPr lang="en-CA" sz="2000" b="0" i="0" u="none" strike="noStrike" dirty="0">
                    <a:effectLst/>
                    <a:latin typeface="Georgia" panose="02040502050405020303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u="none" strike="noStrike" dirty="0" smtClean="0">
                        <a:effectLst/>
                        <a:latin typeface="Cambria Math" panose="02040503050406030204" pitchFamily="18" charset="0"/>
                      </a:rPr>
                      <m:t>MIP</m:t>
                    </m:r>
                  </m:oMath>
                </a14:m>
                <a:endParaRPr lang="en-CA" sz="2000" b="0" u="none" strike="noStrike" dirty="0">
                  <a:effectLst/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:endParaRPr lang="en-CA" sz="2000" dirty="0"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:r>
                  <a:rPr lang="en-CA" sz="2000" b="0" i="0" u="none" strike="noStrike" dirty="0">
                    <a:effectLst/>
                    <a:latin typeface="Georgia" panose="02040502050405020303" pitchFamily="18" charset="0"/>
                  </a:rPr>
                  <a:t>Global constraint encoding trails variable manipulation and constraint expressions</a:t>
                </a:r>
              </a:p>
              <a:p>
                <a:pPr fontAlgn="base">
                  <a:spcBef>
                    <a:spcPts val="0"/>
                  </a:spcBef>
                </a:pPr>
                <a:endParaRPr lang="en-CA" sz="2000" dirty="0"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DIDP</m:t>
                    </m:r>
                  </m:oMath>
                </a14:m>
                <a:r>
                  <a:rPr lang="en-US" sz="20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LBBD</m:t>
                    </m:r>
                  </m:oMath>
                </a14:m>
                <a:r>
                  <a:rPr lang="en-US" sz="2000" dirty="0">
                    <a:latin typeface="Georgia" panose="02040502050405020303" pitchFamily="18" charset="0"/>
                  </a:rPr>
                  <a:t> models behave similarly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A381E8B-CB02-3757-B14A-274E16F81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0600" y="2153939"/>
                <a:ext cx="3715050" cy="2752726"/>
              </a:xfrm>
              <a:blipFill>
                <a:blip r:embed="rId3"/>
                <a:stretch>
                  <a:fillRect l="-1706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675;p30">
            <a:extLst>
              <a:ext uri="{FF2B5EF4-FFF2-40B4-BE49-F238E27FC236}">
                <a16:creationId xmlns:a16="http://schemas.microsoft.com/office/drawing/2014/main" id="{09552F7F-E8B3-F28A-8943-65E367DCB2CF}"/>
              </a:ext>
            </a:extLst>
          </p:cNvPr>
          <p:cNvSpPr txBox="1"/>
          <p:nvPr/>
        </p:nvSpPr>
        <p:spPr>
          <a:xfrm>
            <a:off x="8476948" y="532183"/>
            <a:ext cx="2010075" cy="56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CP-LBBD</a:t>
            </a:r>
            <a:endParaRPr sz="28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675;p30">
            <a:extLst>
              <a:ext uri="{FF2B5EF4-FFF2-40B4-BE49-F238E27FC236}">
                <a16:creationId xmlns:a16="http://schemas.microsoft.com/office/drawing/2014/main" id="{2FD72D35-D2EF-E03F-ADA3-B819E9E15298}"/>
              </a:ext>
            </a:extLst>
          </p:cNvPr>
          <p:cNvSpPr txBox="1"/>
          <p:nvPr/>
        </p:nvSpPr>
        <p:spPr>
          <a:xfrm>
            <a:off x="8476948" y="1101547"/>
            <a:ext cx="2138963" cy="56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DIDP-LBBD</a:t>
            </a:r>
            <a:endParaRPr sz="28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675;p30">
            <a:extLst>
              <a:ext uri="{FF2B5EF4-FFF2-40B4-BE49-F238E27FC236}">
                <a16:creationId xmlns:a16="http://schemas.microsoft.com/office/drawing/2014/main" id="{C32772FA-1E2F-B070-F0FA-0E106FCED5C8}"/>
              </a:ext>
            </a:extLst>
          </p:cNvPr>
          <p:cNvSpPr txBox="1"/>
          <p:nvPr/>
        </p:nvSpPr>
        <p:spPr>
          <a:xfrm>
            <a:off x="2676221" y="1959316"/>
            <a:ext cx="2138963" cy="56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MIP-LBBD</a:t>
            </a:r>
            <a:endParaRPr sz="28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675;p30">
            <a:extLst>
              <a:ext uri="{FF2B5EF4-FFF2-40B4-BE49-F238E27FC236}">
                <a16:creationId xmlns:a16="http://schemas.microsoft.com/office/drawing/2014/main" id="{0B3CFC59-1491-29C9-A9A9-D116D1FE52DA}"/>
              </a:ext>
            </a:extLst>
          </p:cNvPr>
          <p:cNvSpPr txBox="1"/>
          <p:nvPr/>
        </p:nvSpPr>
        <p:spPr>
          <a:xfrm>
            <a:off x="2676221" y="2845660"/>
            <a:ext cx="2138963" cy="56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MIP</a:t>
            </a:r>
            <a:endParaRPr sz="28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713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7A9AC408-1691-7FE5-C160-13304CEF5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10" y="3171030"/>
            <a:ext cx="4389120" cy="3657600"/>
          </a:xfrm>
          <a:prstGeom prst="rect">
            <a:avLst/>
          </a:prstGeom>
        </p:spPr>
      </p:pic>
      <p:pic>
        <p:nvPicPr>
          <p:cNvPr id="13" name="Picture 12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EAD4653A-501F-C102-693C-DE8031900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1" y="3155950"/>
            <a:ext cx="4389120" cy="3657600"/>
          </a:xfrm>
          <a:prstGeom prst="rect">
            <a:avLst/>
          </a:prstGeom>
        </p:spPr>
      </p:pic>
      <p:pic>
        <p:nvPicPr>
          <p:cNvPr id="7" name="Content Placeholder 6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9407D885-4604-2F70-4DEE-1B1C5EFC8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" y="-177798"/>
            <a:ext cx="4403407" cy="36695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29</a:t>
            </a:fld>
            <a:endParaRPr lang="en-CA" dirty="0"/>
          </a:p>
        </p:txBody>
      </p:sp>
      <p:pic>
        <p:nvPicPr>
          <p:cNvPr id="11" name="Picture 10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291077D8-1F54-7A03-B9DF-F4D50EF9E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71" y="-228600"/>
            <a:ext cx="4389120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E7B7081-4192-CB3D-B027-C554C81F71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16695" y="228600"/>
                <a:ext cx="1971676" cy="1957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base">
                  <a:spcBef>
                    <a:spcPts val="0"/>
                  </a:spcBef>
                  <a:buNone/>
                </a:pPr>
                <a:r>
                  <a:rPr lang="en-CA" sz="1600" dirty="0">
                    <a:latin typeface="Georgia" panose="02040502050405020303" pitchFamily="18" charset="0"/>
                  </a:rPr>
                  <a:t>Dataset A: Small</a:t>
                </a:r>
              </a:p>
              <a:p>
                <a:pPr marL="0" indent="0" fontAlgn="base">
                  <a:spcBef>
                    <a:spcPts val="0"/>
                  </a:spcBef>
                  <a:buNone/>
                </a:pPr>
                <a:endParaRPr lang="en-CA" sz="1600" dirty="0">
                  <a:latin typeface="Georgia" panose="02040502050405020303" pitchFamily="18" charset="0"/>
                </a:endParaRPr>
              </a:p>
              <a:p>
                <a:pPr marL="0" indent="0" fontAlgn="base">
                  <a:spcBef>
                    <a:spcPts val="0"/>
                  </a:spcBef>
                  <a:buNone/>
                </a:pPr>
                <a:r>
                  <a:rPr lang="en-CA" sz="1600" dirty="0">
                    <a:latin typeface="Georgia" panose="02040502050405020303" pitchFamily="18" charset="0"/>
                  </a:rPr>
                  <a:t>Only monolithic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600" i="0" dirty="0" smtClean="0">
                        <a:latin typeface="Cambria Math" panose="02040503050406030204" pitchFamily="18" charset="0"/>
                      </a:rPr>
                      <m:t>MIP</m:t>
                    </m:r>
                  </m:oMath>
                </a14:m>
                <a:r>
                  <a:rPr lang="en-CA" sz="1600" dirty="0">
                    <a:latin typeface="Georgia" panose="02040502050405020303" pitchFamily="18" charset="0"/>
                  </a:rPr>
                  <a:t> cannot solve all instances to optimality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E7B7081-4192-CB3D-B027-C554C81F7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695" y="228600"/>
                <a:ext cx="1971676" cy="1957387"/>
              </a:xfrm>
              <a:prstGeom prst="rect">
                <a:avLst/>
              </a:prstGeom>
              <a:blipFill>
                <a:blip r:embed="rId6"/>
                <a:stretch>
                  <a:fillRect l="-1923" t="-1935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08C6C5-0293-CF7B-5EA2-7E6AF53B1BE7}"/>
              </a:ext>
            </a:extLst>
          </p:cNvPr>
          <p:cNvSpPr txBox="1">
            <a:spLocks/>
          </p:cNvSpPr>
          <p:nvPr/>
        </p:nvSpPr>
        <p:spPr>
          <a:xfrm>
            <a:off x="9982200" y="136525"/>
            <a:ext cx="1971676" cy="195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buNone/>
            </a:pPr>
            <a:r>
              <a:rPr lang="en-CA" sz="1600" dirty="0">
                <a:latin typeface="Georgia" panose="02040502050405020303" pitchFamily="18" charset="0"/>
              </a:rPr>
              <a:t>Dataset B: Mid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CA" sz="1600" dirty="0">
              <a:latin typeface="Georgia" panose="02040502050405020303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CA" sz="1600" dirty="0">
                <a:latin typeface="Georgia" panose="02040502050405020303" pitchFamily="18" charset="0"/>
              </a:rPr>
              <a:t>All approaches perform similarly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B36B617-D2A2-263E-29F8-F5AA350370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9567" y="3616329"/>
                <a:ext cx="1971676" cy="1957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base">
                  <a:spcBef>
                    <a:spcPts val="0"/>
                  </a:spcBef>
                  <a:buNone/>
                </a:pPr>
                <a:r>
                  <a:rPr lang="en-CA" sz="1600" dirty="0">
                    <a:latin typeface="Georgia" panose="02040502050405020303" pitchFamily="18" charset="0"/>
                  </a:rPr>
                  <a:t>Dataset C: Large</a:t>
                </a:r>
              </a:p>
              <a:p>
                <a:pPr marL="0" indent="0" fontAlgn="base">
                  <a:spcBef>
                    <a:spcPts val="0"/>
                  </a:spcBef>
                  <a:buNone/>
                </a:pPr>
                <a:endParaRPr lang="en-CA" sz="1600" dirty="0">
                  <a:latin typeface="Georgia" panose="02040502050405020303" pitchFamily="18" charset="0"/>
                </a:endParaRPr>
              </a:p>
              <a:p>
                <a:pPr marL="0" indent="0" fontAlgn="base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600" b="0" i="0" smtClean="0">
                        <a:latin typeface="Cambria Math" panose="02040503050406030204" pitchFamily="18" charset="0"/>
                      </a:rPr>
                      <m:t>CP</m:t>
                    </m:r>
                  </m:oMath>
                </a14:m>
                <a:r>
                  <a:rPr lang="en-US" sz="16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1600" b="0" i="0" smtClean="0">
                            <a:latin typeface="Cambria Math" panose="02040503050406030204" pitchFamily="18" charset="0"/>
                          </a:rPr>
                          <m:t>LBBD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CA" sz="1600" dirty="0">
                    <a:latin typeface="Georgia" panose="02040502050405020303" pitchFamily="18" charset="0"/>
                  </a:rPr>
                  <a:t> outperforms others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B36B617-D2A2-263E-29F8-F5AA35037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567" y="3616329"/>
                <a:ext cx="1971676" cy="1957387"/>
              </a:xfrm>
              <a:prstGeom prst="rect">
                <a:avLst/>
              </a:prstGeom>
              <a:blipFill>
                <a:blip r:embed="rId7"/>
                <a:stretch>
                  <a:fillRect l="-1274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7CB9B2BA-1E7E-9CBB-8674-99B0D4B8C6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10777" y="3602831"/>
                <a:ext cx="2181223" cy="1957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base">
                  <a:spcBef>
                    <a:spcPts val="0"/>
                  </a:spcBef>
                  <a:buNone/>
                </a:pPr>
                <a:r>
                  <a:rPr lang="en-CA" sz="1600" dirty="0">
                    <a:latin typeface="Georgia" panose="02040502050405020303" pitchFamily="18" charset="0"/>
                  </a:rPr>
                  <a:t>Dataset D: Extra large</a:t>
                </a:r>
              </a:p>
              <a:p>
                <a:pPr marL="0" indent="0" fontAlgn="base">
                  <a:spcBef>
                    <a:spcPts val="0"/>
                  </a:spcBef>
                  <a:buNone/>
                </a:pPr>
                <a:endParaRPr lang="en-CA" sz="1600" dirty="0">
                  <a:latin typeface="Georgia" panose="02040502050405020303" pitchFamily="18" charset="0"/>
                </a:endParaRPr>
              </a:p>
              <a:p>
                <a:pPr marL="0" indent="0" fontAlgn="base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600">
                        <a:latin typeface="Cambria Math" panose="02040503050406030204" pitchFamily="18" charset="0"/>
                      </a:rPr>
                      <m:t>CP</m:t>
                    </m:r>
                  </m:oMath>
                </a14:m>
                <a:r>
                  <a:rPr lang="en-US" sz="16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1600">
                            <a:latin typeface="Cambria Math" panose="02040503050406030204" pitchFamily="18" charset="0"/>
                          </a:rPr>
                          <m:t>LBBD</m:t>
                        </m:r>
                      </m:e>
                      <m:sub>
                        <m:r>
                          <a:rPr lang="en-CA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CA" sz="1600" dirty="0">
                    <a:latin typeface="Georgia" panose="02040502050405020303" pitchFamily="18" charset="0"/>
                  </a:rPr>
                  <a:t> outperforms others</a:t>
                </a:r>
              </a:p>
              <a:p>
                <a:pPr marL="0" indent="0" fontAlgn="base">
                  <a:spcBef>
                    <a:spcPts val="0"/>
                  </a:spcBef>
                  <a:buNone/>
                </a:pPr>
                <a:endParaRPr lang="en-CA" sz="1600" dirty="0">
                  <a:latin typeface="Georgia" panose="02040502050405020303" pitchFamily="18" charset="0"/>
                </a:endParaRPr>
              </a:p>
              <a:p>
                <a:pPr marL="0" indent="0" fontAlgn="base">
                  <a:spcBef>
                    <a:spcPts val="0"/>
                  </a:spcBef>
                  <a:buNone/>
                </a:pPr>
                <a:r>
                  <a:rPr lang="en-CA" sz="1600" dirty="0">
                    <a:latin typeface="Georgia" panose="02040502050405020303" pitchFamily="18" charset="0"/>
                  </a:rPr>
                  <a:t>The performance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600" b="0" i="0" smtClean="0">
                        <a:latin typeface="Cambria Math" panose="02040503050406030204" pitchFamily="18" charset="0"/>
                      </a:rPr>
                      <m:t>DIDP</m:t>
                    </m:r>
                  </m:oMath>
                </a14:m>
                <a:r>
                  <a:rPr lang="en-CA" sz="16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600" b="0" i="0" dirty="0" smtClean="0">
                        <a:latin typeface="Cambria Math" panose="02040503050406030204" pitchFamily="18" charset="0"/>
                      </a:rPr>
                      <m:t>LBBD</m:t>
                    </m:r>
                  </m:oMath>
                </a14:m>
                <a:r>
                  <a:rPr lang="en-CA" sz="1600" dirty="0">
                    <a:latin typeface="Georgia" panose="02040502050405020303" pitchFamily="18" charset="0"/>
                  </a:rPr>
                  <a:t> </a:t>
                </a:r>
                <a:r>
                  <a:rPr lang="en-CA" sz="1600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degrades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7CB9B2BA-1E7E-9CBB-8674-99B0D4B8C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77" y="3602831"/>
                <a:ext cx="2181223" cy="1957387"/>
              </a:xfrm>
              <a:prstGeom prst="rect">
                <a:avLst/>
              </a:prstGeom>
              <a:blipFill>
                <a:blip r:embed="rId8"/>
                <a:stretch>
                  <a:fillRect l="-1734" t="-1290" r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7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CF7DE-62D8-D940-8FAB-4837D1D53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3" name="Picture 5" descr="MCj03039090000[1]">
            <a:extLst>
              <a:ext uri="{FF2B5EF4-FFF2-40B4-BE49-F238E27FC236}">
                <a16:creationId xmlns:a16="http://schemas.microsoft.com/office/drawing/2014/main" id="{677E0B06-9691-E043-974C-27DB60849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1595" y="3133869"/>
            <a:ext cx="1320800" cy="1022351"/>
          </a:xfrm>
          <a:prstGeom prst="rect">
            <a:avLst/>
          </a:prstGeom>
          <a:noFill/>
        </p:spPr>
      </p:pic>
      <p:pic>
        <p:nvPicPr>
          <p:cNvPr id="44" name="Picture 6" descr="MCj03039090000[1]">
            <a:extLst>
              <a:ext uri="{FF2B5EF4-FFF2-40B4-BE49-F238E27FC236}">
                <a16:creationId xmlns:a16="http://schemas.microsoft.com/office/drawing/2014/main" id="{17D87D4B-3E11-B148-B776-B854D817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4395" y="3091535"/>
            <a:ext cx="1320800" cy="1022351"/>
          </a:xfrm>
          <a:prstGeom prst="rect">
            <a:avLst/>
          </a:prstGeom>
          <a:noFill/>
        </p:spPr>
      </p:pic>
      <p:pic>
        <p:nvPicPr>
          <p:cNvPr id="45" name="Picture 7" descr="MCj03039090000[1]">
            <a:extLst>
              <a:ext uri="{FF2B5EF4-FFF2-40B4-BE49-F238E27FC236}">
                <a16:creationId xmlns:a16="http://schemas.microsoft.com/office/drawing/2014/main" id="{7E1ACA4D-3F76-5E47-818C-D743AB601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9195" y="3193135"/>
            <a:ext cx="1320800" cy="1022351"/>
          </a:xfrm>
          <a:prstGeom prst="rect">
            <a:avLst/>
          </a:prstGeom>
          <a:noFill/>
        </p:spPr>
      </p:pic>
      <p:sp>
        <p:nvSpPr>
          <p:cNvPr id="46" name="Oval 29">
            <a:extLst>
              <a:ext uri="{FF2B5EF4-FFF2-40B4-BE49-F238E27FC236}">
                <a16:creationId xmlns:a16="http://schemas.microsoft.com/office/drawing/2014/main" id="{DD8CDEAD-6F86-1A4B-B46C-0B38FECFE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995" y="348335"/>
            <a:ext cx="2540000" cy="1117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1219170" eaLnBrk="0" hangingPunct="0">
              <a:defRPr/>
            </a:pPr>
            <a:r>
              <a:rPr lang="en-US" sz="3200" kern="0">
                <a:solidFill>
                  <a:srgbClr val="000000"/>
                </a:solidFill>
                <a:latin typeface="Tahoma" charset="0"/>
              </a:rPr>
              <a:t>Assign jobs</a:t>
            </a:r>
          </a:p>
        </p:txBody>
      </p:sp>
      <p:grpSp>
        <p:nvGrpSpPr>
          <p:cNvPr id="47" name="Group 39">
            <a:extLst>
              <a:ext uri="{FF2B5EF4-FFF2-40B4-BE49-F238E27FC236}">
                <a16:creationId xmlns:a16="http://schemas.microsoft.com/office/drawing/2014/main" id="{F816B1D0-FC8B-744F-B190-4FFA332875AC}"/>
              </a:ext>
            </a:extLst>
          </p:cNvPr>
          <p:cNvGrpSpPr>
            <a:grpSpLocks/>
          </p:cNvGrpSpPr>
          <p:nvPr/>
        </p:nvGrpSpPr>
        <p:grpSpPr bwMode="auto">
          <a:xfrm>
            <a:off x="2451996" y="1465935"/>
            <a:ext cx="6197601" cy="1727200"/>
            <a:chOff x="1159" y="692"/>
            <a:chExt cx="2928" cy="816"/>
          </a:xfrm>
        </p:grpSpPr>
        <p:cxnSp>
          <p:nvCxnSpPr>
            <p:cNvPr id="48" name="AutoShape 32">
              <a:extLst>
                <a:ext uri="{FF2B5EF4-FFF2-40B4-BE49-F238E27FC236}">
                  <a16:creationId xmlns:a16="http://schemas.microsoft.com/office/drawing/2014/main" id="{3D27EA17-32FA-634E-B7EA-50546E7BAF68}"/>
                </a:ext>
              </a:extLst>
            </p:cNvPr>
            <p:cNvCxnSpPr>
              <a:cxnSpLocks noChangeShapeType="1"/>
              <a:stCxn id="46" idx="4"/>
            </p:cNvCxnSpPr>
            <p:nvPr/>
          </p:nvCxnSpPr>
          <p:spPr bwMode="auto">
            <a:xfrm flipH="1">
              <a:off x="1159" y="692"/>
              <a:ext cx="1680" cy="7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9" name="AutoShape 33">
              <a:extLst>
                <a:ext uri="{FF2B5EF4-FFF2-40B4-BE49-F238E27FC236}">
                  <a16:creationId xmlns:a16="http://schemas.microsoft.com/office/drawing/2014/main" id="{AE7E434B-E986-DD4E-A4E3-472E6E23A74F}"/>
                </a:ext>
              </a:extLst>
            </p:cNvPr>
            <p:cNvCxnSpPr>
              <a:cxnSpLocks noChangeShapeType="1"/>
              <a:stCxn id="46" idx="4"/>
            </p:cNvCxnSpPr>
            <p:nvPr/>
          </p:nvCxnSpPr>
          <p:spPr bwMode="auto">
            <a:xfrm flipH="1">
              <a:off x="2743" y="692"/>
              <a:ext cx="96" cy="7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50" name="AutoShape 34">
              <a:extLst>
                <a:ext uri="{FF2B5EF4-FFF2-40B4-BE49-F238E27FC236}">
                  <a16:creationId xmlns:a16="http://schemas.microsoft.com/office/drawing/2014/main" id="{A0917487-894C-EA45-855D-3112B3777BBB}"/>
                </a:ext>
              </a:extLst>
            </p:cNvPr>
            <p:cNvCxnSpPr>
              <a:cxnSpLocks noChangeShapeType="1"/>
              <a:stCxn id="46" idx="4"/>
            </p:cNvCxnSpPr>
            <p:nvPr/>
          </p:nvCxnSpPr>
          <p:spPr bwMode="auto">
            <a:xfrm>
              <a:off x="2839" y="692"/>
              <a:ext cx="1248" cy="8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</p:cxn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id="{77AF79E7-FD2D-1849-9129-43608DB4C7B5}"/>
              </a:ext>
            </a:extLst>
          </p:cNvPr>
          <p:cNvGrpSpPr>
            <a:grpSpLocks/>
          </p:cNvGrpSpPr>
          <p:nvPr/>
        </p:nvGrpSpPr>
        <p:grpSpPr bwMode="auto">
          <a:xfrm>
            <a:off x="1385195" y="4215491"/>
            <a:ext cx="9245600" cy="1801284"/>
            <a:chOff x="672" y="3120"/>
            <a:chExt cx="4368" cy="851"/>
          </a:xfrm>
        </p:grpSpPr>
        <p:grpSp>
          <p:nvGrpSpPr>
            <p:cNvPr id="52" name="Group 14">
              <a:extLst>
                <a:ext uri="{FF2B5EF4-FFF2-40B4-BE49-F238E27FC236}">
                  <a16:creationId xmlns:a16="http://schemas.microsoft.com/office/drawing/2014/main" id="{5249F72A-2CCA-1A46-88DF-97664D5203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3120"/>
              <a:ext cx="1248" cy="576"/>
              <a:chOff x="576" y="3360"/>
              <a:chExt cx="1248" cy="576"/>
            </a:xfrm>
          </p:grpSpPr>
          <p:sp>
            <p:nvSpPr>
              <p:cNvPr id="68" name="Line 8">
                <a:extLst>
                  <a:ext uri="{FF2B5EF4-FFF2-40B4-BE49-F238E27FC236}">
                    <a16:creationId xmlns:a16="http://schemas.microsoft.com/office/drawing/2014/main" id="{46228CB1-6576-7E4B-BA8E-6C3AA6084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3936"/>
                <a:ext cx="124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1219170" eaLnBrk="0" hangingPunct="0">
                  <a:defRPr/>
                </a:pPr>
                <a:endParaRPr lang="en-US" sz="2400" kern="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69" name="Line 9">
                <a:extLst>
                  <a:ext uri="{FF2B5EF4-FFF2-40B4-BE49-F238E27FC236}">
                    <a16:creationId xmlns:a16="http://schemas.microsoft.com/office/drawing/2014/main" id="{C77436E4-594D-D348-AA9C-B29AE79B5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3360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1219170" eaLnBrk="0" hangingPunct="0">
                  <a:defRPr/>
                </a:pPr>
                <a:endParaRPr lang="en-US" sz="2400" kern="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70" name="Rectangle 10">
                <a:extLst>
                  <a:ext uri="{FF2B5EF4-FFF2-40B4-BE49-F238E27FC236}">
                    <a16:creationId xmlns:a16="http://schemas.microsoft.com/office/drawing/2014/main" id="{E59474D5-9F2B-E940-8D26-956259872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696"/>
                <a:ext cx="768" cy="240"/>
              </a:xfrm>
              <a:prstGeom prst="rect">
                <a:avLst/>
              </a:prstGeom>
              <a:solidFill>
                <a:srgbClr val="00E4A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1219170" eaLnBrk="0" hangingPunct="0">
                  <a:defRPr/>
                </a:pPr>
                <a:endParaRPr lang="en-US" sz="2400" kern="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71" name="Rectangle 11">
                <a:extLst>
                  <a:ext uri="{FF2B5EF4-FFF2-40B4-BE49-F238E27FC236}">
                    <a16:creationId xmlns:a16="http://schemas.microsoft.com/office/drawing/2014/main" id="{B64C4AD6-0E1E-A341-8F0B-B6169A914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36" cy="240"/>
              </a:xfrm>
              <a:prstGeom prst="rect">
                <a:avLst/>
              </a:prstGeom>
              <a:solidFill>
                <a:srgbClr val="3333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1219170" eaLnBrk="0" hangingPunct="0">
                  <a:defRPr/>
                </a:pPr>
                <a:endParaRPr lang="en-US" sz="2400" kern="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72" name="Rectangle 12">
                <a:extLst>
                  <a:ext uri="{FF2B5EF4-FFF2-40B4-BE49-F238E27FC236}">
                    <a16:creationId xmlns:a16="http://schemas.microsoft.com/office/drawing/2014/main" id="{446229A8-FA45-C64E-BA8B-FD19D5D8B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3696"/>
                <a:ext cx="336" cy="2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1219170" eaLnBrk="0" hangingPunct="0">
                  <a:defRPr/>
                </a:pPr>
                <a:endParaRPr lang="en-US" sz="2400" kern="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73" name="Rectangle 13">
                <a:extLst>
                  <a:ext uri="{FF2B5EF4-FFF2-40B4-BE49-F238E27FC236}">
                    <a16:creationId xmlns:a16="http://schemas.microsoft.com/office/drawing/2014/main" id="{482CDD98-0CBB-534D-B4F7-28499494C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3456"/>
                <a:ext cx="672" cy="240"/>
              </a:xfrm>
              <a:prstGeom prst="rect">
                <a:avLst/>
              </a:prstGeom>
              <a:solidFill>
                <a:srgbClr val="FFCF0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1219170" eaLnBrk="0" hangingPunct="0">
                  <a:defRPr/>
                </a:pPr>
                <a:endParaRPr lang="en-US" sz="2400" kern="0">
                  <a:solidFill>
                    <a:srgbClr val="000000"/>
                  </a:solidFill>
                  <a:latin typeface="Tahoma" charset="0"/>
                </a:endParaRPr>
              </a:p>
            </p:txBody>
          </p:sp>
        </p:grp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C46638E4-0D89-154E-BE0C-0DF8F0453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696"/>
              <a:ext cx="12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1219170" eaLnBrk="0" hangingPunct="0">
                <a:defRPr/>
              </a:pPr>
              <a:endParaRPr lang="en-US" sz="2400" kern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54" name="Line 17">
              <a:extLst>
                <a:ext uri="{FF2B5EF4-FFF2-40B4-BE49-F238E27FC236}">
                  <a16:creationId xmlns:a16="http://schemas.microsoft.com/office/drawing/2014/main" id="{2405CB6F-072F-F74C-8320-A2F7C609B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120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1219170" eaLnBrk="0" hangingPunct="0">
                <a:defRPr/>
              </a:pPr>
              <a:endParaRPr lang="en-US" sz="2400" kern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55" name="Rectangle 18">
              <a:extLst>
                <a:ext uri="{FF2B5EF4-FFF2-40B4-BE49-F238E27FC236}">
                  <a16:creationId xmlns:a16="http://schemas.microsoft.com/office/drawing/2014/main" id="{67F9A178-C088-C449-86BA-ACC874C61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456"/>
              <a:ext cx="1200" cy="24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1219170" eaLnBrk="0" hangingPunct="0">
                <a:defRPr/>
              </a:pPr>
              <a:endParaRPr lang="en-US" sz="2400" kern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CA3D4A32-6EDE-4646-AC3A-38A0823B4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216"/>
              <a:ext cx="336" cy="24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1219170" eaLnBrk="0" hangingPunct="0">
                <a:defRPr/>
              </a:pPr>
              <a:endParaRPr lang="en-US" sz="2400" kern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57" name="Rectangle 20">
              <a:extLst>
                <a:ext uri="{FF2B5EF4-FFF2-40B4-BE49-F238E27FC236}">
                  <a16:creationId xmlns:a16="http://schemas.microsoft.com/office/drawing/2014/main" id="{1568A8BA-A532-B94F-93C5-1AC194AB8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216"/>
              <a:ext cx="336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1219170" eaLnBrk="0" hangingPunct="0">
                <a:defRPr/>
              </a:pPr>
              <a:endParaRPr lang="en-US" sz="2400" kern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58" name="Rectangle 21">
              <a:extLst>
                <a:ext uri="{FF2B5EF4-FFF2-40B4-BE49-F238E27FC236}">
                  <a16:creationId xmlns:a16="http://schemas.microsoft.com/office/drawing/2014/main" id="{84E961F0-CF36-6242-B219-95D83AC33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216"/>
              <a:ext cx="672" cy="240"/>
            </a:xfrm>
            <a:prstGeom prst="rect">
              <a:avLst/>
            </a:prstGeom>
            <a:solidFill>
              <a:srgbClr val="FFCF0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1219170" eaLnBrk="0" hangingPunct="0">
                <a:defRPr/>
              </a:pPr>
              <a:endParaRPr lang="en-US" sz="2400" kern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59" name="Line 23">
              <a:extLst>
                <a:ext uri="{FF2B5EF4-FFF2-40B4-BE49-F238E27FC236}">
                  <a16:creationId xmlns:a16="http://schemas.microsoft.com/office/drawing/2014/main" id="{DDF313C5-BF74-B744-B68A-89F092F81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696"/>
              <a:ext cx="12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1219170" eaLnBrk="0" hangingPunct="0">
                <a:defRPr/>
              </a:pPr>
              <a:endParaRPr lang="en-US" sz="2400" kern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0" name="Line 24">
              <a:extLst>
                <a:ext uri="{FF2B5EF4-FFF2-40B4-BE49-F238E27FC236}">
                  <a16:creationId xmlns:a16="http://schemas.microsoft.com/office/drawing/2014/main" id="{61FC0789-43F9-414F-BD9D-2CDAECFBBA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120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1219170" eaLnBrk="0" hangingPunct="0">
                <a:defRPr/>
              </a:pPr>
              <a:endParaRPr lang="en-US" sz="2400" kern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CA50E2AB-1693-E24E-A01D-D2A599520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456"/>
              <a:ext cx="432" cy="240"/>
            </a:xfrm>
            <a:prstGeom prst="rect">
              <a:avLst/>
            </a:prstGeom>
            <a:solidFill>
              <a:srgbClr val="00E4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1219170" eaLnBrk="0" hangingPunct="0">
                <a:defRPr/>
              </a:pPr>
              <a:endParaRPr lang="en-US" sz="2400" kern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3464AF95-C099-CC41-9A6F-5AA26BD7C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456"/>
              <a:ext cx="336" cy="240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1219170" eaLnBrk="0" hangingPunct="0">
                <a:defRPr/>
              </a:pPr>
              <a:endParaRPr lang="en-US" sz="2400" kern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06DCAE7B-918F-EF4A-B4B0-614A4FB87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456"/>
              <a:ext cx="336" cy="240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1219170" eaLnBrk="0" hangingPunct="0">
                <a:defRPr/>
              </a:pPr>
              <a:endParaRPr lang="en-US" sz="2400" kern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4" name="Rectangle 28">
              <a:extLst>
                <a:ext uri="{FF2B5EF4-FFF2-40B4-BE49-F238E27FC236}">
                  <a16:creationId xmlns:a16="http://schemas.microsoft.com/office/drawing/2014/main" id="{FFED409F-73D8-204C-8A34-BB3E485C3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216"/>
              <a:ext cx="288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1219170" eaLnBrk="0" hangingPunct="0">
                <a:defRPr/>
              </a:pPr>
              <a:endParaRPr lang="en-US" sz="2400" kern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5" name="Text Box 35">
              <a:extLst>
                <a:ext uri="{FF2B5EF4-FFF2-40B4-BE49-F238E27FC236}">
                  <a16:creationId xmlns:a16="http://schemas.microsoft.com/office/drawing/2014/main" id="{EB45C11D-AEE4-CC4A-986A-12F2A602A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" y="3744"/>
              <a:ext cx="66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219170" eaLnBrk="0" hangingPunct="0">
                <a:defRPr/>
              </a:pPr>
              <a:r>
                <a:rPr lang="en-US" sz="2400" kern="0">
                  <a:solidFill>
                    <a:srgbClr val="000000"/>
                  </a:solidFill>
                  <a:latin typeface="Tahoma" charset="0"/>
                </a:rPr>
                <a:t>Schedule</a:t>
              </a:r>
            </a:p>
          </p:txBody>
        </p:sp>
        <p:sp>
          <p:nvSpPr>
            <p:cNvPr id="66" name="Text Box 36">
              <a:extLst>
                <a:ext uri="{FF2B5EF4-FFF2-40B4-BE49-F238E27FC236}">
                  <a16:creationId xmlns:a16="http://schemas.microsoft.com/office/drawing/2014/main" id="{C410F899-C87C-F048-BC4A-9BC48AF2B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9" y="3744"/>
              <a:ext cx="66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219170" eaLnBrk="0" hangingPunct="0"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ahoma" charset="0"/>
                </a:rPr>
                <a:t>Schedule</a:t>
              </a:r>
            </a:p>
          </p:txBody>
        </p:sp>
        <p:sp>
          <p:nvSpPr>
            <p:cNvPr id="67" name="Text Box 37">
              <a:extLst>
                <a:ext uri="{FF2B5EF4-FFF2-40B4-BE49-F238E27FC236}">
                  <a16:creationId xmlns:a16="http://schemas.microsoft.com/office/drawing/2014/main" id="{05445782-F551-C543-A91B-730C0F1F4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" y="3753"/>
              <a:ext cx="66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219170" eaLnBrk="0" hangingPunct="0">
                <a:defRPr/>
              </a:pPr>
              <a:r>
                <a:rPr lang="en-US" sz="2400" kern="0">
                  <a:solidFill>
                    <a:srgbClr val="000000"/>
                  </a:solidFill>
                  <a:latin typeface="Tahoma" charset="0"/>
                </a:rPr>
                <a:t>Schedule</a:t>
              </a:r>
            </a:p>
          </p:txBody>
        </p:sp>
      </p:grpSp>
      <p:sp>
        <p:nvSpPr>
          <p:cNvPr id="74" name="Rectangle 51">
            <a:extLst>
              <a:ext uri="{FF2B5EF4-FFF2-40B4-BE49-F238E27FC236}">
                <a16:creationId xmlns:a16="http://schemas.microsoft.com/office/drawing/2014/main" id="{C5D72EBF-6CE3-814D-B335-0DD4E3FC5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0795" y="957935"/>
            <a:ext cx="711200" cy="5080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1219170" eaLnBrk="0" hangingPunct="0">
              <a:defRPr/>
            </a:pPr>
            <a:endParaRPr lang="en-US" sz="2400" ker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5" name="Rectangle 52">
            <a:extLst>
              <a:ext uri="{FF2B5EF4-FFF2-40B4-BE49-F238E27FC236}">
                <a16:creationId xmlns:a16="http://schemas.microsoft.com/office/drawing/2014/main" id="{02BD6227-EBF2-4C45-A9D9-3A4F3BCAA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395" y="957935"/>
            <a:ext cx="711200" cy="508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1219170" eaLnBrk="0" hangingPunct="0">
              <a:defRPr/>
            </a:pPr>
            <a:endParaRPr lang="en-US" sz="2400" ker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6" name="Rectangle 53">
            <a:extLst>
              <a:ext uri="{FF2B5EF4-FFF2-40B4-BE49-F238E27FC236}">
                <a16:creationId xmlns:a16="http://schemas.microsoft.com/office/drawing/2014/main" id="{3C309250-B0AA-854D-A83B-E8D19700B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1595" y="246735"/>
            <a:ext cx="1422400" cy="508000"/>
          </a:xfrm>
          <a:prstGeom prst="rect">
            <a:avLst/>
          </a:prstGeom>
          <a:solidFill>
            <a:srgbClr val="FFCF0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1219170" eaLnBrk="0" hangingPunct="0">
              <a:defRPr/>
            </a:pPr>
            <a:endParaRPr lang="en-US" sz="2400" ker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7" name="Rectangle 56">
            <a:extLst>
              <a:ext uri="{FF2B5EF4-FFF2-40B4-BE49-F238E27FC236}">
                <a16:creationId xmlns:a16="http://schemas.microsoft.com/office/drawing/2014/main" id="{43C5420A-FF30-3944-AC8F-14A045B0C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195" y="957935"/>
            <a:ext cx="914400" cy="508000"/>
          </a:xfrm>
          <a:prstGeom prst="rect">
            <a:avLst/>
          </a:prstGeom>
          <a:solidFill>
            <a:srgbClr val="00E4A8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1219170" eaLnBrk="0" hangingPunct="0">
              <a:defRPr/>
            </a:pPr>
            <a:endParaRPr lang="en-US" sz="2400" ker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8" name="Rectangle 57">
            <a:extLst>
              <a:ext uri="{FF2B5EF4-FFF2-40B4-BE49-F238E27FC236}">
                <a16:creationId xmlns:a16="http://schemas.microsoft.com/office/drawing/2014/main" id="{BD505E81-CB40-6D4D-B07D-04FC7BFCE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595" y="348335"/>
            <a:ext cx="711200" cy="50800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1219170" eaLnBrk="0" hangingPunct="0">
              <a:defRPr/>
            </a:pPr>
            <a:endParaRPr lang="en-US" sz="2400" ker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9" name="Rectangle 58">
            <a:extLst>
              <a:ext uri="{FF2B5EF4-FFF2-40B4-BE49-F238E27FC236}">
                <a16:creationId xmlns:a16="http://schemas.microsoft.com/office/drawing/2014/main" id="{9A547C9B-9843-8440-8A81-7C07812AE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795" y="957935"/>
            <a:ext cx="711200" cy="508000"/>
          </a:xfrm>
          <a:prstGeom prst="rect">
            <a:avLst/>
          </a:pr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1219170" eaLnBrk="0" hangingPunct="0">
              <a:defRPr/>
            </a:pPr>
            <a:endParaRPr lang="en-US" sz="2400" kern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0" name="Rectangle 59">
            <a:extLst>
              <a:ext uri="{FF2B5EF4-FFF2-40B4-BE49-F238E27FC236}">
                <a16:creationId xmlns:a16="http://schemas.microsoft.com/office/drawing/2014/main" id="{71C9945E-6F34-3948-BED8-E80537C3E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7195" y="246735"/>
            <a:ext cx="609600" cy="50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1219170" eaLnBrk="0" hangingPunct="0">
              <a:defRPr/>
            </a:pPr>
            <a:endParaRPr lang="en-US" sz="2400" kern="0">
              <a:solidFill>
                <a:srgbClr val="000000"/>
              </a:solidFill>
              <a:latin typeface="Tahoma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EEC642-C6B3-697E-481E-7885B129CF14}"/>
              </a:ext>
            </a:extLst>
          </p:cNvPr>
          <p:cNvGrpSpPr/>
          <p:nvPr/>
        </p:nvGrpSpPr>
        <p:grpSpPr>
          <a:xfrm>
            <a:off x="521596" y="907135"/>
            <a:ext cx="4216399" cy="4019556"/>
            <a:chOff x="521596" y="907135"/>
            <a:chExt cx="4216399" cy="4019556"/>
          </a:xfrm>
        </p:grpSpPr>
        <p:cxnSp>
          <p:nvCxnSpPr>
            <p:cNvPr id="2" name="AutoShape 32">
              <a:extLst>
                <a:ext uri="{FF2B5EF4-FFF2-40B4-BE49-F238E27FC236}">
                  <a16:creationId xmlns:a16="http://schemas.microsoft.com/office/drawing/2014/main" id="{D095D688-9FFE-04FE-D1E3-0439F8291320}"/>
                </a:ext>
              </a:extLst>
            </p:cNvPr>
            <p:cNvCxnSpPr>
              <a:cxnSpLocks noChangeShapeType="1"/>
              <a:endCxn id="46" idx="2"/>
            </p:cNvCxnSpPr>
            <p:nvPr/>
          </p:nvCxnSpPr>
          <p:spPr bwMode="auto">
            <a:xfrm>
              <a:off x="521596" y="907135"/>
              <a:ext cx="421639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5" name="AutoShape 32">
              <a:extLst>
                <a:ext uri="{FF2B5EF4-FFF2-40B4-BE49-F238E27FC236}">
                  <a16:creationId xmlns:a16="http://schemas.microsoft.com/office/drawing/2014/main" id="{8565D6F3-427D-580B-324E-8BA5994BDC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21596" y="4926691"/>
              <a:ext cx="86359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</p:cxnSp>
        <p:cxnSp>
          <p:nvCxnSpPr>
            <p:cNvPr id="11" name="AutoShape 32">
              <a:extLst>
                <a:ext uri="{FF2B5EF4-FFF2-40B4-BE49-F238E27FC236}">
                  <a16:creationId xmlns:a16="http://schemas.microsoft.com/office/drawing/2014/main" id="{CC98431E-2B52-DB55-C8AF-8C29858431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1596" y="907135"/>
              <a:ext cx="0" cy="4019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</p:cxnSp>
        <p:sp>
          <p:nvSpPr>
            <p:cNvPr id="17" name="Text Box 36">
              <a:extLst>
                <a:ext uri="{FF2B5EF4-FFF2-40B4-BE49-F238E27FC236}">
                  <a16:creationId xmlns:a16="http://schemas.microsoft.com/office/drawing/2014/main" id="{D3D37BB8-52B5-CE34-A698-72F9EAC63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574" y="2642509"/>
              <a:ext cx="7809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1219170" eaLnBrk="0" hangingPunct="0"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ahoma" charset="0"/>
                </a:rPr>
                <a:t>Cuts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EC0C1AF-3CEF-58FE-1BF3-6B362E604048}"/>
              </a:ext>
            </a:extLst>
          </p:cNvPr>
          <p:cNvSpPr txBox="1"/>
          <p:nvPr/>
        </p:nvSpPr>
        <p:spPr>
          <a:xfrm>
            <a:off x="0" y="6429513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[Hooker, 2005] </a:t>
            </a:r>
            <a:r>
              <a:rPr lang="en-CA" i="1" dirty="0">
                <a:solidFill>
                  <a:schemeClr val="bg1">
                    <a:lumMod val="65000"/>
                  </a:schemeClr>
                </a:solidFill>
              </a:rPr>
              <a:t>Constraints, 10, 385-401.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052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30</a:t>
            </a:fld>
            <a:endParaRPr lang="en-CA"/>
          </a:p>
        </p:txBody>
      </p:sp>
      <p:pic>
        <p:nvPicPr>
          <p:cNvPr id="7" name="Content Placeholder 6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17EEE05C-0F53-6CAD-8740-1BBD27000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4" y="1050244"/>
            <a:ext cx="5589277" cy="45968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09ACA02-FFFC-0327-D8B7-1F9F9470A8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605" y="5788892"/>
                <a:ext cx="10144125" cy="9325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ts val="0"/>
                  </a:spcBef>
                </a:pPr>
                <a:r>
                  <a:rPr lang="en-CA" sz="2400" dirty="0">
                    <a:latin typeface="Georgia" panose="02040502050405020303" pitchFamily="18" charset="0"/>
                  </a:rPr>
                  <a:t>Master problems of 394 out of 788 instances solved to optimality by all 8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i="0" dirty="0" smtClean="0">
                        <a:latin typeface="Cambria Math" panose="02040503050406030204" pitchFamily="18" charset="0"/>
                      </a:rPr>
                      <m:t>LBBD</m:t>
                    </m:r>
                  </m:oMath>
                </a14:m>
                <a:r>
                  <a:rPr lang="en-CA" sz="2400" dirty="0">
                    <a:latin typeface="Georgia" panose="02040502050405020303" pitchFamily="18" charset="0"/>
                  </a:rPr>
                  <a:t> models.</a:t>
                </a:r>
                <a:endParaRPr lang="en-CA" sz="1600" dirty="0">
                  <a:solidFill>
                    <a:srgbClr val="0070C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09ACA02-FFFC-0327-D8B7-1F9F9470A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05" y="5788892"/>
                <a:ext cx="10144125" cy="932583"/>
              </a:xfrm>
              <a:prstGeom prst="rect">
                <a:avLst/>
              </a:prstGeom>
              <a:blipFill>
                <a:blip r:embed="rId3"/>
                <a:stretch>
                  <a:fillRect l="-875" t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F391900-76FF-7B9A-5054-267D3E5DBD65}"/>
              </a:ext>
            </a:extLst>
          </p:cNvPr>
          <p:cNvSpPr txBox="1"/>
          <p:nvPr/>
        </p:nvSpPr>
        <p:spPr>
          <a:xfrm>
            <a:off x="1143217" y="385214"/>
            <a:ext cx="450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Cumulative Number of Cuts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279667-7766-9938-5D58-05D90D454802}"/>
              </a:ext>
            </a:extLst>
          </p:cNvPr>
          <p:cNvGrpSpPr/>
          <p:nvPr/>
        </p:nvGrpSpPr>
        <p:grpSpPr>
          <a:xfrm>
            <a:off x="6264883" y="385214"/>
            <a:ext cx="5589276" cy="5261868"/>
            <a:chOff x="6264883" y="385214"/>
            <a:chExt cx="5589276" cy="5261868"/>
          </a:xfrm>
        </p:grpSpPr>
        <p:pic>
          <p:nvPicPr>
            <p:cNvPr id="11" name="Picture 10" descr="A graph of a graph with different colored lines&#10;&#10;Description automatically generated">
              <a:extLst>
                <a:ext uri="{FF2B5EF4-FFF2-40B4-BE49-F238E27FC236}">
                  <a16:creationId xmlns:a16="http://schemas.microsoft.com/office/drawing/2014/main" id="{ABCE58F3-4761-ED9E-9B68-238AB36F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883" y="1050244"/>
              <a:ext cx="5589276" cy="4596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E02573-4F76-6421-583C-C1D834E07DF2}"/>
                </a:ext>
              </a:extLst>
            </p:cNvPr>
            <p:cNvSpPr txBox="1"/>
            <p:nvPr/>
          </p:nvSpPr>
          <p:spPr>
            <a:xfrm>
              <a:off x="7401631" y="385214"/>
              <a:ext cx="3647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Time for Each Iteration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88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with numbers and dots&#10;&#10;Description automatically generated with medium confidence">
            <a:extLst>
              <a:ext uri="{FF2B5EF4-FFF2-40B4-BE49-F238E27FC236}">
                <a16:creationId xmlns:a16="http://schemas.microsoft.com/office/drawing/2014/main" id="{58C5BA12-4883-C034-091A-FAEA21063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0" y="1140855"/>
            <a:ext cx="8651970" cy="5367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Comparing CP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31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34387D8-A61D-0CB1-6A0F-76BAA2CDFF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42446" y="1825625"/>
                <a:ext cx="3715050" cy="4667250"/>
              </a:xfrm>
            </p:spPr>
            <p:txBody>
              <a:bodyPr>
                <a:normAutofit/>
              </a:bodyPr>
              <a:lstStyle/>
              <a:p>
                <a:pPr fontAlgn="base">
                  <a:spcBef>
                    <a:spcPts val="0"/>
                  </a:spcBef>
                </a:pPr>
                <a:r>
                  <a:rPr lang="en-CA" sz="2000" dirty="0">
                    <a:latin typeface="Georgia" panose="02040502050405020303" pitchFamily="18" charset="0"/>
                  </a:rPr>
                  <a:t>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CP</m:t>
                    </m:r>
                  </m:oMath>
                </a14:m>
                <a:r>
                  <a:rPr lang="en-CA" sz="20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dirty="0" smtClean="0">
                        <a:latin typeface="Cambria Math" panose="02040503050406030204" pitchFamily="18" charset="0"/>
                      </a:rPr>
                      <m:t>LBB</m:t>
                    </m:r>
                    <m:sSub>
                      <m:sSub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CA" sz="2000" dirty="0">
                    <a:latin typeface="Georgia" panose="02040502050405020303" pitchFamily="18" charset="0"/>
                  </a:rPr>
                  <a:t>/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CP</m:t>
                    </m:r>
                  </m:oMath>
                </a14:m>
                <a:r>
                  <a:rPr lang="en-CA" sz="20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dirty="0">
                        <a:latin typeface="Cambria Math" panose="02040503050406030204" pitchFamily="18" charset="0"/>
                      </a:rPr>
                      <m:t>LBB</m:t>
                    </m:r>
                    <m:sSub>
                      <m:sSub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CA" sz="2000" dirty="0">
                    <a:latin typeface="Georgia" panose="02040502050405020303" pitchFamily="18" charset="0"/>
                  </a:rPr>
                  <a:t>/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CP</m:t>
                    </m:r>
                  </m:oMath>
                </a14:m>
                <a:r>
                  <a:rPr lang="en-CA" sz="20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dirty="0">
                        <a:latin typeface="Cambria Math" panose="02040503050406030204" pitchFamily="18" charset="0"/>
                      </a:rPr>
                      <m:t>LBB</m:t>
                    </m:r>
                    <m:sSub>
                      <m:sSub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>
                    <a:latin typeface="Georgia" panose="02040502050405020303" pitchFamily="18" charset="0"/>
                  </a:rPr>
                  <a:t> master problems and add cuts generated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CP</m:t>
                    </m:r>
                  </m:oMath>
                </a14:m>
                <a:r>
                  <a:rPr lang="en-CA" sz="20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dirty="0">
                        <a:latin typeface="Cambria Math" panose="02040503050406030204" pitchFamily="18" charset="0"/>
                      </a:rPr>
                      <m:t>LBB</m:t>
                    </m:r>
                    <m:sSub>
                      <m:sSub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CA" sz="2000" dirty="0">
                    <a:latin typeface="Georgia" panose="02040502050405020303" pitchFamily="18" charset="0"/>
                  </a:rPr>
                  <a:t> to the three MPs</a:t>
                </a:r>
              </a:p>
              <a:p>
                <a:pPr fontAlgn="base">
                  <a:spcBef>
                    <a:spcPts val="0"/>
                  </a:spcBef>
                </a:pPr>
                <a:endParaRPr lang="en-CA" sz="2000" dirty="0"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smtClean="0">
                        <a:latin typeface="Cambria Math" panose="02040503050406030204" pitchFamily="18" charset="0"/>
                      </a:rPr>
                      <m:t>CP</m:t>
                    </m:r>
                  </m:oMath>
                </a14:m>
                <a:r>
                  <a:rPr lang="en-CA" sz="20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dirty="0">
                        <a:latin typeface="Cambria Math" panose="02040503050406030204" pitchFamily="18" charset="0"/>
                      </a:rPr>
                      <m:t>LBB</m:t>
                    </m:r>
                    <m:sSub>
                      <m:sSub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>
                    <a:latin typeface="Georgia" panose="02040502050405020303" pitchFamily="18" charset="0"/>
                  </a:rPr>
                  <a:t> requires more runtime for exploring the same number of nodes</a:t>
                </a:r>
              </a:p>
              <a:p>
                <a:pPr fontAlgn="base">
                  <a:spcBef>
                    <a:spcPts val="0"/>
                  </a:spcBef>
                </a:pPr>
                <a:endParaRPr lang="en-CA" sz="2000" dirty="0"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CP</m:t>
                    </m:r>
                  </m:oMath>
                </a14:m>
                <a:r>
                  <a:rPr lang="en-CA" sz="2000" dirty="0">
                    <a:latin typeface="Georgia" panose="02040502050405020303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dirty="0">
                        <a:latin typeface="Cambria Math" panose="02040503050406030204" pitchFamily="18" charset="0"/>
                      </a:rPr>
                      <m:t>LBB</m:t>
                    </m:r>
                    <m:sSub>
                      <m:sSub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>
                    <a:latin typeface="Georgia" panose="02040502050405020303" pitchFamily="18" charset="0"/>
                  </a:rPr>
                  <a:t> has more outliers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34387D8-A61D-0CB1-6A0F-76BAA2CDFF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2446" y="1825625"/>
                <a:ext cx="3715050" cy="4667250"/>
              </a:xfrm>
              <a:blipFill>
                <a:blip r:embed="rId3"/>
                <a:stretch>
                  <a:fillRect l="-1020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861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D51B-461B-BCDD-4886-7A86E8B7B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44125" cy="4351338"/>
          </a:xfrm>
        </p:spPr>
        <p:txBody>
          <a:bodyPr/>
          <a:lstStyle/>
          <a:p>
            <a:pPr fontAlgn="base">
              <a:spcBef>
                <a:spcPts val="0"/>
              </a:spcBef>
            </a:pPr>
            <a:r>
              <a:rPr lang="en-US" sz="3600" b="0" i="0" u="none" strike="noStrike" dirty="0">
                <a:effectLst/>
                <a:latin typeface="Georgia" panose="02040502050405020303" pitchFamily="18" charset="0"/>
              </a:rPr>
              <a:t>With a good cut design CP &amp; DIDP can out-perform MIP for Benders MPs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3600" b="0" i="0" u="none" strike="noStrike" dirty="0">
              <a:effectLst/>
              <a:latin typeface="Georgia" panose="02040502050405020303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n-US" sz="3600" b="0" i="0" u="none" strike="noStrike" dirty="0">
                <a:effectLst/>
                <a:latin typeface="Georgia" panose="02040502050405020303" pitchFamily="18" charset="0"/>
              </a:rPr>
              <a:t>DIDP state space growth for cut representation</a:t>
            </a:r>
          </a:p>
          <a:p>
            <a:pPr lvl="1" fontAlgn="base">
              <a:spcBef>
                <a:spcPts val="0"/>
              </a:spcBef>
            </a:pPr>
            <a:r>
              <a:rPr lang="en-US" sz="3200" dirty="0">
                <a:latin typeface="Georgia" panose="02040502050405020303" pitchFamily="18" charset="0"/>
              </a:rPr>
              <a:t>Cf. AI planning with Linear Temporal Logic constraints</a:t>
            </a:r>
            <a:endParaRPr lang="en-US" sz="3200" b="0" i="0" u="none" strike="noStrike" dirty="0">
              <a:effectLst/>
              <a:latin typeface="Georgia" panose="02040502050405020303" pitchFamily="18" charset="0"/>
            </a:endParaRPr>
          </a:p>
          <a:p>
            <a:pPr fontAlgn="base">
              <a:spcBef>
                <a:spcPts val="0"/>
              </a:spcBef>
            </a:pPr>
            <a:endParaRPr lang="en-US" sz="3600" dirty="0">
              <a:latin typeface="Georgia" panose="02040502050405020303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n-US" sz="3600" b="0" i="0" u="none" strike="noStrike" dirty="0">
                <a:effectLst/>
                <a:latin typeface="Georgia" panose="02040502050405020303" pitchFamily="18" charset="0"/>
              </a:rPr>
              <a:t>CP-LBBD outperforms DIDP-LBBD which outperforms MIP-LBBD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1056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5D51B-461B-BCDD-4886-7A86E8B7B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44125" cy="4351338"/>
              </a:xfrm>
            </p:spPr>
            <p:txBody>
              <a:bodyPr/>
              <a:lstStyle/>
              <a:p>
                <a:pPr fontAlgn="base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 smtClean="0">
                        <a:latin typeface="Georgia" panose="02040502050405020303" pitchFamily="18" charset="0"/>
                      </a:rPr>
                      <m:t>Benders</m:t>
                    </m:r>
                    <m:r>
                      <m:rPr>
                        <m:nor/>
                      </m:rPr>
                      <a:rPr lang="en-US" sz="3600" dirty="0" smtClean="0">
                        <a:latin typeface="Georgia" panose="02040502050405020303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 smtClean="0">
                        <a:latin typeface="Georgia" panose="02040502050405020303" pitchFamily="18" charset="0"/>
                      </a:rPr>
                      <m:t>optimality</m:t>
                    </m:r>
                    <m:r>
                      <m:rPr>
                        <m:nor/>
                      </m:rPr>
                      <a:rPr lang="en-US" sz="3600" dirty="0" smtClean="0">
                        <a:latin typeface="Georgia" panose="02040502050405020303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 smtClean="0">
                        <a:latin typeface="Georgia" panose="02040502050405020303" pitchFamily="18" charset="0"/>
                      </a:rPr>
                      <m:t>cut</m:t>
                    </m:r>
                    <m:r>
                      <a:rPr lang="en-CA" sz="3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3600" b="0" i="0" dirty="0" smtClean="0">
                        <a:latin typeface="Cambria Math" panose="02040503050406030204" pitchFamily="18" charset="0"/>
                      </a:rPr>
                      <m:t>design</m:t>
                    </m:r>
                    <m:r>
                      <a:rPr lang="en-CA" sz="3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3600" b="0" i="0" dirty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CA" sz="3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3600" b="0" i="0" u="none" strike="noStrike" smtClean="0">
                        <a:effectLst/>
                        <a:latin typeface="Cambria Math" panose="02040503050406030204" pitchFamily="18" charset="0"/>
                      </a:rPr>
                      <m:t>CP</m:t>
                    </m:r>
                  </m:oMath>
                </a14:m>
                <a:r>
                  <a:rPr lang="en-US" sz="3600" b="0" u="none" strike="noStrike" dirty="0">
                    <a:effectLst/>
                    <a:latin typeface="Georgia" panose="020405020504050203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600" b="0" i="0" u="none" strike="noStrike" smtClean="0">
                        <a:effectLst/>
                        <a:latin typeface="Cambria Math" panose="02040503050406030204" pitchFamily="18" charset="0"/>
                      </a:rPr>
                      <m:t>DIDP</m:t>
                    </m:r>
                  </m:oMath>
                </a14:m>
                <a:endParaRPr lang="en-US" sz="3600" dirty="0"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:endParaRPr lang="en-US" sz="3600" dirty="0"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:r>
                  <a:rPr lang="en-US" sz="3600" dirty="0">
                    <a:latin typeface="Georgia" panose="02040502050405020303" pitchFamily="18" charset="0"/>
                  </a:rPr>
                  <a:t>Avoid state-space growth for DIDP?</a:t>
                </a:r>
              </a:p>
              <a:p>
                <a:pPr fontAlgn="base">
                  <a:spcBef>
                    <a:spcPts val="0"/>
                  </a:spcBef>
                </a:pPr>
                <a:endParaRPr lang="en-US" sz="3600" dirty="0"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:r>
                  <a:rPr lang="en-US" sz="3600" b="0" i="0" u="none" strike="noStrike" dirty="0">
                    <a:effectLst/>
                    <a:latin typeface="Georgia" panose="02040502050405020303" pitchFamily="18" charset="0"/>
                  </a:rPr>
                  <a:t>Understand the difference in the number of cuts</a:t>
                </a:r>
              </a:p>
              <a:p>
                <a:pPr lvl="1" fontAlgn="base">
                  <a:spcBef>
                    <a:spcPts val="0"/>
                  </a:spcBef>
                </a:pPr>
                <a:r>
                  <a:rPr lang="en-US" sz="3200" dirty="0">
                    <a:latin typeface="Georgia" panose="02040502050405020303" pitchFamily="18" charset="0"/>
                  </a:rPr>
                  <a:t>Is there some systematic reason or is it just random?</a:t>
                </a:r>
                <a:endParaRPr lang="en-US" sz="3200" b="0" i="0" u="none" strike="noStrike" dirty="0">
                  <a:effectLst/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:endParaRPr lang="en-US" sz="3600" dirty="0">
                  <a:latin typeface="Georgia" panose="02040502050405020303" pitchFamily="18" charset="0"/>
                </a:endParaRPr>
              </a:p>
              <a:p>
                <a:pPr fontAlgn="base">
                  <a:spcBef>
                    <a:spcPts val="0"/>
                  </a:spcBef>
                </a:pPr>
                <a:r>
                  <a:rPr lang="en-US" sz="3600" b="0" i="0" u="none" strike="noStrike" dirty="0">
                    <a:effectLst/>
                    <a:latin typeface="Georgia" panose="02040502050405020303" pitchFamily="18" charset="0"/>
                  </a:rPr>
                  <a:t>More problems where CP is best MP solver?</a:t>
                </a:r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5D51B-461B-BCDD-4886-7A86E8B7B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44125" cy="4351338"/>
              </a:xfrm>
              <a:blipFill>
                <a:blip r:embed="rId2"/>
                <a:stretch>
                  <a:fillRect l="-1752" t="-3198" r="-1502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759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2444-8493-7B9F-03DC-7E1D31CF7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Solving LBBD Master Problem with 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Constraint Programming and </a:t>
            </a:r>
            <a:br>
              <a:rPr lang="en-US" sz="32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Domain-Independent Dynamic Programming</a:t>
            </a:r>
            <a:endParaRPr lang="en-CA" sz="8800" dirty="0"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97141-07C2-5665-BDA5-635A325B4A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b="0" i="0" u="none" strike="noStrike" dirty="0">
              <a:solidFill>
                <a:srgbClr val="595959"/>
              </a:solidFill>
              <a:effectLst/>
              <a:latin typeface="Georgia" panose="02040502050405020303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 err="1">
                <a:solidFill>
                  <a:srgbClr val="595959"/>
                </a:solidFill>
                <a:effectLst/>
                <a:latin typeface="Georgia" panose="02040502050405020303" pitchFamily="18" charset="0"/>
              </a:rPr>
              <a:t>Jiachen</a:t>
            </a:r>
            <a:r>
              <a:rPr lang="en-US" b="0" i="0" u="none" strike="noStrike" dirty="0">
                <a:solidFill>
                  <a:srgbClr val="595959"/>
                </a:solidFill>
                <a:effectLst/>
                <a:latin typeface="Georgia" panose="02040502050405020303" pitchFamily="18" charset="0"/>
              </a:rPr>
              <a:t> Zhang, </a:t>
            </a:r>
            <a:r>
              <a:rPr lang="en-US" b="1" i="0" u="none" strike="noStrike" dirty="0">
                <a:solidFill>
                  <a:srgbClr val="595959"/>
                </a:solidFill>
                <a:effectLst/>
                <a:latin typeface="Georgia" panose="02040502050405020303" pitchFamily="18" charset="0"/>
              </a:rPr>
              <a:t>J. Christopher Beck</a:t>
            </a:r>
            <a:endParaRPr lang="en-US" sz="3200" b="0" dirty="0">
              <a:effectLst/>
              <a:latin typeface="Georgia" panose="02040502050405020303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Georgia" panose="02040502050405020303" pitchFamily="18" charset="0"/>
              </a:rPr>
              <a:t>University of Toronto</a:t>
            </a:r>
            <a:endParaRPr lang="en-US" sz="3200" b="0" dirty="0">
              <a:effectLst/>
              <a:latin typeface="Georgia" panose="02040502050405020303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Georgia" panose="02040502050405020303" pitchFamily="18" charset="0"/>
              </a:rPr>
              <a:t>September 2024</a:t>
            </a:r>
            <a:endParaRPr lang="en-US" sz="3200" b="0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6F74C-2BA1-F8A4-6367-A38214D9D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090"/>
          <a:stretch/>
        </p:blipFill>
        <p:spPr>
          <a:xfrm>
            <a:off x="63979" y="5754687"/>
            <a:ext cx="1115116" cy="1035103"/>
          </a:xfrm>
          <a:prstGeom prst="rect">
            <a:avLst/>
          </a:prstGeom>
        </p:spPr>
      </p:pic>
      <p:pic>
        <p:nvPicPr>
          <p:cNvPr id="6" name="图片 13">
            <a:extLst>
              <a:ext uri="{FF2B5EF4-FFF2-40B4-BE49-F238E27FC236}">
                <a16:creationId xmlns:a16="http://schemas.microsoft.com/office/drawing/2014/main" id="{B49518C5-3027-8DEB-9CE1-7C08A6E5A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205" y="6086475"/>
            <a:ext cx="2025616" cy="665215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4FC0D34A-3951-15BD-FCDE-2FFEA18C3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248" y="6062978"/>
            <a:ext cx="2739503" cy="6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Solving LBBD Master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D51B-461B-BCDD-4886-7A86E8B7B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27247"/>
            <a:ext cx="5257800" cy="4049716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</a:pPr>
            <a:r>
              <a:rPr lang="en-US" b="0" i="0" u="none" strike="noStrike" dirty="0">
                <a:effectLst/>
                <a:latin typeface="Georgia" panose="02040502050405020303" pitchFamily="18" charset="0"/>
              </a:rPr>
              <a:t>LBBD master problems (MPs) are often solved with MIP</a:t>
            </a:r>
          </a:p>
          <a:p>
            <a:pPr lvl="1" fontAlgn="base">
              <a:spcBef>
                <a:spcPts val="0"/>
              </a:spcBef>
            </a:pPr>
            <a:r>
              <a:rPr lang="en-US" dirty="0">
                <a:latin typeface="Georgia" panose="02040502050405020303" pitchFamily="18" charset="0"/>
              </a:rPr>
              <a:t>Easy to add linear cuts</a:t>
            </a:r>
            <a:endParaRPr lang="en-US" b="0" i="0" u="none" strike="noStrike" dirty="0">
              <a:effectLst/>
              <a:latin typeface="Georgia" panose="02040502050405020303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Georgia" panose="02040502050405020303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n-US" b="0" i="0" u="none" strike="noStrike" dirty="0">
                <a:effectLst/>
                <a:latin typeface="Georgia" panose="02040502050405020303" pitchFamily="18" charset="0"/>
              </a:rPr>
              <a:t>Not much work in solving MPs with other techniques</a:t>
            </a:r>
          </a:p>
          <a:p>
            <a:pPr lvl="1" fontAlgn="base">
              <a:spcBef>
                <a:spcPts val="0"/>
              </a:spcBef>
            </a:pPr>
            <a:r>
              <a:rPr lang="en-US" dirty="0">
                <a:latin typeface="Georgia" panose="02040502050405020303" pitchFamily="18" charset="0"/>
              </a:rPr>
              <a:t>CP? </a:t>
            </a:r>
          </a:p>
          <a:p>
            <a:pPr lvl="1" fontAlgn="base">
              <a:spcBef>
                <a:spcPts val="0"/>
              </a:spcBef>
            </a:pPr>
            <a:r>
              <a:rPr lang="en-US" dirty="0">
                <a:latin typeface="Georgia" panose="02040502050405020303" pitchFamily="18" charset="0"/>
              </a:rPr>
              <a:t>Domain-Independent Dynamic Programming (DIDP)?</a:t>
            </a:r>
          </a:p>
          <a:p>
            <a:pPr lvl="1" fontAlgn="base">
              <a:spcBef>
                <a:spcPts val="0"/>
              </a:spcBef>
            </a:pPr>
            <a:r>
              <a:rPr lang="en-US" b="0" i="0" u="none" strike="noStrike" dirty="0">
                <a:effectLst/>
                <a:latin typeface="Georgia" panose="02040502050405020303" pitchFamily="18" charset="0"/>
              </a:rPr>
              <a:t>How to encode Benders cuts?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4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3C4A36-A399-F31D-5C28-6B411B154BA2}"/>
              </a:ext>
            </a:extLst>
          </p:cNvPr>
          <p:cNvSpPr/>
          <p:nvPr/>
        </p:nvSpPr>
        <p:spPr>
          <a:xfrm>
            <a:off x="2043111" y="2127247"/>
            <a:ext cx="1428750" cy="77152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1389BD-96A3-9590-9E33-7A9CB4079583}"/>
                  </a:ext>
                </a:extLst>
              </p:cNvPr>
              <p:cNvSpPr/>
              <p:nvPr/>
            </p:nvSpPr>
            <p:spPr>
              <a:xfrm>
                <a:off x="1714499" y="4055664"/>
                <a:ext cx="657225" cy="66278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1389BD-96A3-9590-9E33-7A9CB40795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9" y="4055664"/>
                <a:ext cx="657225" cy="6627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958AADE-267F-E13D-3772-6DA8B1C07D5A}"/>
                  </a:ext>
                </a:extLst>
              </p:cNvPr>
              <p:cNvSpPr/>
              <p:nvPr/>
            </p:nvSpPr>
            <p:spPr>
              <a:xfrm>
                <a:off x="3143248" y="4055663"/>
                <a:ext cx="657225" cy="66278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958AADE-267F-E13D-3772-6DA8B1C07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48" y="4055663"/>
                <a:ext cx="657225" cy="662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9C9CC53-BE8C-13AE-4845-C54087F98869}"/>
              </a:ext>
            </a:extLst>
          </p:cNvPr>
          <p:cNvSpPr txBox="1"/>
          <p:nvPr/>
        </p:nvSpPr>
        <p:spPr>
          <a:xfrm>
            <a:off x="2571747" y="4106857"/>
            <a:ext cx="3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…</a:t>
            </a:r>
            <a:endParaRPr lang="en-CA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554BE6-8A99-F18E-604B-C540FB7FA5DE}"/>
              </a:ext>
            </a:extLst>
          </p:cNvPr>
          <p:cNvCxnSpPr>
            <a:endCxn id="10" idx="0"/>
          </p:cNvCxnSpPr>
          <p:nvPr/>
        </p:nvCxnSpPr>
        <p:spPr>
          <a:xfrm>
            <a:off x="2757485" y="2898772"/>
            <a:ext cx="1" cy="1208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178858F1-A117-16AC-34CE-998F54F2E851}"/>
              </a:ext>
            </a:extLst>
          </p:cNvPr>
          <p:cNvCxnSpPr>
            <a:cxnSpLocks/>
            <a:stCxn id="8" idx="2"/>
            <a:endCxn id="7" idx="1"/>
          </p:cNvCxnSpPr>
          <p:nvPr/>
        </p:nvCxnSpPr>
        <p:spPr>
          <a:xfrm rot="5400000" flipH="1">
            <a:off x="940394" y="3615728"/>
            <a:ext cx="2205435" cy="1"/>
          </a:xfrm>
          <a:prstGeom prst="curvedConnector4">
            <a:avLst>
              <a:gd name="adj1" fmla="val -10365"/>
              <a:gd name="adj2" fmla="val 557213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45C78148-3E55-364A-1FEA-0FC5B82CE541}"/>
              </a:ext>
            </a:extLst>
          </p:cNvPr>
          <p:cNvCxnSpPr>
            <a:cxnSpLocks/>
            <a:stCxn id="9" idx="2"/>
            <a:endCxn id="7" idx="3"/>
          </p:cNvCxnSpPr>
          <p:nvPr/>
        </p:nvCxnSpPr>
        <p:spPr>
          <a:xfrm rot="5400000" flipH="1">
            <a:off x="2369144" y="3615727"/>
            <a:ext cx="2205434" cy="12700"/>
          </a:xfrm>
          <a:prstGeom prst="curvedConnector4">
            <a:avLst>
              <a:gd name="adj1" fmla="val -10365"/>
              <a:gd name="adj2" fmla="val -446250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D05181-2FA1-397E-6AF4-D3906E64CCB5}"/>
              </a:ext>
            </a:extLst>
          </p:cNvPr>
          <p:cNvSpPr txBox="1"/>
          <p:nvPr/>
        </p:nvSpPr>
        <p:spPr>
          <a:xfrm>
            <a:off x="2371724" y="3356803"/>
            <a:ext cx="19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MP solution</a:t>
            </a:r>
            <a:endParaRPr lang="en-CA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7343F5-451F-8607-6681-C964DEF5CA17}"/>
              </a:ext>
            </a:extLst>
          </p:cNvPr>
          <p:cNvSpPr txBox="1"/>
          <p:nvPr/>
        </p:nvSpPr>
        <p:spPr>
          <a:xfrm>
            <a:off x="841173" y="5022918"/>
            <a:ext cx="19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Benders cut</a:t>
            </a:r>
            <a:endParaRPr lang="en-CA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7471AE-931D-8B09-71B0-DD99F7954698}"/>
              </a:ext>
            </a:extLst>
          </p:cNvPr>
          <p:cNvSpPr txBox="1"/>
          <p:nvPr/>
        </p:nvSpPr>
        <p:spPr>
          <a:xfrm>
            <a:off x="2627707" y="5022918"/>
            <a:ext cx="19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Benders cut</a:t>
            </a:r>
            <a:endParaRPr lang="en-CA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77CB9-20C4-6FB6-12B1-1E9467559581}"/>
              </a:ext>
            </a:extLst>
          </p:cNvPr>
          <p:cNvSpPr/>
          <p:nvPr/>
        </p:nvSpPr>
        <p:spPr>
          <a:xfrm>
            <a:off x="5931953" y="3502814"/>
            <a:ext cx="5563673" cy="2412211"/>
          </a:xfrm>
          <a:prstGeom prst="rect">
            <a:avLst/>
          </a:prstGeom>
          <a:solidFill>
            <a:schemeClr val="accent1">
              <a:alpha val="44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Study: SUALBP-1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D51B-461B-BCDD-4886-7A86E8B7B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126"/>
            <a:ext cx="10144125" cy="1790199"/>
          </a:xfrm>
        </p:spPr>
        <p:txBody>
          <a:bodyPr/>
          <a:lstStyle/>
          <a:p>
            <a:pPr fontAlgn="base">
              <a:spcBef>
                <a:spcPts val="600"/>
              </a:spcBef>
            </a:pPr>
            <a:r>
              <a:rPr lang="en-US" sz="2400" dirty="0">
                <a:latin typeface="Georgia" panose="02040502050405020303" pitchFamily="18" charset="0"/>
              </a:rPr>
              <a:t>SUALBP-1: Assembly Line Balancing with Set-Ups</a:t>
            </a:r>
            <a:endParaRPr lang="en-US" sz="2400" b="0" i="0" u="none" strike="noStrike" dirty="0">
              <a:effectLst/>
              <a:latin typeface="Georgia" panose="02040502050405020303" pitchFamily="18" charset="0"/>
            </a:endParaRPr>
          </a:p>
          <a:p>
            <a:pPr fontAlgn="base">
              <a:spcBef>
                <a:spcPts val="600"/>
              </a:spcBef>
            </a:pPr>
            <a:r>
              <a:rPr lang="en-US" sz="2400" b="0" i="0" u="none" strike="noStrike" dirty="0">
                <a:effectLst/>
                <a:latin typeface="Georgia" panose="02040502050405020303" pitchFamily="18" charset="0"/>
              </a:rPr>
              <a:t>Assign tasks to stations </a:t>
            </a:r>
            <a:r>
              <a:rPr lang="en-US" sz="2400" b="0" i="0" u="none" strike="noStrike" dirty="0" err="1">
                <a:effectLst/>
                <a:latin typeface="Georgia" panose="02040502050405020303" pitchFamily="18" charset="0"/>
              </a:rPr>
              <a:t>s.t.</a:t>
            </a:r>
            <a:r>
              <a:rPr lang="en-US" sz="2400" b="0" i="0" u="none" strike="noStrike" dirty="0">
                <a:effectLst/>
                <a:latin typeface="Georgia" panose="02040502050405020303" pitchFamily="18" charset="0"/>
              </a:rPr>
              <a:t> precedence constraints and sequence-dependent setup times are respected</a:t>
            </a:r>
          </a:p>
          <a:p>
            <a:pPr fontAlgn="base">
              <a:spcBef>
                <a:spcPts val="600"/>
              </a:spcBef>
            </a:pPr>
            <a:r>
              <a:rPr lang="en-US" sz="2400" b="0" i="0" u="none" strike="noStrike" dirty="0">
                <a:effectLst/>
                <a:latin typeface="Georgia" panose="02040502050405020303" pitchFamily="18" charset="0"/>
              </a:rPr>
              <a:t>Minimize the number of stations used with fixed cycle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8395" y="6356350"/>
            <a:ext cx="2743200" cy="365125"/>
          </a:xfrm>
        </p:spPr>
        <p:txBody>
          <a:bodyPr/>
          <a:lstStyle/>
          <a:p>
            <a:fld id="{5081EAB7-9A32-4464-9515-EC20B6771B94}" type="slidenum">
              <a:rPr lang="en-CA" smtClean="0"/>
              <a:t>5</a:t>
            </a:fld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E5438E-F543-87E8-D4D3-D6D81801996F}"/>
              </a:ext>
            </a:extLst>
          </p:cNvPr>
          <p:cNvGrpSpPr/>
          <p:nvPr/>
        </p:nvGrpSpPr>
        <p:grpSpPr>
          <a:xfrm>
            <a:off x="2276001" y="3683658"/>
            <a:ext cx="2948476" cy="2706679"/>
            <a:chOff x="2276001" y="3683658"/>
            <a:chExt cx="2948476" cy="2706679"/>
          </a:xfrm>
        </p:grpSpPr>
        <p:sp>
          <p:nvSpPr>
            <p:cNvPr id="9" name="Rectangle: Rounded Corners 63">
              <a:extLst>
                <a:ext uri="{FF2B5EF4-FFF2-40B4-BE49-F238E27FC236}">
                  <a16:creationId xmlns:a16="http://schemas.microsoft.com/office/drawing/2014/main" id="{878DF5D9-4ACC-E2F1-143E-988CB5B84189}"/>
                </a:ext>
              </a:extLst>
            </p:cNvPr>
            <p:cNvSpPr/>
            <p:nvPr/>
          </p:nvSpPr>
          <p:spPr>
            <a:xfrm>
              <a:off x="2279776" y="4585208"/>
              <a:ext cx="424816" cy="369332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: Rounded Corners 65">
              <a:extLst>
                <a:ext uri="{FF2B5EF4-FFF2-40B4-BE49-F238E27FC236}">
                  <a16:creationId xmlns:a16="http://schemas.microsoft.com/office/drawing/2014/main" id="{B0E2DF62-1C00-A0F1-8057-FAC707EBD13F}"/>
                </a:ext>
              </a:extLst>
            </p:cNvPr>
            <p:cNvSpPr/>
            <p:nvPr/>
          </p:nvSpPr>
          <p:spPr>
            <a:xfrm>
              <a:off x="2276674" y="3683658"/>
              <a:ext cx="424816" cy="565795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Rectangle: Rounded Corners 66">
              <a:extLst>
                <a:ext uri="{FF2B5EF4-FFF2-40B4-BE49-F238E27FC236}">
                  <a16:creationId xmlns:a16="http://schemas.microsoft.com/office/drawing/2014/main" id="{872AE147-53FB-E85F-6CDE-201B64EF0291}"/>
                </a:ext>
              </a:extLst>
            </p:cNvPr>
            <p:cNvSpPr/>
            <p:nvPr/>
          </p:nvSpPr>
          <p:spPr>
            <a:xfrm>
              <a:off x="2978584" y="4515940"/>
              <a:ext cx="424816" cy="50786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Rectangle: Rounded Corners 67">
              <a:extLst>
                <a:ext uri="{FF2B5EF4-FFF2-40B4-BE49-F238E27FC236}">
                  <a16:creationId xmlns:a16="http://schemas.microsoft.com/office/drawing/2014/main" id="{31907953-5A59-813F-FD06-E1241C46CDA4}"/>
                </a:ext>
              </a:extLst>
            </p:cNvPr>
            <p:cNvSpPr/>
            <p:nvPr/>
          </p:nvSpPr>
          <p:spPr>
            <a:xfrm>
              <a:off x="3720398" y="3965211"/>
              <a:ext cx="424816" cy="72850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4" name="Rectangle: Rounded Corners 68">
              <a:extLst>
                <a:ext uri="{FF2B5EF4-FFF2-40B4-BE49-F238E27FC236}">
                  <a16:creationId xmlns:a16="http://schemas.microsoft.com/office/drawing/2014/main" id="{63FB2557-5968-C8E9-2C09-B2200883D65F}"/>
                </a:ext>
              </a:extLst>
            </p:cNvPr>
            <p:cNvSpPr/>
            <p:nvPr/>
          </p:nvSpPr>
          <p:spPr>
            <a:xfrm>
              <a:off x="2276674" y="5498859"/>
              <a:ext cx="424816" cy="260722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5" name="Rectangle: Rounded Corners 69">
              <a:extLst>
                <a:ext uri="{FF2B5EF4-FFF2-40B4-BE49-F238E27FC236}">
                  <a16:creationId xmlns:a16="http://schemas.microsoft.com/office/drawing/2014/main" id="{9634FF23-30A5-BA9C-4036-30F8D3DF0554}"/>
                </a:ext>
              </a:extLst>
            </p:cNvPr>
            <p:cNvSpPr/>
            <p:nvPr/>
          </p:nvSpPr>
          <p:spPr>
            <a:xfrm>
              <a:off x="4390124" y="4018193"/>
              <a:ext cx="424816" cy="64007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" name="Rectangle: Rounded Corners 70">
              <a:extLst>
                <a:ext uri="{FF2B5EF4-FFF2-40B4-BE49-F238E27FC236}">
                  <a16:creationId xmlns:a16="http://schemas.microsoft.com/office/drawing/2014/main" id="{E869CD23-9EC7-915F-FB53-9314460822B7}"/>
                </a:ext>
              </a:extLst>
            </p:cNvPr>
            <p:cNvSpPr/>
            <p:nvPr/>
          </p:nvSpPr>
          <p:spPr>
            <a:xfrm>
              <a:off x="2276674" y="5875430"/>
              <a:ext cx="424816" cy="2911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8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B8F2F0E-5574-8684-6EEB-466D85984D87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>
              <a:off x="2704592" y="4769874"/>
              <a:ext cx="273992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9BCC656-BD84-1F2F-7642-9A4D4D4D4926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>
              <a:off x="2701490" y="3966556"/>
              <a:ext cx="1018908" cy="36290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E6AF6A7-B17F-C2B7-EDBF-7B9555E21488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 flipV="1">
              <a:off x="3403400" y="4329464"/>
              <a:ext cx="316998" cy="44041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494FA86-308F-82E6-A451-F70B9B4D13A1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>
              <a:off x="4145214" y="4329464"/>
              <a:ext cx="244910" cy="876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ectangle: Rounded Corners 64">
              <a:extLst>
                <a:ext uri="{FF2B5EF4-FFF2-40B4-BE49-F238E27FC236}">
                  <a16:creationId xmlns:a16="http://schemas.microsoft.com/office/drawing/2014/main" id="{457AEED6-6EBA-EB3F-6EF4-7759BD15C1B0}"/>
                </a:ext>
              </a:extLst>
            </p:cNvPr>
            <p:cNvSpPr/>
            <p:nvPr/>
          </p:nvSpPr>
          <p:spPr>
            <a:xfrm>
              <a:off x="2276001" y="5199166"/>
              <a:ext cx="424816" cy="18466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D021BD0F-79E0-C634-05B6-D436229B0A1A}"/>
                </a:ext>
              </a:extLst>
            </p:cNvPr>
            <p:cNvCxnSpPr>
              <a:cxnSpLocks/>
            </p:cNvCxnSpPr>
            <p:nvPr/>
          </p:nvCxnSpPr>
          <p:spPr>
            <a:xfrm>
              <a:off x="3283795" y="5823175"/>
              <a:ext cx="443773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2D3890D-1C77-53CB-1940-F827F225F017}"/>
                </a:ext>
              </a:extLst>
            </p:cNvPr>
            <p:cNvSpPr txBox="1"/>
            <p:nvPr/>
          </p:nvSpPr>
          <p:spPr>
            <a:xfrm>
              <a:off x="3847753" y="5594965"/>
              <a:ext cx="1376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precedence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ED2576AF-B13A-DAB6-1463-6211A8F4AFED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25" y="6205671"/>
              <a:ext cx="443773" cy="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9E04545-D9AC-1E20-3CAA-9D1A0B8DD052}"/>
                </a:ext>
              </a:extLst>
            </p:cNvPr>
            <p:cNvSpPr txBox="1"/>
            <p:nvPr/>
          </p:nvSpPr>
          <p:spPr>
            <a:xfrm>
              <a:off x="3861029" y="6021005"/>
              <a:ext cx="846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set-up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2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Study: SUALBP-1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8395" y="6356350"/>
            <a:ext cx="2743200" cy="365125"/>
          </a:xfrm>
        </p:spPr>
        <p:txBody>
          <a:bodyPr/>
          <a:lstStyle/>
          <a:p>
            <a:fld id="{5081EAB7-9A32-4464-9515-EC20B6771B94}" type="slidenum">
              <a:rPr lang="en-CA" smtClean="0"/>
              <a:t>6</a:t>
            </a:fld>
            <a:endParaRPr lang="en-CA"/>
          </a:p>
        </p:txBody>
      </p:sp>
      <p:sp>
        <p:nvSpPr>
          <p:cNvPr id="9" name="Rectangle: Rounded Corners 63">
            <a:extLst>
              <a:ext uri="{FF2B5EF4-FFF2-40B4-BE49-F238E27FC236}">
                <a16:creationId xmlns:a16="http://schemas.microsoft.com/office/drawing/2014/main" id="{878DF5D9-4ACC-E2F1-143E-988CB5B84189}"/>
              </a:ext>
            </a:extLst>
          </p:cNvPr>
          <p:cNvSpPr/>
          <p:nvPr/>
        </p:nvSpPr>
        <p:spPr>
          <a:xfrm>
            <a:off x="2279776" y="4585208"/>
            <a:ext cx="424816" cy="36933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ctangle: Rounded Corners 65">
            <a:extLst>
              <a:ext uri="{FF2B5EF4-FFF2-40B4-BE49-F238E27FC236}">
                <a16:creationId xmlns:a16="http://schemas.microsoft.com/office/drawing/2014/main" id="{B0E2DF62-1C00-A0F1-8057-FAC707EBD13F}"/>
              </a:ext>
            </a:extLst>
          </p:cNvPr>
          <p:cNvSpPr/>
          <p:nvPr/>
        </p:nvSpPr>
        <p:spPr>
          <a:xfrm>
            <a:off x="2276674" y="3683658"/>
            <a:ext cx="424816" cy="5657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ctangle: Rounded Corners 66">
            <a:extLst>
              <a:ext uri="{FF2B5EF4-FFF2-40B4-BE49-F238E27FC236}">
                <a16:creationId xmlns:a16="http://schemas.microsoft.com/office/drawing/2014/main" id="{872AE147-53FB-E85F-6CDE-201B64EF0291}"/>
              </a:ext>
            </a:extLst>
          </p:cNvPr>
          <p:cNvSpPr/>
          <p:nvPr/>
        </p:nvSpPr>
        <p:spPr>
          <a:xfrm>
            <a:off x="2978584" y="4515940"/>
            <a:ext cx="424816" cy="507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Rectangle: Rounded Corners 67">
            <a:extLst>
              <a:ext uri="{FF2B5EF4-FFF2-40B4-BE49-F238E27FC236}">
                <a16:creationId xmlns:a16="http://schemas.microsoft.com/office/drawing/2014/main" id="{31907953-5A59-813F-FD06-E1241C46CDA4}"/>
              </a:ext>
            </a:extLst>
          </p:cNvPr>
          <p:cNvSpPr/>
          <p:nvPr/>
        </p:nvSpPr>
        <p:spPr>
          <a:xfrm>
            <a:off x="3720398" y="3965211"/>
            <a:ext cx="424816" cy="7285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Rectangle: Rounded Corners 68">
            <a:extLst>
              <a:ext uri="{FF2B5EF4-FFF2-40B4-BE49-F238E27FC236}">
                <a16:creationId xmlns:a16="http://schemas.microsoft.com/office/drawing/2014/main" id="{63FB2557-5968-C8E9-2C09-B2200883D65F}"/>
              </a:ext>
            </a:extLst>
          </p:cNvPr>
          <p:cNvSpPr/>
          <p:nvPr/>
        </p:nvSpPr>
        <p:spPr>
          <a:xfrm>
            <a:off x="2276674" y="5498859"/>
            <a:ext cx="424816" cy="26072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Rectangle: Rounded Corners 69">
            <a:extLst>
              <a:ext uri="{FF2B5EF4-FFF2-40B4-BE49-F238E27FC236}">
                <a16:creationId xmlns:a16="http://schemas.microsoft.com/office/drawing/2014/main" id="{9634FF23-30A5-BA9C-4036-30F8D3DF0554}"/>
              </a:ext>
            </a:extLst>
          </p:cNvPr>
          <p:cNvSpPr/>
          <p:nvPr/>
        </p:nvSpPr>
        <p:spPr>
          <a:xfrm>
            <a:off x="4390124" y="4018193"/>
            <a:ext cx="424816" cy="640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Rectangle: Rounded Corners 70">
            <a:extLst>
              <a:ext uri="{FF2B5EF4-FFF2-40B4-BE49-F238E27FC236}">
                <a16:creationId xmlns:a16="http://schemas.microsoft.com/office/drawing/2014/main" id="{E869CD23-9EC7-915F-FB53-9314460822B7}"/>
              </a:ext>
            </a:extLst>
          </p:cNvPr>
          <p:cNvSpPr/>
          <p:nvPr/>
        </p:nvSpPr>
        <p:spPr>
          <a:xfrm>
            <a:off x="2276674" y="5875430"/>
            <a:ext cx="424816" cy="2911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8F2F0E-5574-8684-6EEB-466D85984D87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2704592" y="4769874"/>
            <a:ext cx="27399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BCC656-BD84-1F2F-7642-9A4D4D4D4926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2701490" y="3966556"/>
            <a:ext cx="1018908" cy="36290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6AF6A7-B17F-C2B7-EDBF-7B9555E21488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3403400" y="4329464"/>
            <a:ext cx="316998" cy="44041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94FA86-308F-82E6-A451-F70B9B4D13A1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4145214" y="4329464"/>
            <a:ext cx="244910" cy="87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B2F8C9E-080B-5A3F-69D0-42925F45A5F5}"/>
              </a:ext>
            </a:extLst>
          </p:cNvPr>
          <p:cNvSpPr/>
          <p:nvPr/>
        </p:nvSpPr>
        <p:spPr>
          <a:xfrm>
            <a:off x="6852655" y="4148010"/>
            <a:ext cx="492118" cy="1581186"/>
          </a:xfrm>
          <a:prstGeom prst="rect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D8E4D9-5279-6A8A-989C-FFA40E5E8B2D}"/>
              </a:ext>
            </a:extLst>
          </p:cNvPr>
          <p:cNvSpPr/>
          <p:nvPr/>
        </p:nvSpPr>
        <p:spPr>
          <a:xfrm>
            <a:off x="7871563" y="4148010"/>
            <a:ext cx="492118" cy="1581186"/>
          </a:xfrm>
          <a:prstGeom prst="rect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2E6B4-EA1E-0B77-278E-F36B2869B0F9}"/>
              </a:ext>
            </a:extLst>
          </p:cNvPr>
          <p:cNvSpPr/>
          <p:nvPr/>
        </p:nvSpPr>
        <p:spPr>
          <a:xfrm>
            <a:off x="9557867" y="4148010"/>
            <a:ext cx="492118" cy="158118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D944FD-1E12-8514-4459-0DDD586D1282}"/>
              </a:ext>
            </a:extLst>
          </p:cNvPr>
          <p:cNvSpPr txBox="1"/>
          <p:nvPr/>
        </p:nvSpPr>
        <p:spPr>
          <a:xfrm>
            <a:off x="7650113" y="5981914"/>
            <a:ext cx="12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stations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87A0C2-6DF7-D41B-2FA4-29D4134D06FB}"/>
              </a:ext>
            </a:extLst>
          </p:cNvPr>
          <p:cNvSpPr txBox="1"/>
          <p:nvPr/>
        </p:nvSpPr>
        <p:spPr>
          <a:xfrm>
            <a:off x="8637608" y="4385153"/>
            <a:ext cx="646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…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492E29D-E2FC-E024-38E3-41DFCD25639F}"/>
              </a:ext>
            </a:extLst>
          </p:cNvPr>
          <p:cNvCxnSpPr/>
          <p:nvPr/>
        </p:nvCxnSpPr>
        <p:spPr>
          <a:xfrm>
            <a:off x="6371412" y="4132817"/>
            <a:ext cx="0" cy="16115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F7A77D4-19D2-9BE5-0234-00590263795C}"/>
              </a:ext>
            </a:extLst>
          </p:cNvPr>
          <p:cNvCxnSpPr/>
          <p:nvPr/>
        </p:nvCxnSpPr>
        <p:spPr>
          <a:xfrm>
            <a:off x="6222324" y="4138071"/>
            <a:ext cx="2882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3913314-4DB1-B343-00C9-4546E0DDCFB1}"/>
              </a:ext>
            </a:extLst>
          </p:cNvPr>
          <p:cNvCxnSpPr/>
          <p:nvPr/>
        </p:nvCxnSpPr>
        <p:spPr>
          <a:xfrm>
            <a:off x="6215700" y="5741583"/>
            <a:ext cx="2882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5D2016E-EE7E-4C51-8E97-47EE677BC416}"/>
              </a:ext>
            </a:extLst>
          </p:cNvPr>
          <p:cNvSpPr txBox="1"/>
          <p:nvPr/>
        </p:nvSpPr>
        <p:spPr>
          <a:xfrm>
            <a:off x="4860383" y="4753936"/>
            <a:ext cx="147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cycle time: c</a:t>
            </a:r>
          </a:p>
        </p:txBody>
      </p:sp>
      <p:sp>
        <p:nvSpPr>
          <p:cNvPr id="54" name="Rectangle: Rounded Corners 64">
            <a:extLst>
              <a:ext uri="{FF2B5EF4-FFF2-40B4-BE49-F238E27FC236}">
                <a16:creationId xmlns:a16="http://schemas.microsoft.com/office/drawing/2014/main" id="{457AEED6-6EBA-EB3F-6EF4-7759BD15C1B0}"/>
              </a:ext>
            </a:extLst>
          </p:cNvPr>
          <p:cNvSpPr/>
          <p:nvPr/>
        </p:nvSpPr>
        <p:spPr>
          <a:xfrm>
            <a:off x="2276001" y="5199166"/>
            <a:ext cx="424816" cy="1846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021BD0F-79E0-C634-05B6-D436229B0A1A}"/>
              </a:ext>
            </a:extLst>
          </p:cNvPr>
          <p:cNvCxnSpPr>
            <a:cxnSpLocks/>
          </p:cNvCxnSpPr>
          <p:nvPr/>
        </p:nvCxnSpPr>
        <p:spPr>
          <a:xfrm>
            <a:off x="3283795" y="5823175"/>
            <a:ext cx="443773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2D3890D-1C77-53CB-1940-F827F225F017}"/>
              </a:ext>
            </a:extLst>
          </p:cNvPr>
          <p:cNvSpPr txBox="1"/>
          <p:nvPr/>
        </p:nvSpPr>
        <p:spPr>
          <a:xfrm>
            <a:off x="3847753" y="5594965"/>
            <a:ext cx="13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precedence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D2576AF-B13A-DAB6-1463-6211A8F4AFED}"/>
              </a:ext>
            </a:extLst>
          </p:cNvPr>
          <p:cNvCxnSpPr>
            <a:cxnSpLocks/>
          </p:cNvCxnSpPr>
          <p:nvPr/>
        </p:nvCxnSpPr>
        <p:spPr>
          <a:xfrm>
            <a:off x="3276625" y="6205671"/>
            <a:ext cx="443773" cy="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F9E04545-D9AC-1E20-3CAA-9D1A0B8DD052}"/>
              </a:ext>
            </a:extLst>
          </p:cNvPr>
          <p:cNvSpPr txBox="1"/>
          <p:nvPr/>
        </p:nvSpPr>
        <p:spPr>
          <a:xfrm>
            <a:off x="3861029" y="6021005"/>
            <a:ext cx="84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set-up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9E1FF5-938F-14AA-314B-E2E32C05563B}"/>
              </a:ext>
            </a:extLst>
          </p:cNvPr>
          <p:cNvSpPr txBox="1">
            <a:spLocks/>
          </p:cNvSpPr>
          <p:nvPr/>
        </p:nvSpPr>
        <p:spPr>
          <a:xfrm>
            <a:off x="838200" y="1572126"/>
            <a:ext cx="10144125" cy="179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600"/>
              </a:spcBef>
            </a:pPr>
            <a:r>
              <a:rPr lang="en-US" sz="2400" dirty="0">
                <a:latin typeface="Georgia" panose="02040502050405020303" pitchFamily="18" charset="0"/>
              </a:rPr>
              <a:t>SUALBP-1: Assembly Line Balancing with Set-Ups</a:t>
            </a:r>
          </a:p>
          <a:p>
            <a:pPr fontAlgn="base">
              <a:spcBef>
                <a:spcPts val="600"/>
              </a:spcBef>
            </a:pPr>
            <a:r>
              <a:rPr lang="en-US" sz="2400" dirty="0">
                <a:latin typeface="Georgia" panose="02040502050405020303" pitchFamily="18" charset="0"/>
              </a:rPr>
              <a:t>Assign tasks to stations </a:t>
            </a:r>
            <a:r>
              <a:rPr lang="en-US" sz="2400" dirty="0" err="1">
                <a:latin typeface="Georgia" panose="02040502050405020303" pitchFamily="18" charset="0"/>
              </a:rPr>
              <a:t>s.t.</a:t>
            </a:r>
            <a:r>
              <a:rPr lang="en-US" sz="2400" dirty="0">
                <a:latin typeface="Georgia" panose="02040502050405020303" pitchFamily="18" charset="0"/>
              </a:rPr>
              <a:t> precedence constraints and sequence-dependent setup times</a:t>
            </a:r>
            <a:r>
              <a:rPr lang="en-US" sz="2400" b="0" i="0" u="none" strike="noStrike" dirty="0">
                <a:effectLst/>
                <a:latin typeface="Georgia" panose="02040502050405020303" pitchFamily="18" charset="0"/>
              </a:rPr>
              <a:t> are respected</a:t>
            </a:r>
            <a:endParaRPr lang="en-US" sz="2400" dirty="0">
              <a:latin typeface="Georgia" panose="02040502050405020303" pitchFamily="18" charset="0"/>
            </a:endParaRPr>
          </a:p>
          <a:p>
            <a:pPr fontAlgn="base">
              <a:spcBef>
                <a:spcPts val="600"/>
              </a:spcBef>
            </a:pPr>
            <a:r>
              <a:rPr lang="en-US" sz="2400" dirty="0">
                <a:latin typeface="Georgia" panose="02040502050405020303" pitchFamily="18" charset="0"/>
              </a:rPr>
              <a:t>Minimize the number of stations used with fixed cycle time</a:t>
            </a:r>
          </a:p>
        </p:txBody>
      </p:sp>
    </p:spTree>
    <p:extLst>
      <p:ext uri="{BB962C8B-B14F-4D97-AF65-F5344CB8AC3E}">
        <p14:creationId xmlns:p14="http://schemas.microsoft.com/office/powerpoint/2010/main" val="353227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Study: SUALBP-1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8395" y="6356350"/>
            <a:ext cx="2743200" cy="365125"/>
          </a:xfrm>
        </p:spPr>
        <p:txBody>
          <a:bodyPr/>
          <a:lstStyle/>
          <a:p>
            <a:fld id="{5081EAB7-9A32-4464-9515-EC20B6771B94}" type="slidenum">
              <a:rPr lang="en-CA" smtClean="0"/>
              <a:t>7</a:t>
            </a:fld>
            <a:endParaRPr lang="en-CA"/>
          </a:p>
        </p:txBody>
      </p:sp>
      <p:sp>
        <p:nvSpPr>
          <p:cNvPr id="9" name="Rectangle: Rounded Corners 63">
            <a:extLst>
              <a:ext uri="{FF2B5EF4-FFF2-40B4-BE49-F238E27FC236}">
                <a16:creationId xmlns:a16="http://schemas.microsoft.com/office/drawing/2014/main" id="{878DF5D9-4ACC-E2F1-143E-988CB5B84189}"/>
              </a:ext>
            </a:extLst>
          </p:cNvPr>
          <p:cNvSpPr/>
          <p:nvPr/>
        </p:nvSpPr>
        <p:spPr>
          <a:xfrm>
            <a:off x="2279776" y="4585208"/>
            <a:ext cx="424816" cy="36933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ctangle: Rounded Corners 65">
            <a:extLst>
              <a:ext uri="{FF2B5EF4-FFF2-40B4-BE49-F238E27FC236}">
                <a16:creationId xmlns:a16="http://schemas.microsoft.com/office/drawing/2014/main" id="{B0E2DF62-1C00-A0F1-8057-FAC707EBD13F}"/>
              </a:ext>
            </a:extLst>
          </p:cNvPr>
          <p:cNvSpPr/>
          <p:nvPr/>
        </p:nvSpPr>
        <p:spPr>
          <a:xfrm>
            <a:off x="2276674" y="3683658"/>
            <a:ext cx="424816" cy="5657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ctangle: Rounded Corners 66">
            <a:extLst>
              <a:ext uri="{FF2B5EF4-FFF2-40B4-BE49-F238E27FC236}">
                <a16:creationId xmlns:a16="http://schemas.microsoft.com/office/drawing/2014/main" id="{872AE147-53FB-E85F-6CDE-201B64EF0291}"/>
              </a:ext>
            </a:extLst>
          </p:cNvPr>
          <p:cNvSpPr/>
          <p:nvPr/>
        </p:nvSpPr>
        <p:spPr>
          <a:xfrm>
            <a:off x="2978584" y="4515940"/>
            <a:ext cx="424816" cy="507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Rectangle: Rounded Corners 67">
            <a:extLst>
              <a:ext uri="{FF2B5EF4-FFF2-40B4-BE49-F238E27FC236}">
                <a16:creationId xmlns:a16="http://schemas.microsoft.com/office/drawing/2014/main" id="{31907953-5A59-813F-FD06-E1241C46CDA4}"/>
              </a:ext>
            </a:extLst>
          </p:cNvPr>
          <p:cNvSpPr/>
          <p:nvPr/>
        </p:nvSpPr>
        <p:spPr>
          <a:xfrm>
            <a:off x="3720398" y="3965211"/>
            <a:ext cx="424816" cy="7285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Rectangle: Rounded Corners 68">
            <a:extLst>
              <a:ext uri="{FF2B5EF4-FFF2-40B4-BE49-F238E27FC236}">
                <a16:creationId xmlns:a16="http://schemas.microsoft.com/office/drawing/2014/main" id="{63FB2557-5968-C8E9-2C09-B2200883D65F}"/>
              </a:ext>
            </a:extLst>
          </p:cNvPr>
          <p:cNvSpPr/>
          <p:nvPr/>
        </p:nvSpPr>
        <p:spPr>
          <a:xfrm>
            <a:off x="2276674" y="5498859"/>
            <a:ext cx="424816" cy="26072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Rectangle: Rounded Corners 69">
            <a:extLst>
              <a:ext uri="{FF2B5EF4-FFF2-40B4-BE49-F238E27FC236}">
                <a16:creationId xmlns:a16="http://schemas.microsoft.com/office/drawing/2014/main" id="{9634FF23-30A5-BA9C-4036-30F8D3DF0554}"/>
              </a:ext>
            </a:extLst>
          </p:cNvPr>
          <p:cNvSpPr/>
          <p:nvPr/>
        </p:nvSpPr>
        <p:spPr>
          <a:xfrm>
            <a:off x="4390124" y="4018193"/>
            <a:ext cx="424816" cy="640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Rectangle: Rounded Corners 70">
            <a:extLst>
              <a:ext uri="{FF2B5EF4-FFF2-40B4-BE49-F238E27FC236}">
                <a16:creationId xmlns:a16="http://schemas.microsoft.com/office/drawing/2014/main" id="{E869CD23-9EC7-915F-FB53-9314460822B7}"/>
              </a:ext>
            </a:extLst>
          </p:cNvPr>
          <p:cNvSpPr/>
          <p:nvPr/>
        </p:nvSpPr>
        <p:spPr>
          <a:xfrm>
            <a:off x="2276674" y="5875430"/>
            <a:ext cx="424816" cy="2911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8F2F0E-5574-8684-6EEB-466D85984D87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2704592" y="4769874"/>
            <a:ext cx="27399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BCC656-BD84-1F2F-7642-9A4D4D4D4926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2701490" y="3966556"/>
            <a:ext cx="1018908" cy="36290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6AF6A7-B17F-C2B7-EDBF-7B9555E21488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3403400" y="4329464"/>
            <a:ext cx="316998" cy="44041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94FA86-308F-82E6-A451-F70B9B4D13A1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4145214" y="4329464"/>
            <a:ext cx="244910" cy="87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B2F8C9E-080B-5A3F-69D0-42925F45A5F5}"/>
              </a:ext>
            </a:extLst>
          </p:cNvPr>
          <p:cNvSpPr/>
          <p:nvPr/>
        </p:nvSpPr>
        <p:spPr>
          <a:xfrm>
            <a:off x="6852655" y="4148010"/>
            <a:ext cx="492118" cy="1581186"/>
          </a:xfrm>
          <a:prstGeom prst="rect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D8E4D9-5279-6A8A-989C-FFA40E5E8B2D}"/>
              </a:ext>
            </a:extLst>
          </p:cNvPr>
          <p:cNvSpPr/>
          <p:nvPr/>
        </p:nvSpPr>
        <p:spPr>
          <a:xfrm>
            <a:off x="7871563" y="4148010"/>
            <a:ext cx="492118" cy="1581186"/>
          </a:xfrm>
          <a:prstGeom prst="rect">
            <a:avLst/>
          </a:prstGeom>
          <a:ln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2E6B4-EA1E-0B77-278E-F36B2869B0F9}"/>
              </a:ext>
            </a:extLst>
          </p:cNvPr>
          <p:cNvSpPr/>
          <p:nvPr/>
        </p:nvSpPr>
        <p:spPr>
          <a:xfrm>
            <a:off x="9557867" y="4148010"/>
            <a:ext cx="492118" cy="158118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D944FD-1E12-8514-4459-0DDD586D1282}"/>
              </a:ext>
            </a:extLst>
          </p:cNvPr>
          <p:cNvSpPr txBox="1"/>
          <p:nvPr/>
        </p:nvSpPr>
        <p:spPr>
          <a:xfrm>
            <a:off x="7650113" y="5981914"/>
            <a:ext cx="12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stations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87A0C2-6DF7-D41B-2FA4-29D4134D06FB}"/>
              </a:ext>
            </a:extLst>
          </p:cNvPr>
          <p:cNvSpPr txBox="1"/>
          <p:nvPr/>
        </p:nvSpPr>
        <p:spPr>
          <a:xfrm>
            <a:off x="8637608" y="4385153"/>
            <a:ext cx="646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…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492E29D-E2FC-E024-38E3-41DFCD25639F}"/>
              </a:ext>
            </a:extLst>
          </p:cNvPr>
          <p:cNvCxnSpPr/>
          <p:nvPr/>
        </p:nvCxnSpPr>
        <p:spPr>
          <a:xfrm>
            <a:off x="6371412" y="4132817"/>
            <a:ext cx="0" cy="16115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F7A77D4-19D2-9BE5-0234-00590263795C}"/>
              </a:ext>
            </a:extLst>
          </p:cNvPr>
          <p:cNvCxnSpPr/>
          <p:nvPr/>
        </p:nvCxnSpPr>
        <p:spPr>
          <a:xfrm>
            <a:off x="6222324" y="4138071"/>
            <a:ext cx="2882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3913314-4DB1-B343-00C9-4546E0DDCFB1}"/>
              </a:ext>
            </a:extLst>
          </p:cNvPr>
          <p:cNvCxnSpPr/>
          <p:nvPr/>
        </p:nvCxnSpPr>
        <p:spPr>
          <a:xfrm>
            <a:off x="6215700" y="5741583"/>
            <a:ext cx="2882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5D2016E-EE7E-4C51-8E97-47EE677BC416}"/>
              </a:ext>
            </a:extLst>
          </p:cNvPr>
          <p:cNvSpPr txBox="1"/>
          <p:nvPr/>
        </p:nvSpPr>
        <p:spPr>
          <a:xfrm>
            <a:off x="4860383" y="4753936"/>
            <a:ext cx="147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cycle time: c</a:t>
            </a:r>
          </a:p>
        </p:txBody>
      </p:sp>
      <p:sp>
        <p:nvSpPr>
          <p:cNvPr id="52" name="Rectangle: Rounded Corners 63">
            <a:extLst>
              <a:ext uri="{FF2B5EF4-FFF2-40B4-BE49-F238E27FC236}">
                <a16:creationId xmlns:a16="http://schemas.microsoft.com/office/drawing/2014/main" id="{263EDCAB-0E9A-DB28-2DDC-7D515B7FE44D}"/>
              </a:ext>
            </a:extLst>
          </p:cNvPr>
          <p:cNvSpPr/>
          <p:nvPr/>
        </p:nvSpPr>
        <p:spPr>
          <a:xfrm>
            <a:off x="6886306" y="5350639"/>
            <a:ext cx="424816" cy="36933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tangle: Rounded Corners 64">
            <a:extLst>
              <a:ext uri="{FF2B5EF4-FFF2-40B4-BE49-F238E27FC236}">
                <a16:creationId xmlns:a16="http://schemas.microsoft.com/office/drawing/2014/main" id="{39B7C7B0-50BA-50A3-87B0-DE2074F28390}"/>
              </a:ext>
            </a:extLst>
          </p:cNvPr>
          <p:cNvSpPr/>
          <p:nvPr/>
        </p:nvSpPr>
        <p:spPr>
          <a:xfrm>
            <a:off x="6889161" y="5030935"/>
            <a:ext cx="424816" cy="1846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Rectangle: Rounded Corners 65">
            <a:extLst>
              <a:ext uri="{FF2B5EF4-FFF2-40B4-BE49-F238E27FC236}">
                <a16:creationId xmlns:a16="http://schemas.microsoft.com/office/drawing/2014/main" id="{F5671D16-160E-07D3-8532-9F74B9EAFE1D}"/>
              </a:ext>
            </a:extLst>
          </p:cNvPr>
          <p:cNvSpPr/>
          <p:nvPr/>
        </p:nvSpPr>
        <p:spPr>
          <a:xfrm>
            <a:off x="6886306" y="4341704"/>
            <a:ext cx="424816" cy="5657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4" name="Rectangle: Rounded Corners 64">
            <a:extLst>
              <a:ext uri="{FF2B5EF4-FFF2-40B4-BE49-F238E27FC236}">
                <a16:creationId xmlns:a16="http://schemas.microsoft.com/office/drawing/2014/main" id="{457AEED6-6EBA-EB3F-6EF4-7759BD15C1B0}"/>
              </a:ext>
            </a:extLst>
          </p:cNvPr>
          <p:cNvSpPr/>
          <p:nvPr/>
        </p:nvSpPr>
        <p:spPr>
          <a:xfrm>
            <a:off x="2276001" y="5199166"/>
            <a:ext cx="424816" cy="1846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9CFC1D0-DA32-0537-B930-C9312CBE4D0F}"/>
              </a:ext>
            </a:extLst>
          </p:cNvPr>
          <p:cNvCxnSpPr>
            <a:cxnSpLocks/>
            <a:stCxn id="52" idx="0"/>
            <a:endCxn id="10" idx="2"/>
          </p:cNvCxnSpPr>
          <p:nvPr/>
        </p:nvCxnSpPr>
        <p:spPr>
          <a:xfrm flipV="1">
            <a:off x="7098714" y="5215601"/>
            <a:ext cx="2855" cy="135038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4EDB53E-D0D7-BED2-558D-208ADD3AF3AC}"/>
              </a:ext>
            </a:extLst>
          </p:cNvPr>
          <p:cNvCxnSpPr>
            <a:cxnSpLocks/>
            <a:stCxn id="10" idx="0"/>
            <a:endCxn id="53" idx="2"/>
          </p:cNvCxnSpPr>
          <p:nvPr/>
        </p:nvCxnSpPr>
        <p:spPr>
          <a:xfrm flipH="1" flipV="1">
            <a:off x="7098714" y="4907499"/>
            <a:ext cx="2855" cy="123436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C6B0D26-5956-E570-B3B1-3D150A682AAD}"/>
              </a:ext>
            </a:extLst>
          </p:cNvPr>
          <p:cNvCxnSpPr>
            <a:cxnSpLocks/>
            <a:stCxn id="53" idx="0"/>
            <a:endCxn id="40" idx="0"/>
          </p:cNvCxnSpPr>
          <p:nvPr/>
        </p:nvCxnSpPr>
        <p:spPr>
          <a:xfrm flipV="1">
            <a:off x="7098714" y="4148010"/>
            <a:ext cx="0" cy="193694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6">
            <a:extLst>
              <a:ext uri="{FF2B5EF4-FFF2-40B4-BE49-F238E27FC236}">
                <a16:creationId xmlns:a16="http://schemas.microsoft.com/office/drawing/2014/main" id="{1FE5A143-A7FC-CB27-02D2-C7CC266BE494}"/>
              </a:ext>
            </a:extLst>
          </p:cNvPr>
          <p:cNvSpPr/>
          <p:nvPr/>
        </p:nvSpPr>
        <p:spPr>
          <a:xfrm>
            <a:off x="7913165" y="5211121"/>
            <a:ext cx="424816" cy="507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6" name="Rectangle: Rounded Corners 67">
            <a:extLst>
              <a:ext uri="{FF2B5EF4-FFF2-40B4-BE49-F238E27FC236}">
                <a16:creationId xmlns:a16="http://schemas.microsoft.com/office/drawing/2014/main" id="{2836423F-4AA1-6504-4AFC-2F7ED4F0733A}"/>
              </a:ext>
            </a:extLst>
          </p:cNvPr>
          <p:cNvSpPr/>
          <p:nvPr/>
        </p:nvSpPr>
        <p:spPr>
          <a:xfrm>
            <a:off x="7911072" y="4291898"/>
            <a:ext cx="424816" cy="7285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A55D1C1-3CCF-C25D-2AB9-0894DE51FD5E}"/>
              </a:ext>
            </a:extLst>
          </p:cNvPr>
          <p:cNvCxnSpPr>
            <a:cxnSpLocks/>
          </p:cNvCxnSpPr>
          <p:nvPr/>
        </p:nvCxnSpPr>
        <p:spPr>
          <a:xfrm flipV="1">
            <a:off x="8217575" y="5030935"/>
            <a:ext cx="0" cy="180186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D7C93D9-C844-30AF-1D05-441FFBA0D898}"/>
              </a:ext>
            </a:extLst>
          </p:cNvPr>
          <p:cNvCxnSpPr>
            <a:cxnSpLocks/>
          </p:cNvCxnSpPr>
          <p:nvPr/>
        </p:nvCxnSpPr>
        <p:spPr>
          <a:xfrm flipV="1">
            <a:off x="8032327" y="5038760"/>
            <a:ext cx="6869" cy="18586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879AD39-39BB-4452-F677-6AEB96508B67}"/>
              </a:ext>
            </a:extLst>
          </p:cNvPr>
          <p:cNvCxnSpPr>
            <a:cxnSpLocks/>
            <a:endCxn id="41" idx="0"/>
          </p:cNvCxnSpPr>
          <p:nvPr/>
        </p:nvCxnSpPr>
        <p:spPr>
          <a:xfrm flipH="1" flipV="1">
            <a:off x="8117622" y="4148010"/>
            <a:ext cx="7951" cy="96847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5FB5E78-F174-BB74-F256-CA36E20D3157}"/>
              </a:ext>
            </a:extLst>
          </p:cNvPr>
          <p:cNvCxnSpPr>
            <a:cxnSpLocks/>
            <a:stCxn id="53" idx="3"/>
            <a:endCxn id="66" idx="1"/>
          </p:cNvCxnSpPr>
          <p:nvPr/>
        </p:nvCxnSpPr>
        <p:spPr>
          <a:xfrm>
            <a:off x="7311122" y="4624602"/>
            <a:ext cx="599950" cy="3154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DF63038-EB6B-765B-974D-ED0C0D750E8F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7344773" y="5465055"/>
            <a:ext cx="568392" cy="3194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021BD0F-79E0-C634-05B6-D436229B0A1A}"/>
              </a:ext>
            </a:extLst>
          </p:cNvPr>
          <p:cNvCxnSpPr>
            <a:cxnSpLocks/>
          </p:cNvCxnSpPr>
          <p:nvPr/>
        </p:nvCxnSpPr>
        <p:spPr>
          <a:xfrm>
            <a:off x="3283795" y="5823175"/>
            <a:ext cx="443773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2D3890D-1C77-53CB-1940-F827F225F017}"/>
              </a:ext>
            </a:extLst>
          </p:cNvPr>
          <p:cNvSpPr txBox="1"/>
          <p:nvPr/>
        </p:nvSpPr>
        <p:spPr>
          <a:xfrm>
            <a:off x="3847753" y="5594965"/>
            <a:ext cx="13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precedence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D2576AF-B13A-DAB6-1463-6211A8F4AFED}"/>
              </a:ext>
            </a:extLst>
          </p:cNvPr>
          <p:cNvCxnSpPr>
            <a:cxnSpLocks/>
          </p:cNvCxnSpPr>
          <p:nvPr/>
        </p:nvCxnSpPr>
        <p:spPr>
          <a:xfrm>
            <a:off x="3276625" y="6205671"/>
            <a:ext cx="443773" cy="0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F9E04545-D9AC-1E20-3CAA-9D1A0B8DD052}"/>
              </a:ext>
            </a:extLst>
          </p:cNvPr>
          <p:cNvSpPr txBox="1"/>
          <p:nvPr/>
        </p:nvSpPr>
        <p:spPr>
          <a:xfrm>
            <a:off x="3861029" y="6021005"/>
            <a:ext cx="84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set-up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08E59E-F0C6-04B5-1067-B6E553AAB6F2}"/>
              </a:ext>
            </a:extLst>
          </p:cNvPr>
          <p:cNvSpPr txBox="1">
            <a:spLocks/>
          </p:cNvSpPr>
          <p:nvPr/>
        </p:nvSpPr>
        <p:spPr>
          <a:xfrm>
            <a:off x="838200" y="1572126"/>
            <a:ext cx="10144125" cy="179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600"/>
              </a:spcBef>
            </a:pPr>
            <a:r>
              <a:rPr lang="en-US" sz="2400" dirty="0">
                <a:latin typeface="Georgia" panose="02040502050405020303" pitchFamily="18" charset="0"/>
              </a:rPr>
              <a:t>SUALBP-1: Assembly Line Balancing with Set-Ups</a:t>
            </a:r>
          </a:p>
          <a:p>
            <a:pPr fontAlgn="base">
              <a:spcBef>
                <a:spcPts val="600"/>
              </a:spcBef>
            </a:pPr>
            <a:r>
              <a:rPr lang="en-US" sz="2400" dirty="0">
                <a:latin typeface="Georgia" panose="02040502050405020303" pitchFamily="18" charset="0"/>
              </a:rPr>
              <a:t>Assign tasks to stations </a:t>
            </a:r>
            <a:r>
              <a:rPr lang="en-US" sz="2400" dirty="0" err="1">
                <a:latin typeface="Georgia" panose="02040502050405020303" pitchFamily="18" charset="0"/>
              </a:rPr>
              <a:t>s.t.</a:t>
            </a:r>
            <a:r>
              <a:rPr lang="en-US" sz="2400" dirty="0">
                <a:latin typeface="Georgia" panose="02040502050405020303" pitchFamily="18" charset="0"/>
              </a:rPr>
              <a:t> precedence constraints and sequence-dependent setup times</a:t>
            </a:r>
            <a:r>
              <a:rPr lang="en-US" sz="2400" b="0" i="0" u="none" strike="noStrike" dirty="0">
                <a:effectLst/>
                <a:latin typeface="Georgia" panose="02040502050405020303" pitchFamily="18" charset="0"/>
              </a:rPr>
              <a:t> are respected</a:t>
            </a:r>
            <a:endParaRPr lang="en-US" sz="2400" dirty="0">
              <a:latin typeface="Georgia" panose="02040502050405020303" pitchFamily="18" charset="0"/>
            </a:endParaRPr>
          </a:p>
          <a:p>
            <a:pPr fontAlgn="base">
              <a:spcBef>
                <a:spcPts val="600"/>
              </a:spcBef>
            </a:pPr>
            <a:r>
              <a:rPr lang="en-US" sz="2400" dirty="0">
                <a:latin typeface="Georgia" panose="02040502050405020303" pitchFamily="18" charset="0"/>
              </a:rPr>
              <a:t>Minimize the number of stations used with fixed cycle time</a:t>
            </a:r>
          </a:p>
        </p:txBody>
      </p:sp>
    </p:spTree>
    <p:extLst>
      <p:ext uri="{BB962C8B-B14F-4D97-AF65-F5344CB8AC3E}">
        <p14:creationId xmlns:p14="http://schemas.microsoft.com/office/powerpoint/2010/main" val="217962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LBBD for SUALBP-1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8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68931-51C5-9B30-7EFA-F9BDED514FEE}"/>
              </a:ext>
            </a:extLst>
          </p:cNvPr>
          <p:cNvSpPr/>
          <p:nvPr/>
        </p:nvSpPr>
        <p:spPr>
          <a:xfrm>
            <a:off x="2043111" y="2127247"/>
            <a:ext cx="1428750" cy="77152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47BC76-4BA8-3D85-03E9-3A7EB9032A04}"/>
                  </a:ext>
                </a:extLst>
              </p:cNvPr>
              <p:cNvSpPr/>
              <p:nvPr/>
            </p:nvSpPr>
            <p:spPr>
              <a:xfrm>
                <a:off x="1714499" y="4055664"/>
                <a:ext cx="657225" cy="66278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47BC76-4BA8-3D85-03E9-3A7EB9032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9" y="4055664"/>
                <a:ext cx="657225" cy="6627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9638FD-58FE-7EC7-6066-C007C45471E9}"/>
                  </a:ext>
                </a:extLst>
              </p:cNvPr>
              <p:cNvSpPr/>
              <p:nvPr/>
            </p:nvSpPr>
            <p:spPr>
              <a:xfrm>
                <a:off x="3143248" y="4055663"/>
                <a:ext cx="657225" cy="66278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9638FD-58FE-7EC7-6066-C007C4547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48" y="4055663"/>
                <a:ext cx="657225" cy="662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9FAAA5D-C3BC-D6BD-B40B-029973940393}"/>
              </a:ext>
            </a:extLst>
          </p:cNvPr>
          <p:cNvSpPr txBox="1"/>
          <p:nvPr/>
        </p:nvSpPr>
        <p:spPr>
          <a:xfrm>
            <a:off x="2571747" y="4106857"/>
            <a:ext cx="3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…</a:t>
            </a:r>
            <a:endParaRPr lang="en-CA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D742DC-7F4A-F0B7-949C-3CBC0BC30E14}"/>
              </a:ext>
            </a:extLst>
          </p:cNvPr>
          <p:cNvCxnSpPr>
            <a:endCxn id="10" idx="0"/>
          </p:cNvCxnSpPr>
          <p:nvPr/>
        </p:nvCxnSpPr>
        <p:spPr>
          <a:xfrm>
            <a:off x="2757485" y="2898772"/>
            <a:ext cx="1" cy="1208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757CAF07-A535-B123-9615-B970B2CB60C7}"/>
              </a:ext>
            </a:extLst>
          </p:cNvPr>
          <p:cNvCxnSpPr>
            <a:cxnSpLocks/>
            <a:stCxn id="8" idx="2"/>
            <a:endCxn id="7" idx="1"/>
          </p:cNvCxnSpPr>
          <p:nvPr/>
        </p:nvCxnSpPr>
        <p:spPr>
          <a:xfrm rot="5400000" flipH="1">
            <a:off x="940394" y="3615728"/>
            <a:ext cx="2205435" cy="1"/>
          </a:xfrm>
          <a:prstGeom prst="curvedConnector4">
            <a:avLst>
              <a:gd name="adj1" fmla="val -10365"/>
              <a:gd name="adj2" fmla="val 557213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7E9357D7-5EED-4C67-56CF-1A8B3525C7E2}"/>
              </a:ext>
            </a:extLst>
          </p:cNvPr>
          <p:cNvCxnSpPr>
            <a:cxnSpLocks/>
            <a:stCxn id="9" idx="2"/>
            <a:endCxn id="7" idx="3"/>
          </p:cNvCxnSpPr>
          <p:nvPr/>
        </p:nvCxnSpPr>
        <p:spPr>
          <a:xfrm rot="5400000" flipH="1">
            <a:off x="2369144" y="3615727"/>
            <a:ext cx="2205434" cy="12700"/>
          </a:xfrm>
          <a:prstGeom prst="curvedConnector4">
            <a:avLst>
              <a:gd name="adj1" fmla="val -10365"/>
              <a:gd name="adj2" fmla="val -446250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D996BC-E6D1-D202-BFD2-BB2878FC9397}"/>
              </a:ext>
            </a:extLst>
          </p:cNvPr>
          <p:cNvSpPr txBox="1"/>
          <p:nvPr/>
        </p:nvSpPr>
        <p:spPr>
          <a:xfrm>
            <a:off x="2371724" y="3356803"/>
            <a:ext cx="19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MP solution</a:t>
            </a:r>
            <a:endParaRPr lang="en-CA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2AB46-F700-2634-80FB-11BD6B4D592D}"/>
              </a:ext>
            </a:extLst>
          </p:cNvPr>
          <p:cNvSpPr txBox="1"/>
          <p:nvPr/>
        </p:nvSpPr>
        <p:spPr>
          <a:xfrm>
            <a:off x="841173" y="5022918"/>
            <a:ext cx="19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Benders cut</a:t>
            </a:r>
            <a:endParaRPr lang="en-CA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4A3712-FE71-066A-3D6B-D83304663F1B}"/>
              </a:ext>
            </a:extLst>
          </p:cNvPr>
          <p:cNvSpPr txBox="1"/>
          <p:nvPr/>
        </p:nvSpPr>
        <p:spPr>
          <a:xfrm>
            <a:off x="2627707" y="5022918"/>
            <a:ext cx="19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Benders cut</a:t>
            </a:r>
            <a:endParaRPr lang="en-CA" sz="1400" dirty="0"/>
          </a:p>
        </p:txBody>
      </p:sp>
      <p:pic>
        <p:nvPicPr>
          <p:cNvPr id="19" name="2384804F-3998-4D57-9195-F3826E402611-17" descr="wpp">
            <a:extLst>
              <a:ext uri="{FF2B5EF4-FFF2-40B4-BE49-F238E27FC236}">
                <a16:creationId xmlns:a16="http://schemas.microsoft.com/office/drawing/2014/main" id="{3FA566A6-7BE5-77FB-3A4D-F0E298584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318" y="4428768"/>
            <a:ext cx="2182495" cy="205740"/>
          </a:xfrm>
          <a:prstGeom prst="rect">
            <a:avLst/>
          </a:prstGeom>
        </p:spPr>
      </p:pic>
      <p:pic>
        <p:nvPicPr>
          <p:cNvPr id="24" name="2384804F-3998-4D57-9195-F3826E402611-19" descr="wpp">
            <a:extLst>
              <a:ext uri="{FF2B5EF4-FFF2-40B4-BE49-F238E27FC236}">
                <a16:creationId xmlns:a16="http://schemas.microsoft.com/office/drawing/2014/main" id="{6E56054E-8BC6-47CC-B680-63317A2998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8498" y="2472968"/>
            <a:ext cx="237490" cy="248285"/>
          </a:xfrm>
          <a:prstGeom prst="rect">
            <a:avLst/>
          </a:prstGeom>
        </p:spPr>
      </p:pic>
      <p:pic>
        <p:nvPicPr>
          <p:cNvPr id="34" name="2384804F-3998-4D57-9195-F3826E402611-23" descr="C:/Users/Jason/AppData/Local/Temp/wpp.PUcLKkwpp">
            <a:extLst>
              <a:ext uri="{FF2B5EF4-FFF2-40B4-BE49-F238E27FC236}">
                <a16:creationId xmlns:a16="http://schemas.microsoft.com/office/drawing/2014/main" id="{75FCA2DC-3D7F-BA90-4228-E11214CF26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30518" y="3162578"/>
            <a:ext cx="424815" cy="194649"/>
          </a:xfrm>
          <a:prstGeom prst="rect">
            <a:avLst/>
          </a:prstGeom>
        </p:spPr>
      </p:pic>
      <p:pic>
        <p:nvPicPr>
          <p:cNvPr id="35" name="2384804F-3998-4D57-9195-F3826E402611-24" descr="C:/Users/Jason/AppData/Local/Temp/wpp.vNtOkRwpp">
            <a:extLst>
              <a:ext uri="{FF2B5EF4-FFF2-40B4-BE49-F238E27FC236}">
                <a16:creationId xmlns:a16="http://schemas.microsoft.com/office/drawing/2014/main" id="{9344D701-5EAD-2D31-61F1-237EE8AD87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45123" y="2377083"/>
            <a:ext cx="424815" cy="212667"/>
          </a:xfrm>
          <a:prstGeom prst="rect">
            <a:avLst/>
          </a:prstGeom>
        </p:spPr>
      </p:pic>
      <p:pic>
        <p:nvPicPr>
          <p:cNvPr id="38" name="2384804F-3998-4D57-9195-F3826E402611-25" descr="C:/Users/Jason/AppData/Local/Temp/wpp.BtmoZbwpp">
            <a:extLst>
              <a:ext uri="{FF2B5EF4-FFF2-40B4-BE49-F238E27FC236}">
                <a16:creationId xmlns:a16="http://schemas.microsoft.com/office/drawing/2014/main" id="{41D77B5F-92BE-5D25-BDF0-4621944CDA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30518" y="1272183"/>
            <a:ext cx="495617" cy="23045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C985BF01-1189-3D06-CFD0-201E219FD23D}"/>
              </a:ext>
            </a:extLst>
          </p:cNvPr>
          <p:cNvSpPr/>
          <p:nvPr/>
        </p:nvSpPr>
        <p:spPr>
          <a:xfrm>
            <a:off x="6438596" y="1690688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A830242-D4E7-ECE2-A55E-C22096609F29}"/>
              </a:ext>
            </a:extLst>
          </p:cNvPr>
          <p:cNvSpPr/>
          <p:nvPr/>
        </p:nvSpPr>
        <p:spPr>
          <a:xfrm>
            <a:off x="7427925" y="1690688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1DB3CF-4988-FE42-9CA7-76C3DCDF3A67}"/>
              </a:ext>
            </a:extLst>
          </p:cNvPr>
          <p:cNvSpPr/>
          <p:nvPr/>
        </p:nvSpPr>
        <p:spPr>
          <a:xfrm>
            <a:off x="8417254" y="1690688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C18D0EB-B3C4-14CF-1BD7-234FD46EF606}"/>
              </a:ext>
            </a:extLst>
          </p:cNvPr>
          <p:cNvSpPr/>
          <p:nvPr/>
        </p:nvSpPr>
        <p:spPr>
          <a:xfrm>
            <a:off x="9406583" y="1690688"/>
            <a:ext cx="492118" cy="158118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D5DE000-7870-DFAF-95C8-B5CC09F3E2F3}"/>
              </a:ext>
            </a:extLst>
          </p:cNvPr>
          <p:cNvSpPr/>
          <p:nvPr/>
        </p:nvSpPr>
        <p:spPr>
          <a:xfrm>
            <a:off x="6472247" y="2869241"/>
            <a:ext cx="424816" cy="36933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8D9C1A7-30F1-CD86-1864-1EEDCA3A4464}"/>
              </a:ext>
            </a:extLst>
          </p:cNvPr>
          <p:cNvSpPr/>
          <p:nvPr/>
        </p:nvSpPr>
        <p:spPr>
          <a:xfrm>
            <a:off x="6472247" y="2497417"/>
            <a:ext cx="424816" cy="1846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0829F8A-6A6A-8950-273B-285331CB1387}"/>
              </a:ext>
            </a:extLst>
          </p:cNvPr>
          <p:cNvSpPr/>
          <p:nvPr/>
        </p:nvSpPr>
        <p:spPr>
          <a:xfrm>
            <a:off x="6472247" y="1744463"/>
            <a:ext cx="424816" cy="5657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D9903B-61A1-9E47-9E61-5FCC781EC568}"/>
              </a:ext>
            </a:extLst>
          </p:cNvPr>
          <p:cNvSpPr/>
          <p:nvPr/>
        </p:nvSpPr>
        <p:spPr>
          <a:xfrm>
            <a:off x="7461576" y="2721253"/>
            <a:ext cx="424816" cy="507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D7014DE-73E6-BD16-0B6A-88409E0287AC}"/>
              </a:ext>
            </a:extLst>
          </p:cNvPr>
          <p:cNvSpPr/>
          <p:nvPr/>
        </p:nvSpPr>
        <p:spPr>
          <a:xfrm>
            <a:off x="7461576" y="1744463"/>
            <a:ext cx="424816" cy="7285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9920D78-EAB4-BB12-3EF4-82D6808BC783}"/>
              </a:ext>
            </a:extLst>
          </p:cNvPr>
          <p:cNvSpPr/>
          <p:nvPr/>
        </p:nvSpPr>
        <p:spPr>
          <a:xfrm>
            <a:off x="8450905" y="2967232"/>
            <a:ext cx="424816" cy="26072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A599815-4753-04C2-3D03-A9942D0AE573}"/>
              </a:ext>
            </a:extLst>
          </p:cNvPr>
          <p:cNvSpPr/>
          <p:nvPr/>
        </p:nvSpPr>
        <p:spPr>
          <a:xfrm>
            <a:off x="8450905" y="2229164"/>
            <a:ext cx="424816" cy="640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F6FC8D8-7480-DD8E-C1C4-C49A23EC5054}"/>
              </a:ext>
            </a:extLst>
          </p:cNvPr>
          <p:cNvSpPr/>
          <p:nvPr/>
        </p:nvSpPr>
        <p:spPr>
          <a:xfrm>
            <a:off x="8450905" y="1817566"/>
            <a:ext cx="424816" cy="2911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3B8AE7F-5066-BBDF-075B-9BB2CE61C3BA}"/>
              </a:ext>
            </a:extLst>
          </p:cNvPr>
          <p:cNvCxnSpPr>
            <a:cxnSpLocks/>
            <a:stCxn id="64" idx="3"/>
            <a:endCxn id="67" idx="1"/>
          </p:cNvCxnSpPr>
          <p:nvPr/>
        </p:nvCxnSpPr>
        <p:spPr>
          <a:xfrm flipV="1">
            <a:off x="6897063" y="2975187"/>
            <a:ext cx="564513" cy="7872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306F16C-7E85-B13A-5FE7-CA0B92B780C3}"/>
              </a:ext>
            </a:extLst>
          </p:cNvPr>
          <p:cNvCxnSpPr>
            <a:cxnSpLocks/>
            <a:stCxn id="66" idx="3"/>
            <a:endCxn id="68" idx="1"/>
          </p:cNvCxnSpPr>
          <p:nvPr/>
        </p:nvCxnSpPr>
        <p:spPr>
          <a:xfrm>
            <a:off x="6897063" y="2027361"/>
            <a:ext cx="564513" cy="8135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89965B4-DB37-9D13-910F-34FBD19C1E46}"/>
              </a:ext>
            </a:extLst>
          </p:cNvPr>
          <p:cNvCxnSpPr>
            <a:cxnSpLocks/>
            <a:stCxn id="67" idx="0"/>
            <a:endCxn id="68" idx="2"/>
          </p:cNvCxnSpPr>
          <p:nvPr/>
        </p:nvCxnSpPr>
        <p:spPr>
          <a:xfrm flipV="1">
            <a:off x="7673984" y="2472968"/>
            <a:ext cx="0" cy="24828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BB53559-3CA0-1516-6AD8-FBFF57988F0E}"/>
              </a:ext>
            </a:extLst>
          </p:cNvPr>
          <p:cNvCxnSpPr>
            <a:cxnSpLocks/>
            <a:stCxn id="68" idx="3"/>
            <a:endCxn id="70" idx="1"/>
          </p:cNvCxnSpPr>
          <p:nvPr/>
        </p:nvCxnSpPr>
        <p:spPr>
          <a:xfrm>
            <a:off x="7886392" y="2108716"/>
            <a:ext cx="564513" cy="44048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770E687E-CD98-F721-A165-D7D3B120D425}"/>
              </a:ext>
            </a:extLst>
          </p:cNvPr>
          <p:cNvSpPr txBox="1"/>
          <p:nvPr/>
        </p:nvSpPr>
        <p:spPr>
          <a:xfrm>
            <a:off x="6358889" y="475832"/>
            <a:ext cx="4023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effectLst/>
              </a:rPr>
              <a:t>MP: SALBP-1: </a:t>
            </a:r>
          </a:p>
          <a:p>
            <a:r>
              <a:rPr lang="en-US" sz="2400" b="0" i="0" u="none" strike="noStrike" dirty="0">
                <a:effectLst/>
              </a:rPr>
              <a:t>Assign tasks to stations </a:t>
            </a:r>
            <a:r>
              <a:rPr lang="en-US" sz="2400" b="0" i="0" u="none" strike="noStrike" dirty="0" err="1">
                <a:effectLst/>
              </a:rPr>
              <a:t>s.t.</a:t>
            </a:r>
            <a:r>
              <a:rPr lang="en-US" sz="2400" b="0" i="0" u="none" strike="noStrike" dirty="0">
                <a:effectLst/>
              </a:rPr>
              <a:t> precedence constraints</a:t>
            </a:r>
            <a:endParaRPr lang="en-CA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5FF856-8593-0BF4-EC12-DD59A2498B45}"/>
              </a:ext>
            </a:extLst>
          </p:cNvPr>
          <p:cNvSpPr/>
          <p:nvPr/>
        </p:nvSpPr>
        <p:spPr>
          <a:xfrm>
            <a:off x="6988782" y="495991"/>
            <a:ext cx="1183031" cy="382002"/>
          </a:xfrm>
          <a:prstGeom prst="rect">
            <a:avLst/>
          </a:prstGeom>
          <a:solidFill>
            <a:schemeClr val="accent1">
              <a:alpha val="44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5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4360-256B-D1DD-E864-99C06CA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LBBD for SUALBP-1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C0C17-1D39-5DC2-1868-BDC5E3C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EAB7-9A32-4464-9515-EC20B6771B94}" type="slidenum">
              <a:rPr lang="en-CA" smtClean="0"/>
              <a:t>9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68931-51C5-9B30-7EFA-F9BDED514FEE}"/>
              </a:ext>
            </a:extLst>
          </p:cNvPr>
          <p:cNvSpPr/>
          <p:nvPr/>
        </p:nvSpPr>
        <p:spPr>
          <a:xfrm>
            <a:off x="2043111" y="2127247"/>
            <a:ext cx="1428750" cy="77152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47BC76-4BA8-3D85-03E9-3A7EB9032A04}"/>
                  </a:ext>
                </a:extLst>
              </p:cNvPr>
              <p:cNvSpPr/>
              <p:nvPr/>
            </p:nvSpPr>
            <p:spPr>
              <a:xfrm>
                <a:off x="1714499" y="4055664"/>
                <a:ext cx="657225" cy="66278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47BC76-4BA8-3D85-03E9-3A7EB9032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9" y="4055664"/>
                <a:ext cx="657225" cy="6627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9638FD-58FE-7EC7-6066-C007C45471E9}"/>
                  </a:ext>
                </a:extLst>
              </p:cNvPr>
              <p:cNvSpPr/>
              <p:nvPr/>
            </p:nvSpPr>
            <p:spPr>
              <a:xfrm>
                <a:off x="3143248" y="4055663"/>
                <a:ext cx="657225" cy="66278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9638FD-58FE-7EC7-6066-C007C4547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48" y="4055663"/>
                <a:ext cx="657225" cy="662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9FAAA5D-C3BC-D6BD-B40B-029973940393}"/>
              </a:ext>
            </a:extLst>
          </p:cNvPr>
          <p:cNvSpPr txBox="1"/>
          <p:nvPr/>
        </p:nvSpPr>
        <p:spPr>
          <a:xfrm>
            <a:off x="2571747" y="4106857"/>
            <a:ext cx="3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…</a:t>
            </a:r>
            <a:endParaRPr lang="en-CA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D742DC-7F4A-F0B7-949C-3CBC0BC30E14}"/>
              </a:ext>
            </a:extLst>
          </p:cNvPr>
          <p:cNvCxnSpPr>
            <a:endCxn id="10" idx="0"/>
          </p:cNvCxnSpPr>
          <p:nvPr/>
        </p:nvCxnSpPr>
        <p:spPr>
          <a:xfrm>
            <a:off x="2757485" y="2898772"/>
            <a:ext cx="1" cy="1208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757CAF07-A535-B123-9615-B970B2CB60C7}"/>
              </a:ext>
            </a:extLst>
          </p:cNvPr>
          <p:cNvCxnSpPr>
            <a:cxnSpLocks/>
            <a:stCxn id="8" idx="2"/>
            <a:endCxn id="7" idx="1"/>
          </p:cNvCxnSpPr>
          <p:nvPr/>
        </p:nvCxnSpPr>
        <p:spPr>
          <a:xfrm rot="5400000" flipH="1">
            <a:off x="940394" y="3615728"/>
            <a:ext cx="2205435" cy="1"/>
          </a:xfrm>
          <a:prstGeom prst="curvedConnector4">
            <a:avLst>
              <a:gd name="adj1" fmla="val -10365"/>
              <a:gd name="adj2" fmla="val 557213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7E9357D7-5EED-4C67-56CF-1A8B3525C7E2}"/>
              </a:ext>
            </a:extLst>
          </p:cNvPr>
          <p:cNvCxnSpPr>
            <a:cxnSpLocks/>
            <a:stCxn id="9" idx="2"/>
            <a:endCxn id="7" idx="3"/>
          </p:cNvCxnSpPr>
          <p:nvPr/>
        </p:nvCxnSpPr>
        <p:spPr>
          <a:xfrm rot="5400000" flipH="1">
            <a:off x="2369144" y="3615727"/>
            <a:ext cx="2205434" cy="12700"/>
          </a:xfrm>
          <a:prstGeom prst="curvedConnector4">
            <a:avLst>
              <a:gd name="adj1" fmla="val -10365"/>
              <a:gd name="adj2" fmla="val -446250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D996BC-E6D1-D202-BFD2-BB2878FC9397}"/>
              </a:ext>
            </a:extLst>
          </p:cNvPr>
          <p:cNvSpPr txBox="1"/>
          <p:nvPr/>
        </p:nvSpPr>
        <p:spPr>
          <a:xfrm>
            <a:off x="2371724" y="3356803"/>
            <a:ext cx="19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MP solution</a:t>
            </a:r>
            <a:endParaRPr lang="en-CA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2AB46-F700-2634-80FB-11BD6B4D592D}"/>
              </a:ext>
            </a:extLst>
          </p:cNvPr>
          <p:cNvSpPr txBox="1"/>
          <p:nvPr/>
        </p:nvSpPr>
        <p:spPr>
          <a:xfrm>
            <a:off x="841173" y="5022918"/>
            <a:ext cx="19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Benders cut</a:t>
            </a:r>
            <a:endParaRPr lang="en-CA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4A3712-FE71-066A-3D6B-D83304663F1B}"/>
              </a:ext>
            </a:extLst>
          </p:cNvPr>
          <p:cNvSpPr txBox="1"/>
          <p:nvPr/>
        </p:nvSpPr>
        <p:spPr>
          <a:xfrm>
            <a:off x="2627707" y="5022918"/>
            <a:ext cx="19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Benders cut</a:t>
            </a:r>
            <a:endParaRPr lang="en-CA" sz="1400" dirty="0"/>
          </a:p>
        </p:txBody>
      </p:sp>
      <p:pic>
        <p:nvPicPr>
          <p:cNvPr id="19" name="2384804F-3998-4D57-9195-F3826E402611-17" descr="wpp">
            <a:extLst>
              <a:ext uri="{FF2B5EF4-FFF2-40B4-BE49-F238E27FC236}">
                <a16:creationId xmlns:a16="http://schemas.microsoft.com/office/drawing/2014/main" id="{3FA566A6-7BE5-77FB-3A4D-F0E298584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318" y="4428768"/>
            <a:ext cx="2182495" cy="205740"/>
          </a:xfrm>
          <a:prstGeom prst="rect">
            <a:avLst/>
          </a:prstGeom>
        </p:spPr>
      </p:pic>
      <p:pic>
        <p:nvPicPr>
          <p:cNvPr id="20" name="2384804F-3998-4D57-9195-F3826E402611-18" descr="C:/Users/Jason/AppData/Local/Temp/wpp.VvTfGDwpp">
            <a:extLst>
              <a:ext uri="{FF2B5EF4-FFF2-40B4-BE49-F238E27FC236}">
                <a16:creationId xmlns:a16="http://schemas.microsoft.com/office/drawing/2014/main" id="{81F29684-C93E-7B46-2E16-AFF2A91956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2108" y="4741188"/>
            <a:ext cx="335280" cy="177800"/>
          </a:xfrm>
          <a:prstGeom prst="rect">
            <a:avLst/>
          </a:prstGeom>
        </p:spPr>
      </p:pic>
      <p:pic>
        <p:nvPicPr>
          <p:cNvPr id="24" name="2384804F-3998-4D57-9195-F3826E402611-19" descr="wpp">
            <a:extLst>
              <a:ext uri="{FF2B5EF4-FFF2-40B4-BE49-F238E27FC236}">
                <a16:creationId xmlns:a16="http://schemas.microsoft.com/office/drawing/2014/main" id="{6E56054E-8BC6-47CC-B680-63317A299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08498" y="2472968"/>
            <a:ext cx="237490" cy="248285"/>
          </a:xfrm>
          <a:prstGeom prst="rect">
            <a:avLst/>
          </a:prstGeom>
        </p:spPr>
      </p:pic>
      <p:pic>
        <p:nvPicPr>
          <p:cNvPr id="34" name="2384804F-3998-4D57-9195-F3826E402611-23" descr="C:/Users/Jason/AppData/Local/Temp/wpp.PUcLKkwpp">
            <a:extLst>
              <a:ext uri="{FF2B5EF4-FFF2-40B4-BE49-F238E27FC236}">
                <a16:creationId xmlns:a16="http://schemas.microsoft.com/office/drawing/2014/main" id="{75FCA2DC-3D7F-BA90-4228-E11214CF26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30518" y="3162578"/>
            <a:ext cx="424815" cy="194649"/>
          </a:xfrm>
          <a:prstGeom prst="rect">
            <a:avLst/>
          </a:prstGeom>
        </p:spPr>
      </p:pic>
      <p:pic>
        <p:nvPicPr>
          <p:cNvPr id="35" name="2384804F-3998-4D57-9195-F3826E402611-24" descr="C:/Users/Jason/AppData/Local/Temp/wpp.vNtOkRwpp">
            <a:extLst>
              <a:ext uri="{FF2B5EF4-FFF2-40B4-BE49-F238E27FC236}">
                <a16:creationId xmlns:a16="http://schemas.microsoft.com/office/drawing/2014/main" id="{9344D701-5EAD-2D31-61F1-237EE8AD87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45123" y="2377083"/>
            <a:ext cx="424815" cy="212667"/>
          </a:xfrm>
          <a:prstGeom prst="rect">
            <a:avLst/>
          </a:prstGeom>
        </p:spPr>
      </p:pic>
      <p:pic>
        <p:nvPicPr>
          <p:cNvPr id="38" name="2384804F-3998-4D57-9195-F3826E402611-25" descr="C:/Users/Jason/AppData/Local/Temp/wpp.BtmoZbwpp">
            <a:extLst>
              <a:ext uri="{FF2B5EF4-FFF2-40B4-BE49-F238E27FC236}">
                <a16:creationId xmlns:a16="http://schemas.microsoft.com/office/drawing/2014/main" id="{41D77B5F-92BE-5D25-BDF0-4621944CDA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30518" y="1272183"/>
            <a:ext cx="495617" cy="23045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C985BF01-1189-3D06-CFD0-201E219FD23D}"/>
              </a:ext>
            </a:extLst>
          </p:cNvPr>
          <p:cNvSpPr/>
          <p:nvPr/>
        </p:nvSpPr>
        <p:spPr>
          <a:xfrm>
            <a:off x="6438596" y="1690688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A830242-D4E7-ECE2-A55E-C22096609F29}"/>
              </a:ext>
            </a:extLst>
          </p:cNvPr>
          <p:cNvSpPr/>
          <p:nvPr/>
        </p:nvSpPr>
        <p:spPr>
          <a:xfrm>
            <a:off x="7427925" y="1690688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1DB3CF-4988-FE42-9CA7-76C3DCDF3A67}"/>
              </a:ext>
            </a:extLst>
          </p:cNvPr>
          <p:cNvSpPr/>
          <p:nvPr/>
        </p:nvSpPr>
        <p:spPr>
          <a:xfrm>
            <a:off x="8417254" y="1690688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C18D0EB-B3C4-14CF-1BD7-234FD46EF606}"/>
              </a:ext>
            </a:extLst>
          </p:cNvPr>
          <p:cNvSpPr/>
          <p:nvPr/>
        </p:nvSpPr>
        <p:spPr>
          <a:xfrm>
            <a:off x="9406583" y="1690688"/>
            <a:ext cx="492118" cy="158118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D5DE000-7870-DFAF-95C8-B5CC09F3E2F3}"/>
              </a:ext>
            </a:extLst>
          </p:cNvPr>
          <p:cNvSpPr/>
          <p:nvPr/>
        </p:nvSpPr>
        <p:spPr>
          <a:xfrm>
            <a:off x="6472247" y="2869241"/>
            <a:ext cx="424816" cy="36933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8D9C1A7-30F1-CD86-1864-1EEDCA3A4464}"/>
              </a:ext>
            </a:extLst>
          </p:cNvPr>
          <p:cNvSpPr/>
          <p:nvPr/>
        </p:nvSpPr>
        <p:spPr>
          <a:xfrm>
            <a:off x="6472247" y="2497417"/>
            <a:ext cx="424816" cy="1846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0829F8A-6A6A-8950-273B-285331CB1387}"/>
              </a:ext>
            </a:extLst>
          </p:cNvPr>
          <p:cNvSpPr/>
          <p:nvPr/>
        </p:nvSpPr>
        <p:spPr>
          <a:xfrm>
            <a:off x="6472247" y="1744463"/>
            <a:ext cx="424816" cy="5657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D9903B-61A1-9E47-9E61-5FCC781EC568}"/>
              </a:ext>
            </a:extLst>
          </p:cNvPr>
          <p:cNvSpPr/>
          <p:nvPr/>
        </p:nvSpPr>
        <p:spPr>
          <a:xfrm>
            <a:off x="7461576" y="2721253"/>
            <a:ext cx="424816" cy="507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D7014DE-73E6-BD16-0B6A-88409E0287AC}"/>
              </a:ext>
            </a:extLst>
          </p:cNvPr>
          <p:cNvSpPr/>
          <p:nvPr/>
        </p:nvSpPr>
        <p:spPr>
          <a:xfrm>
            <a:off x="7461576" y="1744463"/>
            <a:ext cx="424816" cy="7285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9920D78-EAB4-BB12-3EF4-82D6808BC783}"/>
              </a:ext>
            </a:extLst>
          </p:cNvPr>
          <p:cNvSpPr/>
          <p:nvPr/>
        </p:nvSpPr>
        <p:spPr>
          <a:xfrm>
            <a:off x="8450905" y="2967232"/>
            <a:ext cx="424816" cy="26072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A599815-4753-04C2-3D03-A9942D0AE573}"/>
              </a:ext>
            </a:extLst>
          </p:cNvPr>
          <p:cNvSpPr/>
          <p:nvPr/>
        </p:nvSpPr>
        <p:spPr>
          <a:xfrm>
            <a:off x="8450905" y="2229164"/>
            <a:ext cx="424816" cy="640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F6FC8D8-7480-DD8E-C1C4-C49A23EC5054}"/>
              </a:ext>
            </a:extLst>
          </p:cNvPr>
          <p:cNvSpPr/>
          <p:nvPr/>
        </p:nvSpPr>
        <p:spPr>
          <a:xfrm>
            <a:off x="8450905" y="1817566"/>
            <a:ext cx="424816" cy="2911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3B8AE7F-5066-BBDF-075B-9BB2CE61C3BA}"/>
              </a:ext>
            </a:extLst>
          </p:cNvPr>
          <p:cNvCxnSpPr>
            <a:cxnSpLocks/>
            <a:stCxn id="64" idx="3"/>
            <a:endCxn id="67" idx="1"/>
          </p:cNvCxnSpPr>
          <p:nvPr/>
        </p:nvCxnSpPr>
        <p:spPr>
          <a:xfrm flipV="1">
            <a:off x="6897063" y="2975187"/>
            <a:ext cx="564513" cy="7872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306F16C-7E85-B13A-5FE7-CA0B92B780C3}"/>
              </a:ext>
            </a:extLst>
          </p:cNvPr>
          <p:cNvCxnSpPr>
            <a:cxnSpLocks/>
            <a:stCxn id="66" idx="3"/>
            <a:endCxn id="68" idx="1"/>
          </p:cNvCxnSpPr>
          <p:nvPr/>
        </p:nvCxnSpPr>
        <p:spPr>
          <a:xfrm>
            <a:off x="6897063" y="2027361"/>
            <a:ext cx="564513" cy="8135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89965B4-DB37-9D13-910F-34FBD19C1E46}"/>
              </a:ext>
            </a:extLst>
          </p:cNvPr>
          <p:cNvCxnSpPr>
            <a:cxnSpLocks/>
            <a:stCxn id="67" idx="0"/>
            <a:endCxn id="68" idx="2"/>
          </p:cNvCxnSpPr>
          <p:nvPr/>
        </p:nvCxnSpPr>
        <p:spPr>
          <a:xfrm flipV="1">
            <a:off x="7673984" y="2472968"/>
            <a:ext cx="0" cy="24828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BB53559-3CA0-1516-6AD8-FBFF57988F0E}"/>
              </a:ext>
            </a:extLst>
          </p:cNvPr>
          <p:cNvCxnSpPr>
            <a:cxnSpLocks/>
            <a:stCxn id="68" idx="3"/>
            <a:endCxn id="70" idx="1"/>
          </p:cNvCxnSpPr>
          <p:nvPr/>
        </p:nvCxnSpPr>
        <p:spPr>
          <a:xfrm>
            <a:off x="7886392" y="2108716"/>
            <a:ext cx="564513" cy="44048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D8468172-D989-CC3F-5F9F-A427A9E123EC}"/>
              </a:ext>
            </a:extLst>
          </p:cNvPr>
          <p:cNvSpPr/>
          <p:nvPr/>
        </p:nvSpPr>
        <p:spPr>
          <a:xfrm>
            <a:off x="6440186" y="4258441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04CD7C0-3555-6C81-CC6C-35D08D910B56}"/>
              </a:ext>
            </a:extLst>
          </p:cNvPr>
          <p:cNvSpPr/>
          <p:nvPr/>
        </p:nvSpPr>
        <p:spPr>
          <a:xfrm>
            <a:off x="7429515" y="4258441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96D15CF-5E56-5E3B-B1EA-0EFF50E6C649}"/>
              </a:ext>
            </a:extLst>
          </p:cNvPr>
          <p:cNvSpPr/>
          <p:nvPr/>
        </p:nvSpPr>
        <p:spPr>
          <a:xfrm>
            <a:off x="8418844" y="4258441"/>
            <a:ext cx="492118" cy="1581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F8A961C-E7F8-E81A-3430-C962560851CC}"/>
              </a:ext>
            </a:extLst>
          </p:cNvPr>
          <p:cNvSpPr/>
          <p:nvPr/>
        </p:nvSpPr>
        <p:spPr>
          <a:xfrm>
            <a:off x="9408173" y="4258441"/>
            <a:ext cx="492118" cy="158118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F073984B-0441-E251-AE25-BB6995E07852}"/>
              </a:ext>
            </a:extLst>
          </p:cNvPr>
          <p:cNvSpPr/>
          <p:nvPr/>
        </p:nvSpPr>
        <p:spPr>
          <a:xfrm>
            <a:off x="6473837" y="5436994"/>
            <a:ext cx="424816" cy="36933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6800E357-D9AA-5B6E-5609-02A02CF62724}"/>
              </a:ext>
            </a:extLst>
          </p:cNvPr>
          <p:cNvSpPr/>
          <p:nvPr/>
        </p:nvSpPr>
        <p:spPr>
          <a:xfrm>
            <a:off x="6474781" y="4442379"/>
            <a:ext cx="424816" cy="1846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3A4B77D7-6E22-2EC3-A129-64EA55460E7A}"/>
              </a:ext>
            </a:extLst>
          </p:cNvPr>
          <p:cNvSpPr/>
          <p:nvPr/>
        </p:nvSpPr>
        <p:spPr>
          <a:xfrm>
            <a:off x="6473837" y="4769416"/>
            <a:ext cx="424816" cy="5657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DDC6885-E486-C097-93DC-8A4AF985456A}"/>
              </a:ext>
            </a:extLst>
          </p:cNvPr>
          <p:cNvSpPr/>
          <p:nvPr/>
        </p:nvSpPr>
        <p:spPr>
          <a:xfrm>
            <a:off x="7463166" y="5289006"/>
            <a:ext cx="424816" cy="5078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A9B88983-3B8D-A8C2-E42F-DF500833EB00}"/>
              </a:ext>
            </a:extLst>
          </p:cNvPr>
          <p:cNvSpPr/>
          <p:nvPr/>
        </p:nvSpPr>
        <p:spPr>
          <a:xfrm>
            <a:off x="7461576" y="4101583"/>
            <a:ext cx="424816" cy="7285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61E3218F-F225-BB5F-A728-4E3FC9B237FA}"/>
              </a:ext>
            </a:extLst>
          </p:cNvPr>
          <p:cNvSpPr/>
          <p:nvPr/>
        </p:nvSpPr>
        <p:spPr>
          <a:xfrm>
            <a:off x="8452495" y="4401510"/>
            <a:ext cx="424816" cy="26072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226A70CA-1EDC-CE6F-2743-FFC5BB421DD8}"/>
              </a:ext>
            </a:extLst>
          </p:cNvPr>
          <p:cNvSpPr/>
          <p:nvPr/>
        </p:nvSpPr>
        <p:spPr>
          <a:xfrm>
            <a:off x="8452495" y="5149342"/>
            <a:ext cx="424816" cy="6400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48E08D2-C2CC-903C-7AA6-A81BE6AD6FCA}"/>
              </a:ext>
            </a:extLst>
          </p:cNvPr>
          <p:cNvSpPr/>
          <p:nvPr/>
        </p:nvSpPr>
        <p:spPr>
          <a:xfrm>
            <a:off x="8452495" y="4785369"/>
            <a:ext cx="424816" cy="2911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91A91EE-2207-D15F-2E89-2B6C928C2190}"/>
              </a:ext>
            </a:extLst>
          </p:cNvPr>
          <p:cNvCxnSpPr>
            <a:cxnSpLocks/>
            <a:stCxn id="89" idx="3"/>
            <a:endCxn id="92" idx="1"/>
          </p:cNvCxnSpPr>
          <p:nvPr/>
        </p:nvCxnSpPr>
        <p:spPr>
          <a:xfrm flipV="1">
            <a:off x="6898653" y="5542940"/>
            <a:ext cx="564513" cy="7872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AF1C195-56DC-F3E1-8DCE-7EB259A5DC10}"/>
              </a:ext>
            </a:extLst>
          </p:cNvPr>
          <p:cNvCxnSpPr>
            <a:cxnSpLocks/>
            <a:stCxn id="91" idx="3"/>
            <a:endCxn id="93" idx="1"/>
          </p:cNvCxnSpPr>
          <p:nvPr/>
        </p:nvCxnSpPr>
        <p:spPr>
          <a:xfrm flipV="1">
            <a:off x="6898653" y="4465836"/>
            <a:ext cx="562923" cy="58647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6A4727A-7619-347E-7322-819B7851681A}"/>
              </a:ext>
            </a:extLst>
          </p:cNvPr>
          <p:cNvCxnSpPr>
            <a:cxnSpLocks/>
            <a:stCxn id="92" idx="0"/>
            <a:endCxn id="93" idx="2"/>
          </p:cNvCxnSpPr>
          <p:nvPr/>
        </p:nvCxnSpPr>
        <p:spPr>
          <a:xfrm flipH="1" flipV="1">
            <a:off x="7673984" y="4830088"/>
            <a:ext cx="1590" cy="45891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CDD0F28-D592-3E93-DD2B-BA266530DA2C}"/>
              </a:ext>
            </a:extLst>
          </p:cNvPr>
          <p:cNvCxnSpPr>
            <a:cxnSpLocks/>
            <a:stCxn id="93" idx="3"/>
            <a:endCxn id="95" idx="1"/>
          </p:cNvCxnSpPr>
          <p:nvPr/>
        </p:nvCxnSpPr>
        <p:spPr>
          <a:xfrm>
            <a:off x="7886392" y="4465836"/>
            <a:ext cx="566103" cy="100354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770E687E-CD98-F721-A165-D7D3B120D425}"/>
              </a:ext>
            </a:extLst>
          </p:cNvPr>
          <p:cNvSpPr txBox="1"/>
          <p:nvPr/>
        </p:nvSpPr>
        <p:spPr>
          <a:xfrm>
            <a:off x="6358889" y="475832"/>
            <a:ext cx="4023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effectLst/>
              </a:rPr>
              <a:t>MP: SALBP-1: </a:t>
            </a:r>
          </a:p>
          <a:p>
            <a:r>
              <a:rPr lang="en-US" sz="2400" b="0" i="0" u="none" strike="noStrike" dirty="0">
                <a:effectLst/>
              </a:rPr>
              <a:t>Assign tasks to stations </a:t>
            </a:r>
            <a:r>
              <a:rPr lang="en-US" sz="2400" b="0" i="0" u="none" strike="noStrike" dirty="0" err="1">
                <a:effectLst/>
              </a:rPr>
              <a:t>s.t.</a:t>
            </a:r>
            <a:r>
              <a:rPr lang="en-US" sz="2400" b="0" i="0" u="none" strike="noStrike" dirty="0">
                <a:effectLst/>
              </a:rPr>
              <a:t> precedence constraints</a:t>
            </a:r>
            <a:endParaRPr lang="en-CA" sz="2400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079F6F3-98CF-C336-FD01-7E95C88FB2C3}"/>
              </a:ext>
            </a:extLst>
          </p:cNvPr>
          <p:cNvSpPr txBox="1"/>
          <p:nvPr/>
        </p:nvSpPr>
        <p:spPr>
          <a:xfrm>
            <a:off x="6358889" y="5956879"/>
            <a:ext cx="44074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SP: TSP with precedence:</a:t>
            </a:r>
            <a:r>
              <a:rPr lang="en-US" sz="2400" dirty="0"/>
              <a:t> </a:t>
            </a:r>
            <a:r>
              <a:rPr lang="en-US" sz="2400" b="0" i="0" u="none" strike="noStrike" dirty="0">
                <a:effectLst/>
              </a:rPr>
              <a:t>Sequence tasks </a:t>
            </a:r>
            <a:r>
              <a:rPr lang="en-US" sz="2400" b="0" i="0" u="none" strike="noStrike" dirty="0" err="1">
                <a:effectLst/>
              </a:rPr>
              <a:t>s.t.</a:t>
            </a:r>
            <a:r>
              <a:rPr lang="en-US" sz="2400" b="0" i="0" u="none" strike="noStrike" dirty="0">
                <a:effectLst/>
              </a:rPr>
              <a:t> setup times</a:t>
            </a:r>
            <a:endParaRPr lang="en-CA" sz="24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10C4E3-3AAF-3489-DEDF-8CE06CDA922D}"/>
              </a:ext>
            </a:extLst>
          </p:cNvPr>
          <p:cNvCxnSpPr/>
          <p:nvPr/>
        </p:nvCxnSpPr>
        <p:spPr>
          <a:xfrm>
            <a:off x="8186267" y="3056108"/>
            <a:ext cx="1" cy="1208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1407D87-54DF-067C-502D-D2CDECFF8202}"/>
              </a:ext>
            </a:extLst>
          </p:cNvPr>
          <p:cNvCxnSpPr>
            <a:cxnSpLocks/>
          </p:cNvCxnSpPr>
          <p:nvPr/>
        </p:nvCxnSpPr>
        <p:spPr>
          <a:xfrm flipV="1">
            <a:off x="6673710" y="5292875"/>
            <a:ext cx="2855" cy="135038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DF44D6-5E12-01E3-DDBF-22609D96E738}"/>
              </a:ext>
            </a:extLst>
          </p:cNvPr>
          <p:cNvCxnSpPr>
            <a:cxnSpLocks/>
          </p:cNvCxnSpPr>
          <p:nvPr/>
        </p:nvCxnSpPr>
        <p:spPr>
          <a:xfrm flipH="1" flipV="1">
            <a:off x="6673710" y="4624163"/>
            <a:ext cx="2855" cy="123436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2FCAF7-0DA3-E3F3-AD47-984AECE20837}"/>
              </a:ext>
            </a:extLst>
          </p:cNvPr>
          <p:cNvCxnSpPr>
            <a:cxnSpLocks/>
          </p:cNvCxnSpPr>
          <p:nvPr/>
        </p:nvCxnSpPr>
        <p:spPr>
          <a:xfrm flipV="1">
            <a:off x="6673710" y="4251042"/>
            <a:ext cx="0" cy="193694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71550A-300B-9A50-512A-1C3778A3CDDB}"/>
              </a:ext>
            </a:extLst>
          </p:cNvPr>
          <p:cNvCxnSpPr>
            <a:cxnSpLocks/>
          </p:cNvCxnSpPr>
          <p:nvPr/>
        </p:nvCxnSpPr>
        <p:spPr>
          <a:xfrm flipV="1">
            <a:off x="7792571" y="4830088"/>
            <a:ext cx="0" cy="445428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C34BEFC-0F63-62B8-613C-C590B86D370C}"/>
              </a:ext>
            </a:extLst>
          </p:cNvPr>
          <p:cNvCxnSpPr>
            <a:cxnSpLocks/>
          </p:cNvCxnSpPr>
          <p:nvPr/>
        </p:nvCxnSpPr>
        <p:spPr>
          <a:xfrm flipV="1">
            <a:off x="7688993" y="3901165"/>
            <a:ext cx="0" cy="193694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1605B3-7C83-1830-0866-E1542237404C}"/>
              </a:ext>
            </a:extLst>
          </p:cNvPr>
          <p:cNvCxnSpPr>
            <a:cxnSpLocks/>
            <a:endCxn id="87" idx="0"/>
          </p:cNvCxnSpPr>
          <p:nvPr/>
        </p:nvCxnSpPr>
        <p:spPr>
          <a:xfrm flipH="1" flipV="1">
            <a:off x="8664903" y="4258441"/>
            <a:ext cx="737" cy="130487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5AA902-4B22-AE15-ECEE-B73783D6BD0F}"/>
              </a:ext>
            </a:extLst>
          </p:cNvPr>
          <p:cNvCxnSpPr>
            <a:cxnSpLocks/>
            <a:stCxn id="96" idx="0"/>
          </p:cNvCxnSpPr>
          <p:nvPr/>
        </p:nvCxnSpPr>
        <p:spPr>
          <a:xfrm flipV="1">
            <a:off x="8664903" y="4671751"/>
            <a:ext cx="737" cy="113618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DC7C47-8C75-AD5B-D16A-017F1F04F7FF}"/>
              </a:ext>
            </a:extLst>
          </p:cNvPr>
          <p:cNvCxnSpPr>
            <a:cxnSpLocks/>
          </p:cNvCxnSpPr>
          <p:nvPr/>
        </p:nvCxnSpPr>
        <p:spPr>
          <a:xfrm flipV="1">
            <a:off x="8662755" y="5030215"/>
            <a:ext cx="737" cy="113618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551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</TotalTime>
  <Words>1947</Words>
  <Application>Microsoft Macintosh PowerPoint</Application>
  <PresentationFormat>Widescreen</PresentationFormat>
  <Paragraphs>563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Aptos Display</vt:lpstr>
      <vt:lpstr>Arial</vt:lpstr>
      <vt:lpstr>Cambria Math</vt:lpstr>
      <vt:lpstr>Georgia</vt:lpstr>
      <vt:lpstr>Tahoma</vt:lpstr>
      <vt:lpstr>Wingdings</vt:lpstr>
      <vt:lpstr>Office Theme</vt:lpstr>
      <vt:lpstr>Solving LBBD Master Problem with  Constraint Programming and  Domain-Independent Dynamic Programming</vt:lpstr>
      <vt:lpstr>Logic-based Benders Decomposition (LBBD)</vt:lpstr>
      <vt:lpstr>PowerPoint Presentation</vt:lpstr>
      <vt:lpstr>Solving LBBD Master Problem</vt:lpstr>
      <vt:lpstr>Case Study: SUALBP-1</vt:lpstr>
      <vt:lpstr>Case Study: SUALBP-1</vt:lpstr>
      <vt:lpstr>Case Study: SUALBP-1</vt:lpstr>
      <vt:lpstr>LBBD for SUALBP-1</vt:lpstr>
      <vt:lpstr>LBBD for SUALBP-1</vt:lpstr>
      <vt:lpstr>LBBD for SUALBP-1</vt:lpstr>
      <vt:lpstr>Why Are We Doing This Again?</vt:lpstr>
      <vt:lpstr>LBBD for SUALBP-1</vt:lpstr>
      <vt:lpstr>CP MP Model</vt:lpstr>
      <vt:lpstr>CP MP Model</vt:lpstr>
      <vt:lpstr>DIDP: Model-and-Solve for DP</vt:lpstr>
      <vt:lpstr>DIDP for SALBP-1</vt:lpstr>
      <vt:lpstr>DIDP MP Model</vt:lpstr>
      <vt:lpstr>DIDP Cut Encodings (DIDP-LBBD_cPre)</vt:lpstr>
      <vt:lpstr>DIDP Cut Encodings</vt:lpstr>
      <vt:lpstr>DIDP Cut Encodings</vt:lpstr>
      <vt:lpstr>DIDP Cut Encodings</vt:lpstr>
      <vt:lpstr>DIDP Cut Encodings (DIDP-LBBD_cCon)</vt:lpstr>
      <vt:lpstr>DIDP Cut Encodings</vt:lpstr>
      <vt:lpstr>DIDP Cut Encodings</vt:lpstr>
      <vt:lpstr>DIDP Cut Encodings (DIDP-LBBD_sPre, DIDP-LBBD_sCon)</vt:lpstr>
      <vt:lpstr>DIDP Sub-problem Model</vt:lpstr>
      <vt:lpstr>Experimental Settings</vt:lpstr>
      <vt:lpstr>PowerPoint Presentation</vt:lpstr>
      <vt:lpstr>PowerPoint Presentation</vt:lpstr>
      <vt:lpstr>PowerPoint Presentation</vt:lpstr>
      <vt:lpstr>Comparing CP Models</vt:lpstr>
      <vt:lpstr>Conclusions</vt:lpstr>
      <vt:lpstr>Future Work</vt:lpstr>
      <vt:lpstr>Solving LBBD Master Problem with  Constraint Programming and  Domain-Independent Dynamic Programming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LBBD Master Problem with  Constraint Programming and  Domain-Independent Dynamic Programming</dc:title>
  <dc:creator>Jason Zhang</dc:creator>
  <cp:lastModifiedBy>Chris Beck</cp:lastModifiedBy>
  <cp:revision>224</cp:revision>
  <dcterms:created xsi:type="dcterms:W3CDTF">2024-06-26T12:48:32Z</dcterms:created>
  <dcterms:modified xsi:type="dcterms:W3CDTF">2024-09-13T09:25:47Z</dcterms:modified>
</cp:coreProperties>
</file>