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1650" r:id="rId2"/>
    <p:sldId id="1989" r:id="rId3"/>
    <p:sldId id="1985" r:id="rId4"/>
    <p:sldId id="1997" r:id="rId5"/>
    <p:sldId id="1998" r:id="rId6"/>
    <p:sldId id="1987" r:id="rId7"/>
    <p:sldId id="1986" r:id="rId8"/>
    <p:sldId id="1988" r:id="rId9"/>
    <p:sldId id="1992" r:id="rId10"/>
    <p:sldId id="1991" r:id="rId11"/>
    <p:sldId id="1999" r:id="rId12"/>
    <p:sldId id="2000" r:id="rId13"/>
    <p:sldId id="2027" r:id="rId14"/>
    <p:sldId id="1995" r:id="rId15"/>
    <p:sldId id="2013" r:id="rId16"/>
    <p:sldId id="2002" r:id="rId17"/>
    <p:sldId id="1996" r:id="rId18"/>
    <p:sldId id="2007" r:id="rId19"/>
    <p:sldId id="1994" r:id="rId20"/>
    <p:sldId id="2010" r:id="rId21"/>
    <p:sldId id="2005" r:id="rId22"/>
    <p:sldId id="2014" r:id="rId23"/>
    <p:sldId id="2009" r:id="rId24"/>
    <p:sldId id="2008" r:id="rId25"/>
    <p:sldId id="2011" r:id="rId26"/>
    <p:sldId id="2028" r:id="rId27"/>
    <p:sldId id="2012" r:id="rId28"/>
    <p:sldId id="2017" r:id="rId29"/>
    <p:sldId id="2015" r:id="rId30"/>
    <p:sldId id="2016" r:id="rId31"/>
    <p:sldId id="2029" r:id="rId32"/>
    <p:sldId id="2018" r:id="rId33"/>
    <p:sldId id="2019" r:id="rId34"/>
    <p:sldId id="2021" r:id="rId35"/>
    <p:sldId id="2022" r:id="rId36"/>
    <p:sldId id="2023" r:id="rId37"/>
    <p:sldId id="2024" r:id="rId38"/>
    <p:sldId id="2025" r:id="rId39"/>
    <p:sldId id="2026" r:id="rId40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00B050"/>
    <a:srgbClr val="00D6B4"/>
    <a:srgbClr val="0600FF"/>
    <a:srgbClr val="FD234E"/>
    <a:srgbClr val="FFFF66"/>
    <a:srgbClr val="FF9A00"/>
    <a:srgbClr val="0000FF"/>
    <a:srgbClr val="FF007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178" autoAdjust="0"/>
    <p:restoredTop sz="82857" autoAdjust="0"/>
  </p:normalViewPr>
  <p:slideViewPr>
    <p:cSldViewPr>
      <p:cViewPr varScale="1">
        <p:scale>
          <a:sx n="134" d="100"/>
          <a:sy n="134" d="100"/>
        </p:scale>
        <p:origin x="184" y="2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9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D57D1-B24E-5540-BE5E-0D6D0708723E}" type="datetimeFigureOut">
              <a:rPr lang="en-US" smtClean="0"/>
              <a:pPr/>
              <a:t>9/13/24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ED0F8-1288-7845-A940-7A470F1CD5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87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D885C0F-FD11-D74E-B856-234FA2AE9F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49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85C0F-FD11-D74E-B856-234FA2AE9F8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8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Google Shape;3082;g2535e784f91_171_2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3" name="Google Shape;3083;g2535e784f91_171_2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3428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Google Shape;3082;g2535e784f91_171_2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3" name="Google Shape;3083;g2535e784f91_171_2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8195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Google Shape;3082;g2535e784f91_171_2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3" name="Google Shape;3083;g2535e784f91_171_2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368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Google Shape;3082;g2535e784f91_171_2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3" name="Google Shape;3083;g2535e784f91_171_2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05258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Google Shape;3082;g2535e784f91_171_2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3" name="Google Shape;3083;g2535e784f91_171_2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86320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Google Shape;3082;g2535e784f91_171_2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3" name="Google Shape;3083;g2535e784f91_171_2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23291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Google Shape;3082;g2535e784f91_171_2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3" name="Google Shape;3083;g2535e784f91_171_2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57671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Google Shape;3082;g2535e784f91_171_2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3" name="Google Shape;3083;g2535e784f91_171_2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226226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Google Shape;3082;g2535e784f91_171_2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3" name="Google Shape;3083;g2535e784f91_171_2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54428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Google Shape;3082;g2535e784f91_171_2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3" name="Google Shape;3083;g2535e784f91_171_2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7197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Google Shape;3082;g2535e784f91_171_2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3" name="Google Shape;3083;g2535e784f91_171_2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88528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Google Shape;3082;g2535e784f91_171_2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3" name="Google Shape;3083;g2535e784f91_171_2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0912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Google Shape;3082;g2535e784f91_171_2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3" name="Google Shape;3083;g2535e784f91_171_2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55193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Google Shape;3082;g2535e784f91_171_2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3" name="Google Shape;3083;g2535e784f91_171_2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90118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Google Shape;3082;g2535e784f91_171_2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3" name="Google Shape;3083;g2535e784f91_171_2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34497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Google Shape;3082;g2535e784f91_171_2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3" name="Google Shape;3083;g2535e784f91_171_2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68258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Google Shape;3082;g2535e784f91_171_2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3" name="Google Shape;3083;g2535e784f91_171_2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83464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Google Shape;3082;g2535e784f91_171_2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3" name="Google Shape;3083;g2535e784f91_171_2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03291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Google Shape;3082;g2535e784f91_171_2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3" name="Google Shape;3083;g2535e784f91_171_2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46220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Google Shape;3082;g2535e784f91_171_2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3" name="Google Shape;3083;g2535e784f91_171_2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40813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Google Shape;3082;g2535e784f91_171_2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3" name="Google Shape;3083;g2535e784f91_171_2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0687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Google Shape;3082;g2535e784f91_171_2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3" name="Google Shape;3083;g2535e784f91_171_2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06785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Google Shape;3082;g2535e784f91_171_2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3" name="Google Shape;3083;g2535e784f91_171_2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27063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Google Shape;3082;g2535e784f91_171_2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3" name="Google Shape;3083;g2535e784f91_171_2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32103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Google Shape;3082;g2535e784f91_171_2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3" name="Google Shape;3083;g2535e784f91_171_2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41350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Google Shape;3082;g2535e784f91_171_2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3" name="Google Shape;3083;g2535e784f91_171_2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17375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Google Shape;3082;g2535e784f91_171_2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3" name="Google Shape;3083;g2535e784f91_171_2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66404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Google Shape;3082;g2535e784f91_171_2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3" name="Google Shape;3083;g2535e784f91_171_2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1700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Google Shape;3082;g2535e784f91_171_2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3" name="Google Shape;3083;g2535e784f91_171_2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09933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85C0F-FD11-D74E-B856-234FA2AE9F8D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29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Google Shape;3082;g2535e784f91_171_2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3" name="Google Shape;3083;g2535e784f91_171_2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6231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Google Shape;3082;g2535e784f91_171_2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3" name="Google Shape;3083;g2535e784f91_171_2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7887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Google Shape;3082;g2535e784f91_171_2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3" name="Google Shape;3083;g2535e784f91_171_2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3851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Google Shape;3082;g2535e784f91_171_2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3" name="Google Shape;3083;g2535e784f91_171_2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0405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Google Shape;3082;g2535e784f91_171_2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3" name="Google Shape;3083;g2535e784f91_171_2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304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Google Shape;3082;g2535e784f91_171_2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3" name="Google Shape;3083;g2535e784f91_171_2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322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2C1190D-D4CF-C14D-BD1C-720E38D97F4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306EF4-F9BF-9E49-B64C-C0F92A8F6D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8375"/>
            <a:ext cx="3384376" cy="676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 J. Christopher Beck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E348D874-1885-344D-9129-D1D401BAA9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 J. Christopher Beck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B1BBA555-4FF9-624D-B46A-6550E5BDB2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530EB858-6B5C-B24B-BC6C-CB4245C8C48A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C0BBCD-55E7-C945-A65B-2C9E31A687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8375"/>
            <a:ext cx="3384376" cy="676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8A117834-10EA-674C-BE38-EE46FB347C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 J. Christopher Beck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D985CF90-091E-FC46-8321-386BE01E60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 J. Christopher Beck 2016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69FB6565-498A-0642-9FF4-495B5369B6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 J. Christopher Beck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DBC2A2C0-E6E8-7943-9986-5AFA3EDE2C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 J. Christopher Beck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4F3B564-2591-B148-92B9-4A1C9FD989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1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 J. Christopher Beck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B1804884-BB06-CD46-85B4-68628CE178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 J. Christopher Beck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0FA576AE-E963-F94B-9878-417669ED77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1"/>
            <a:ext cx="609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44F6AC-5F16-5A41-8597-64D0893321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7.gif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1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A3F4F0-33CE-8041-9ED6-7F1679EFCB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677333"/>
            <a:ext cx="8686800" cy="1102519"/>
          </a:xfrm>
        </p:spPr>
        <p:txBody>
          <a:bodyPr/>
          <a:lstStyle/>
          <a:p>
            <a:pPr algn="ctr"/>
            <a:r>
              <a:rPr lang="en-CA" sz="3600" dirty="0"/>
              <a:t>Using Constraint Programming for Disjunctive Scheduling in </a:t>
            </a:r>
            <a:br>
              <a:rPr lang="en-CA" sz="3600" dirty="0"/>
            </a:br>
            <a:r>
              <a:rPr lang="en-CA" sz="3600" dirty="0"/>
              <a:t>Temporal AI Planning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36E6BE5-9202-1A42-9EE8-1994827020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4900" y="2291517"/>
            <a:ext cx="6934200" cy="813633"/>
          </a:xfrm>
        </p:spPr>
        <p:txBody>
          <a:bodyPr/>
          <a:lstStyle/>
          <a:p>
            <a:r>
              <a:rPr lang="en-US" sz="2000" dirty="0"/>
              <a:t>Adam Green, </a:t>
            </a:r>
            <a:r>
              <a:rPr lang="en-US" sz="2000" b="1" dirty="0"/>
              <a:t>J. Christopher Beck</a:t>
            </a:r>
            <a:r>
              <a:rPr lang="en-US" sz="2000" dirty="0"/>
              <a:t>, Amanda Coles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222EFA-8FD7-134D-BA1A-C5E9F721BF65}"/>
              </a:ext>
            </a:extLst>
          </p:cNvPr>
          <p:cNvSpPr txBox="1"/>
          <p:nvPr/>
        </p:nvSpPr>
        <p:spPr>
          <a:xfrm>
            <a:off x="7153607" y="4503434"/>
            <a:ext cx="18501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CP 2024</a:t>
            </a:r>
            <a:b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Girona, Sept 2024</a:t>
            </a:r>
          </a:p>
        </p:txBody>
      </p:sp>
      <p:sp>
        <p:nvSpPr>
          <p:cNvPr id="2" name="Subtitle 5">
            <a:extLst>
              <a:ext uri="{FF2B5EF4-FFF2-40B4-BE49-F238E27FC236}">
                <a16:creationId xmlns:a16="http://schemas.microsoft.com/office/drawing/2014/main" id="{FAAFC2DC-88CB-B792-BC9B-8DD28AC40066}"/>
              </a:ext>
            </a:extLst>
          </p:cNvPr>
          <p:cNvSpPr txBox="1">
            <a:spLocks/>
          </p:cNvSpPr>
          <p:nvPr/>
        </p:nvSpPr>
        <p:spPr bwMode="auto">
          <a:xfrm>
            <a:off x="2910838" y="2969586"/>
            <a:ext cx="3660843" cy="39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2000" kern="0" dirty="0"/>
              <a:t>University of Toronto, Canada</a:t>
            </a:r>
          </a:p>
        </p:txBody>
      </p:sp>
      <p:pic>
        <p:nvPicPr>
          <p:cNvPr id="1026" name="Picture 2" descr="King's College London">
            <a:extLst>
              <a:ext uri="{FF2B5EF4-FFF2-40B4-BE49-F238E27FC236}">
                <a16:creationId xmlns:a16="http://schemas.microsoft.com/office/drawing/2014/main" id="{9C1782FA-47F6-FF3F-4D58-CED09E63B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49473"/>
            <a:ext cx="990600" cy="75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manda Coles">
            <a:extLst>
              <a:ext uri="{FF2B5EF4-FFF2-40B4-BE49-F238E27FC236}">
                <a16:creationId xmlns:a16="http://schemas.microsoft.com/office/drawing/2014/main" id="{CD03B46C-B54C-2686-918E-61AE6A8F2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895" y="3960497"/>
            <a:ext cx="1127712" cy="112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bout Us. - AdamGreen.Tech">
            <a:extLst>
              <a:ext uri="{FF2B5EF4-FFF2-40B4-BE49-F238E27FC236}">
                <a16:creationId xmlns:a16="http://schemas.microsoft.com/office/drawing/2014/main" id="{BB120AA9-32E9-7A78-B27E-958378CE8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343" y="3968039"/>
            <a:ext cx="1126593" cy="112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31247D-54E3-8CD4-C24F-CC8798B7117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516" r="8539"/>
          <a:stretch/>
        </p:blipFill>
        <p:spPr>
          <a:xfrm>
            <a:off x="4816115" y="3968039"/>
            <a:ext cx="990600" cy="1166423"/>
          </a:xfrm>
          <a:prstGeom prst="rect">
            <a:avLst/>
          </a:prstGeom>
        </p:spPr>
      </p:pic>
      <p:sp>
        <p:nvSpPr>
          <p:cNvPr id="11" name="Subtitle 5">
            <a:extLst>
              <a:ext uri="{FF2B5EF4-FFF2-40B4-BE49-F238E27FC236}">
                <a16:creationId xmlns:a16="http://schemas.microsoft.com/office/drawing/2014/main" id="{40C2F890-B915-FDF7-EC6B-C6067CA88E27}"/>
              </a:ext>
            </a:extLst>
          </p:cNvPr>
          <p:cNvSpPr txBox="1">
            <a:spLocks/>
          </p:cNvSpPr>
          <p:nvPr/>
        </p:nvSpPr>
        <p:spPr bwMode="auto">
          <a:xfrm>
            <a:off x="1274160" y="2658985"/>
            <a:ext cx="6934200" cy="39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2000" kern="0" dirty="0"/>
              <a:t>King’s College London, UK</a:t>
            </a:r>
          </a:p>
        </p:txBody>
      </p:sp>
      <p:sp>
        <p:nvSpPr>
          <p:cNvPr id="12" name="Subtitle 5">
            <a:extLst>
              <a:ext uri="{FF2B5EF4-FFF2-40B4-BE49-F238E27FC236}">
                <a16:creationId xmlns:a16="http://schemas.microsoft.com/office/drawing/2014/main" id="{93755FCE-F258-DDCF-D852-C3060D08C48B}"/>
              </a:ext>
            </a:extLst>
          </p:cNvPr>
          <p:cNvSpPr txBox="1">
            <a:spLocks/>
          </p:cNvSpPr>
          <p:nvPr/>
        </p:nvSpPr>
        <p:spPr bwMode="auto">
          <a:xfrm>
            <a:off x="-36478" y="3333750"/>
            <a:ext cx="9180478" cy="515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18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8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adam.green</a:t>
            </a:r>
            <a:r>
              <a:rPr lang="en-US" sz="18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, amanda.coles}@kcl.ac.uk, </a:t>
            </a:r>
            <a:r>
              <a:rPr lang="en-US" sz="18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jcb@mie.utoronto.ca</a:t>
            </a:r>
            <a:endParaRPr lang="en-US" sz="18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0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239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Google Shape;3087;p114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10</a:t>
            </a:fld>
            <a:endParaRPr/>
          </a:p>
        </p:txBody>
      </p:sp>
      <p:pic>
        <p:nvPicPr>
          <p:cNvPr id="6" name="Google Shape;69;p15">
            <a:extLst>
              <a:ext uri="{FF2B5EF4-FFF2-40B4-BE49-F238E27FC236}">
                <a16:creationId xmlns:a16="http://schemas.microsoft.com/office/drawing/2014/main" id="{00D539E7-735E-1B40-741E-415CB6FA733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357189"/>
            <a:ext cx="7831018" cy="408757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782D039-B384-1806-9B57-1B7FD02BAF79}"/>
              </a:ext>
            </a:extLst>
          </p:cNvPr>
          <p:cNvCxnSpPr>
            <a:cxnSpLocks/>
          </p:cNvCxnSpPr>
          <p:nvPr/>
        </p:nvCxnSpPr>
        <p:spPr>
          <a:xfrm>
            <a:off x="4038600" y="688731"/>
            <a:ext cx="0" cy="434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13">
            <a:extLst>
              <a:ext uri="{FF2B5EF4-FFF2-40B4-BE49-F238E27FC236}">
                <a16:creationId xmlns:a16="http://schemas.microsoft.com/office/drawing/2014/main" id="{44A3394F-AA99-5C0E-34AA-2505ED581778}"/>
              </a:ext>
            </a:extLst>
          </p:cNvPr>
          <p:cNvSpPr txBox="1"/>
          <p:nvPr/>
        </p:nvSpPr>
        <p:spPr>
          <a:xfrm>
            <a:off x="5489712" y="4455705"/>
            <a:ext cx="34985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Snap actions = classical actions</a:t>
            </a:r>
          </a:p>
          <a:p>
            <a:r>
              <a:rPr lang="en-US" sz="16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representation of time</a:t>
            </a:r>
          </a:p>
        </p:txBody>
      </p:sp>
    </p:spTree>
    <p:extLst>
      <p:ext uri="{BB962C8B-B14F-4D97-AF65-F5344CB8AC3E}">
        <p14:creationId xmlns:p14="http://schemas.microsoft.com/office/powerpoint/2010/main" val="1756843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Google Shape;3085;p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Answer Phone while Working</a:t>
            </a:r>
            <a:endParaRPr dirty="0"/>
          </a:p>
        </p:txBody>
      </p:sp>
      <p:sp>
        <p:nvSpPr>
          <p:cNvPr id="3087" name="Google Shape;3087;p114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11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8880CB-4137-9858-4E69-E9D7E177A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063229"/>
            <a:ext cx="7772400" cy="365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14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6;p16">
            <a:extLst>
              <a:ext uri="{FF2B5EF4-FFF2-40B4-BE49-F238E27FC236}">
                <a16:creationId xmlns:a16="http://schemas.microsoft.com/office/drawing/2014/main" id="{5808D35B-1610-B895-7800-0C318566EA1A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113" y="178594"/>
            <a:ext cx="8672487" cy="4374355"/>
          </a:xfrm>
          <a:prstGeom prst="rect">
            <a:avLst/>
          </a:prstGeom>
          <a:noFill/>
          <a:ln>
            <a:noFill/>
          </a:ln>
        </p:spPr>
      </p:pic>
      <p:sp>
        <p:nvSpPr>
          <p:cNvPr id="3087" name="Google Shape;3087;p114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12</a:t>
            </a:fld>
            <a:endParaRPr/>
          </a:p>
        </p:txBody>
      </p:sp>
      <p:sp>
        <p:nvSpPr>
          <p:cNvPr id="6" name="テキスト ボックス 13">
            <a:extLst>
              <a:ext uri="{FF2B5EF4-FFF2-40B4-BE49-F238E27FC236}">
                <a16:creationId xmlns:a16="http://schemas.microsoft.com/office/drawing/2014/main" id="{2573B8DE-C1B8-93AD-D1E5-9A57D5C99839}"/>
              </a:ext>
            </a:extLst>
          </p:cNvPr>
          <p:cNvSpPr txBox="1"/>
          <p:nvPr/>
        </p:nvSpPr>
        <p:spPr>
          <a:xfrm>
            <a:off x="5645422" y="290469"/>
            <a:ext cx="3498578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Snap actions ordered due to causal reasoning but still no temporal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81795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Google Shape;3087;p114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13</a:t>
            </a:fld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67C5D6-E61F-0A9C-C0FA-2EE2794F344F}"/>
              </a:ext>
            </a:extLst>
          </p:cNvPr>
          <p:cNvSpPr/>
          <p:nvPr/>
        </p:nvSpPr>
        <p:spPr>
          <a:xfrm>
            <a:off x="4343400" y="142608"/>
            <a:ext cx="1828800" cy="982273"/>
          </a:xfrm>
          <a:prstGeom prst="rect">
            <a:avLst/>
          </a:prstGeom>
          <a:solidFill>
            <a:srgbClr val="A5CAE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Planner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FAAC6D-E8B8-8F3A-E1C5-FB6ACFBC2E18}"/>
              </a:ext>
            </a:extLst>
          </p:cNvPr>
          <p:cNvSpPr/>
          <p:nvPr/>
        </p:nvSpPr>
        <p:spPr>
          <a:xfrm>
            <a:off x="4290646" y="4112646"/>
            <a:ext cx="2057397" cy="982273"/>
          </a:xfrm>
          <a:prstGeom prst="rect">
            <a:avLst/>
          </a:prstGeom>
          <a:solidFill>
            <a:srgbClr val="F3CFE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Scheduler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439B225-30D4-CA6B-804B-24000BB22B67}"/>
              </a:ext>
            </a:extLst>
          </p:cNvPr>
          <p:cNvCxnSpPr>
            <a:cxnSpLocks/>
            <a:stCxn id="8" idx="2"/>
            <a:endCxn id="4" idx="1"/>
          </p:cNvCxnSpPr>
          <p:nvPr/>
        </p:nvCxnSpPr>
        <p:spPr>
          <a:xfrm>
            <a:off x="3103919" y="4000679"/>
            <a:ext cx="1186727" cy="603104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875D065-820C-8390-3A98-CB9DA9B79489}"/>
              </a:ext>
            </a:extLst>
          </p:cNvPr>
          <p:cNvSpPr txBox="1"/>
          <p:nvPr/>
        </p:nvSpPr>
        <p:spPr>
          <a:xfrm>
            <a:off x="457200" y="2800350"/>
            <a:ext cx="52934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end(</a:t>
            </a:r>
            <a:r>
              <a:rPr lang="en-US" dirty="0" err="1"/>
              <a:t>workshift</a:t>
            </a:r>
            <a:r>
              <a:rPr lang="en-US" dirty="0"/>
              <a:t>-s)  &lt; start(answerphone-s)</a:t>
            </a:r>
            <a:br>
              <a:rPr lang="en-US" dirty="0"/>
            </a:br>
            <a:r>
              <a:rPr lang="en-US" dirty="0"/>
              <a:t>start(answerphone-s) + 5 &lt; end(answerphone-e)</a:t>
            </a:r>
            <a:br>
              <a:rPr lang="en-US" dirty="0"/>
            </a:br>
            <a:r>
              <a:rPr lang="en-US" dirty="0"/>
              <a:t>end(answerphone-e) &lt; start(</a:t>
            </a:r>
            <a:r>
              <a:rPr lang="en-US" dirty="0" err="1"/>
              <a:t>workshift</a:t>
            </a:r>
            <a:r>
              <a:rPr lang="en-US" dirty="0"/>
              <a:t>-e)</a:t>
            </a:r>
          </a:p>
          <a:p>
            <a:r>
              <a:rPr lang="en-US" dirty="0"/>
              <a:t>start(</a:t>
            </a:r>
            <a:r>
              <a:rPr lang="en-US" dirty="0" err="1"/>
              <a:t>workshift</a:t>
            </a:r>
            <a:r>
              <a:rPr lang="en-US" dirty="0"/>
              <a:t>-s) + 480 = end(</a:t>
            </a:r>
            <a:r>
              <a:rPr lang="en-US" dirty="0" err="1"/>
              <a:t>workshift</a:t>
            </a:r>
            <a:r>
              <a:rPr lang="en-US" dirty="0"/>
              <a:t>-e) 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4D47A3B-9043-C2CC-75F3-DC12A2E83578}"/>
              </a:ext>
            </a:extLst>
          </p:cNvPr>
          <p:cNvCxnSpPr>
            <a:cxnSpLocks/>
            <a:stCxn id="3" idx="1"/>
            <a:endCxn id="10" idx="0"/>
          </p:cNvCxnSpPr>
          <p:nvPr/>
        </p:nvCxnSpPr>
        <p:spPr>
          <a:xfrm flipH="1">
            <a:off x="3113382" y="633745"/>
            <a:ext cx="1230018" cy="750436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7CA6ED3D-9522-FB13-EB1D-3FCC05996968}"/>
              </a:ext>
            </a:extLst>
          </p:cNvPr>
          <p:cNvGrpSpPr/>
          <p:nvPr/>
        </p:nvGrpSpPr>
        <p:grpSpPr>
          <a:xfrm>
            <a:off x="6172200" y="633745"/>
            <a:ext cx="1524000" cy="3970038"/>
            <a:chOff x="6172200" y="633745"/>
            <a:chExt cx="1524000" cy="3970038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6D9987F3-EB55-7A17-B3BB-8B4B25767701}"/>
                </a:ext>
              </a:extLst>
            </p:cNvPr>
            <p:cNvCxnSpPr>
              <a:cxnSpLocks/>
              <a:stCxn id="4" idx="3"/>
              <a:endCxn id="15" idx="2"/>
            </p:cNvCxnSpPr>
            <p:nvPr/>
          </p:nvCxnSpPr>
          <p:spPr>
            <a:xfrm flipV="1">
              <a:off x="6348043" y="2623038"/>
              <a:ext cx="1081457" cy="1980745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14D033E-0071-DC71-6503-40C59751CE32}"/>
                </a:ext>
              </a:extLst>
            </p:cNvPr>
            <p:cNvSpPr txBox="1"/>
            <p:nvPr/>
          </p:nvSpPr>
          <p:spPr>
            <a:xfrm>
              <a:off x="7162800" y="2253706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OK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BFFCD2B-B6A5-1994-73C0-105AA2213DE8}"/>
                </a:ext>
              </a:extLst>
            </p:cNvPr>
            <p:cNvCxnSpPr>
              <a:cxnSpLocks/>
              <a:stCxn id="15" idx="0"/>
              <a:endCxn id="3" idx="3"/>
            </p:cNvCxnSpPr>
            <p:nvPr/>
          </p:nvCxnSpPr>
          <p:spPr>
            <a:xfrm flipH="1" flipV="1">
              <a:off x="6172200" y="633745"/>
              <a:ext cx="1257300" cy="1619961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テキスト ボックス 13">
            <a:extLst>
              <a:ext uri="{FF2B5EF4-FFF2-40B4-BE49-F238E27FC236}">
                <a16:creationId xmlns:a16="http://schemas.microsoft.com/office/drawing/2014/main" id="{C0FC96EF-4BE7-D81F-CE06-BF0280C0214C}"/>
              </a:ext>
            </a:extLst>
          </p:cNvPr>
          <p:cNvSpPr txBox="1"/>
          <p:nvPr/>
        </p:nvSpPr>
        <p:spPr>
          <a:xfrm>
            <a:off x="6610351" y="4176742"/>
            <a:ext cx="2510904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there a temporally consistent assignment of start times?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CEB092-44CA-5A4D-1309-FD155AD00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21" y="1384181"/>
            <a:ext cx="5935922" cy="137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50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Google Shape;3085;p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OPTIC Planner</a:t>
            </a:r>
            <a:endParaRPr dirty="0"/>
          </a:p>
        </p:txBody>
      </p:sp>
      <p:sp>
        <p:nvSpPr>
          <p:cNvPr id="3087" name="Google Shape;3087;p114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14</a:t>
            </a:fld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A8319-7CE6-A327-01AA-511EEC880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534400" cy="3394472"/>
          </a:xfrm>
        </p:spPr>
        <p:txBody>
          <a:bodyPr/>
          <a:lstStyle/>
          <a:p>
            <a:r>
              <a:rPr lang="en-US" sz="2800" dirty="0"/>
              <a:t>Solves temporal planning problems with heuristic state-based search</a:t>
            </a:r>
          </a:p>
          <a:p>
            <a:r>
              <a:rPr lang="en-US" sz="2800" dirty="0"/>
              <a:t>Scheduler is a simple temporal network (STN) solver (or MILP solver)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182F4F-4687-C280-2B45-4297B8D56AED}"/>
              </a:ext>
            </a:extLst>
          </p:cNvPr>
          <p:cNvSpPr txBox="1"/>
          <p:nvPr/>
        </p:nvSpPr>
        <p:spPr>
          <a:xfrm>
            <a:off x="17585" y="478442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[Coles et al. ICAPS 2010]</a:t>
            </a:r>
            <a:endParaRPr lang="en-US" sz="1600" dirty="0">
              <a:solidFill>
                <a:srgbClr val="A3A3A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B71D9C-26C0-2A60-F6CF-9D024C968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3128414"/>
            <a:ext cx="6477000" cy="11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67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Google Shape;3085;p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Outline</a:t>
            </a:r>
            <a:endParaRPr dirty="0"/>
          </a:p>
        </p:txBody>
      </p:sp>
      <p:sp>
        <p:nvSpPr>
          <p:cNvPr id="3087" name="Google Shape;3087;p114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15</a:t>
            </a:fld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A8319-7CE6-A327-01AA-511EEC880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534400" cy="339447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What is Temporal AI Planning?</a:t>
            </a:r>
          </a:p>
          <a:p>
            <a:pPr marL="914400" lvl="1" indent="-514350"/>
            <a:r>
              <a:rPr lang="en-US" sz="2400" dirty="0"/>
              <a:t>Modeling &amp; Solving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Modeling Non-Overlapping and Concurrency</a:t>
            </a:r>
          </a:p>
          <a:p>
            <a:pPr marL="914400" lvl="1" indent="-514350"/>
            <a:r>
              <a:rPr lang="en-US" sz="2400" dirty="0"/>
              <a:t>Semaphores &amp; Envelopes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Using CP as a Scheduler</a:t>
            </a:r>
          </a:p>
          <a:p>
            <a:pPr marL="914400" lvl="1" indent="-514350"/>
            <a:r>
              <a:rPr lang="en-US" sz="2400" dirty="0"/>
              <a:t>Semaphores, Envelopes, Time-tracking Variables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Experiments &amp; Results</a:t>
            </a:r>
          </a:p>
        </p:txBody>
      </p:sp>
      <p:sp>
        <p:nvSpPr>
          <p:cNvPr id="2" name="正方形/長方形 12">
            <a:extLst>
              <a:ext uri="{FF2B5EF4-FFF2-40B4-BE49-F238E27FC236}">
                <a16:creationId xmlns:a16="http://schemas.microsoft.com/office/drawing/2014/main" id="{37491B93-8CB0-38C7-8E87-DF46FBB7812D}"/>
              </a:ext>
            </a:extLst>
          </p:cNvPr>
          <p:cNvSpPr/>
          <p:nvPr/>
        </p:nvSpPr>
        <p:spPr>
          <a:xfrm>
            <a:off x="439615" y="2133600"/>
            <a:ext cx="7942385" cy="9715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72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Google Shape;3085;p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Modeling Temporal Relations</a:t>
            </a:r>
            <a:endParaRPr dirty="0"/>
          </a:p>
        </p:txBody>
      </p:sp>
      <p:sp>
        <p:nvSpPr>
          <p:cNvPr id="3087" name="Google Shape;3087;p114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16</a:t>
            </a:fld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A8319-7CE6-A327-01AA-511EEC880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534400" cy="3394472"/>
          </a:xfrm>
        </p:spPr>
        <p:txBody>
          <a:bodyPr/>
          <a:lstStyle/>
          <a:p>
            <a:r>
              <a:rPr lang="en-US" sz="2800" dirty="0"/>
              <a:t>Modeling is only based on </a:t>
            </a:r>
            <a:br>
              <a:rPr lang="en-US" sz="2800" dirty="0"/>
            </a:br>
            <a:r>
              <a:rPr lang="en-US" sz="2800" dirty="0"/>
              <a:t>preconditions and effects</a:t>
            </a:r>
          </a:p>
          <a:p>
            <a:pPr lvl="1"/>
            <a:r>
              <a:rPr lang="en-US" sz="2400" dirty="0"/>
              <a:t>No explicit constraints</a:t>
            </a:r>
          </a:p>
          <a:p>
            <a:r>
              <a:rPr lang="en-US" sz="2800" dirty="0"/>
              <a:t>Two actions cannot overlap (mutual exclusion)</a:t>
            </a:r>
          </a:p>
          <a:p>
            <a:pPr lvl="1"/>
            <a:r>
              <a:rPr lang="en-US" sz="2400" dirty="0"/>
              <a:t>Semaphore pattern</a:t>
            </a:r>
          </a:p>
          <a:p>
            <a:r>
              <a:rPr lang="en-US" sz="2800" dirty="0"/>
              <a:t>One action must be during another (concurrency)</a:t>
            </a:r>
          </a:p>
          <a:p>
            <a:pPr lvl="1"/>
            <a:r>
              <a:rPr lang="en-US" sz="2400" dirty="0"/>
              <a:t>Envelope pattern</a:t>
            </a:r>
          </a:p>
        </p:txBody>
      </p:sp>
      <p:pic>
        <p:nvPicPr>
          <p:cNvPr id="2" name="Picture 2" descr="Semaphore Flag Signalling System">
            <a:extLst>
              <a:ext uri="{FF2B5EF4-FFF2-40B4-BE49-F238E27FC236}">
                <a16:creationId xmlns:a16="http://schemas.microsoft.com/office/drawing/2014/main" id="{047BB9F4-CF3B-8C9B-642B-B7A2553DB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101240"/>
            <a:ext cx="1491299" cy="130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1C4033A8-2C12-F172-45FB-AE83EE163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561" y="1162140"/>
            <a:ext cx="1488331" cy="115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004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98E460-4F79-61BF-39FB-1A17C59D6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7214" y="819150"/>
            <a:ext cx="6532986" cy="3886199"/>
          </a:xfrm>
          <a:prstGeom prst="rect">
            <a:avLst/>
          </a:prstGeom>
        </p:spPr>
      </p:pic>
      <p:sp>
        <p:nvSpPr>
          <p:cNvPr id="3085" name="Google Shape;3085;p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Non-Overlapping</a:t>
            </a:r>
            <a:endParaRPr dirty="0"/>
          </a:p>
        </p:txBody>
      </p:sp>
      <p:sp>
        <p:nvSpPr>
          <p:cNvPr id="3087" name="Google Shape;3087;p114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17</a:t>
            </a:fld>
            <a:endParaRPr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6FF8BC-BCF3-FE5B-D8AE-9E8580B72D00}"/>
              </a:ext>
            </a:extLst>
          </p:cNvPr>
          <p:cNvGrpSpPr/>
          <p:nvPr/>
        </p:nvGrpSpPr>
        <p:grpSpPr>
          <a:xfrm>
            <a:off x="685800" y="1676400"/>
            <a:ext cx="2362200" cy="1905000"/>
            <a:chOff x="257908" y="1809750"/>
            <a:chExt cx="2362200" cy="1905000"/>
          </a:xfrm>
        </p:grpSpPr>
        <p:sp>
          <p:nvSpPr>
            <p:cNvPr id="3" name="テキスト ボックス 13">
              <a:extLst>
                <a:ext uri="{FF2B5EF4-FFF2-40B4-BE49-F238E27FC236}">
                  <a16:creationId xmlns:a16="http://schemas.microsoft.com/office/drawing/2014/main" id="{9E31DB81-CEC8-C2CD-71CD-F9445CA1E8FE}"/>
                </a:ext>
              </a:extLst>
            </p:cNvPr>
            <p:cNvSpPr txBox="1"/>
            <p:nvPr/>
          </p:nvSpPr>
          <p:spPr>
            <a:xfrm>
              <a:off x="257908" y="1809750"/>
              <a:ext cx="23622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5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(busy receptionist) is a “semaphore” fact</a:t>
              </a:r>
            </a:p>
          </p:txBody>
        </p:sp>
        <p:pic>
          <p:nvPicPr>
            <p:cNvPr id="5122" name="Picture 2" descr="Semaphore Flag Signalling System">
              <a:extLst>
                <a:ext uri="{FF2B5EF4-FFF2-40B4-BE49-F238E27FC236}">
                  <a16:creationId xmlns:a16="http://schemas.microsoft.com/office/drawing/2014/main" id="{92E25D67-CDFE-FEA4-6C2A-8727E632E8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823" y="2409914"/>
              <a:ext cx="1491299" cy="1304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7250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Google Shape;3085;p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Semaphores</a:t>
            </a:r>
            <a:endParaRPr dirty="0"/>
          </a:p>
        </p:txBody>
      </p:sp>
      <p:sp>
        <p:nvSpPr>
          <p:cNvPr id="3087" name="Google Shape;3087;p114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18</a:t>
            </a:fld>
            <a:endParaRPr/>
          </a:p>
        </p:txBody>
      </p:sp>
      <p:pic>
        <p:nvPicPr>
          <p:cNvPr id="2" name="Picture 2" descr="Semaphore Flag Signalling System">
            <a:extLst>
              <a:ext uri="{FF2B5EF4-FFF2-40B4-BE49-F238E27FC236}">
                <a16:creationId xmlns:a16="http://schemas.microsoft.com/office/drawing/2014/main" id="{047BB9F4-CF3B-8C9B-642B-B7A2553DB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49"/>
            <a:ext cx="1206373" cy="105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222BC6E-8174-239F-A954-3AFF48128124}"/>
              </a:ext>
            </a:extLst>
          </p:cNvPr>
          <p:cNvGrpSpPr>
            <a:grpSpLocks noChangeAspect="1"/>
          </p:cNvGrpSpPr>
          <p:nvPr/>
        </p:nvGrpSpPr>
        <p:grpSpPr>
          <a:xfrm>
            <a:off x="474785" y="1733550"/>
            <a:ext cx="8407716" cy="1498428"/>
            <a:chOff x="609600" y="1987722"/>
            <a:chExt cx="7848600" cy="139878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4B7D12C-E75A-E4E3-EE14-4AE2F1490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" y="2833215"/>
              <a:ext cx="7772400" cy="55328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7B5243E-F6BE-7578-F09B-18D4CB3C9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5800" y="1987722"/>
              <a:ext cx="7772400" cy="11680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1605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97;p19">
            <a:extLst>
              <a:ext uri="{FF2B5EF4-FFF2-40B4-BE49-F238E27FC236}">
                <a16:creationId xmlns:a16="http://schemas.microsoft.com/office/drawing/2014/main" id="{DF96A7D7-5C2C-294B-F8A7-1F2392B239D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6601" y="333961"/>
            <a:ext cx="5783872" cy="4809538"/>
          </a:xfrm>
          <a:prstGeom prst="rect">
            <a:avLst/>
          </a:prstGeom>
          <a:noFill/>
          <a:ln>
            <a:noFill/>
          </a:ln>
        </p:spPr>
      </p:pic>
      <p:sp>
        <p:nvSpPr>
          <p:cNvPr id="3085" name="Google Shape;3085;p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Concurrency</a:t>
            </a:r>
            <a:endParaRPr dirty="0"/>
          </a:p>
        </p:txBody>
      </p:sp>
      <p:sp>
        <p:nvSpPr>
          <p:cNvPr id="3087" name="Google Shape;3087;p114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19</a:t>
            </a:fld>
            <a:endParaRPr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F62667A-2153-158A-51F1-F536C00A42FA}"/>
              </a:ext>
            </a:extLst>
          </p:cNvPr>
          <p:cNvGrpSpPr/>
          <p:nvPr/>
        </p:nvGrpSpPr>
        <p:grpSpPr>
          <a:xfrm>
            <a:off x="571501" y="1848203"/>
            <a:ext cx="2590800" cy="1781053"/>
            <a:chOff x="6324600" y="3333750"/>
            <a:chExt cx="2590800" cy="1781053"/>
          </a:xfrm>
        </p:grpSpPr>
        <p:sp>
          <p:nvSpPr>
            <p:cNvPr id="6" name="テキスト ボックス 13">
              <a:extLst>
                <a:ext uri="{FF2B5EF4-FFF2-40B4-BE49-F238E27FC236}">
                  <a16:creationId xmlns:a16="http://schemas.microsoft.com/office/drawing/2014/main" id="{BC7A94E1-C375-66C4-65CD-59E5EFDEB9A6}"/>
                </a:ext>
              </a:extLst>
            </p:cNvPr>
            <p:cNvSpPr txBox="1"/>
            <p:nvPr/>
          </p:nvSpPr>
          <p:spPr>
            <a:xfrm>
              <a:off x="6324600" y="3333750"/>
              <a:ext cx="25908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5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(available receptionist) is an “envelope” fact</a:t>
              </a:r>
            </a:p>
          </p:txBody>
        </p:sp>
        <p:pic>
          <p:nvPicPr>
            <p:cNvPr id="6146" name="Picture 2">
              <a:extLst>
                <a:ext uri="{FF2B5EF4-FFF2-40B4-BE49-F238E27FC236}">
                  <a16:creationId xmlns:a16="http://schemas.microsoft.com/office/drawing/2014/main" id="{F8E1BFF4-F0F4-D0B9-1C6E-A7379ADC61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5834" y="3963827"/>
              <a:ext cx="1488331" cy="1150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3166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Google Shape;3085;p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Outline</a:t>
            </a:r>
            <a:endParaRPr dirty="0"/>
          </a:p>
        </p:txBody>
      </p:sp>
      <p:sp>
        <p:nvSpPr>
          <p:cNvPr id="3087" name="Google Shape;3087;p114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2</a:t>
            </a:fld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A8319-7CE6-A327-01AA-511EEC880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534400" cy="339447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What is Temporal AI Planning?</a:t>
            </a:r>
          </a:p>
          <a:p>
            <a:pPr marL="914400" lvl="1" indent="-514350"/>
            <a:r>
              <a:rPr lang="en-US" sz="2400" dirty="0"/>
              <a:t>Modeling &amp; Solving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Modeling Non-Overlapping and Concurrency</a:t>
            </a:r>
          </a:p>
          <a:p>
            <a:pPr marL="914400" lvl="1" indent="-514350"/>
            <a:r>
              <a:rPr lang="en-US" sz="2400" dirty="0"/>
              <a:t>Semaphores &amp; Envelopes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Using CP as a Scheduler</a:t>
            </a:r>
          </a:p>
          <a:p>
            <a:pPr marL="914400" lvl="1" indent="-514350"/>
            <a:r>
              <a:rPr lang="en-US" sz="2400" dirty="0"/>
              <a:t>Semaphores, Envelopes, Time-tracking Variables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Experiments &amp; Results</a:t>
            </a:r>
          </a:p>
        </p:txBody>
      </p:sp>
    </p:spTree>
    <p:extLst>
      <p:ext uri="{BB962C8B-B14F-4D97-AF65-F5344CB8AC3E}">
        <p14:creationId xmlns:p14="http://schemas.microsoft.com/office/powerpoint/2010/main" val="3434760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Google Shape;3085;p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Envelopes</a:t>
            </a:r>
            <a:endParaRPr dirty="0"/>
          </a:p>
        </p:txBody>
      </p:sp>
      <p:sp>
        <p:nvSpPr>
          <p:cNvPr id="3087" name="Google Shape;3087;p114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20</a:t>
            </a:fld>
            <a:endParaRPr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406743B-5882-E015-D5D3-4DD45134A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78504"/>
            <a:ext cx="1108514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D858CB-EBD0-5BA0-5392-65D90E5B14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1" y="1504950"/>
            <a:ext cx="8961122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57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Google Shape;3085;p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Causal or Temporal?</a:t>
            </a:r>
            <a:endParaRPr dirty="0"/>
          </a:p>
        </p:txBody>
      </p:sp>
      <p:sp>
        <p:nvSpPr>
          <p:cNvPr id="3087" name="Google Shape;3087;p114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21</a:t>
            </a:fld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A8319-7CE6-A327-01AA-511EEC880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534400" cy="3394472"/>
          </a:xfrm>
        </p:spPr>
        <p:txBody>
          <a:bodyPr/>
          <a:lstStyle/>
          <a:p>
            <a:r>
              <a:rPr lang="en-US" sz="2800" dirty="0"/>
              <a:t>Non-overlapping and concurrency are temporal relations</a:t>
            </a:r>
          </a:p>
          <a:p>
            <a:r>
              <a:rPr lang="en-US" sz="2800" dirty="0"/>
              <a:t>But OPTIC reasons about </a:t>
            </a:r>
            <a:br>
              <a:rPr lang="en-US" sz="2800" dirty="0"/>
            </a:br>
            <a:r>
              <a:rPr lang="en-US" sz="2800" dirty="0"/>
              <a:t>them causally</a:t>
            </a:r>
          </a:p>
          <a:p>
            <a:pPr lvl="1"/>
            <a:r>
              <a:rPr lang="en-US" sz="2400" dirty="0"/>
              <a:t>relation is enforced due to </a:t>
            </a:r>
            <a:br>
              <a:rPr lang="en-US" sz="2400" dirty="0"/>
            </a:br>
            <a:r>
              <a:rPr lang="en-US" sz="2400" dirty="0"/>
              <a:t>reasoning about </a:t>
            </a:r>
            <a:br>
              <a:rPr lang="en-US" sz="2400" dirty="0"/>
            </a:br>
            <a:r>
              <a:rPr lang="en-US" sz="2400" dirty="0"/>
              <a:t>semaphore/envelope facts</a:t>
            </a:r>
          </a:p>
        </p:txBody>
      </p:sp>
      <p:pic>
        <p:nvPicPr>
          <p:cNvPr id="2" name="Picture 2" descr="Semaphore Flag Signalling System">
            <a:extLst>
              <a:ext uri="{FF2B5EF4-FFF2-40B4-BE49-F238E27FC236}">
                <a16:creationId xmlns:a16="http://schemas.microsoft.com/office/drawing/2014/main" id="{047BB9F4-CF3B-8C9B-642B-B7A2553DB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926" y="57149"/>
            <a:ext cx="1206373" cy="105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1C4033A8-2C12-F172-45FB-AE83EE163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78504"/>
            <a:ext cx="1108514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13">
            <a:extLst>
              <a:ext uri="{FF2B5EF4-FFF2-40B4-BE49-F238E27FC236}">
                <a16:creationId xmlns:a16="http://schemas.microsoft.com/office/drawing/2014/main" id="{1AC7337A-7BA6-63E4-02FA-8EA2E2FAB9AA}"/>
              </a:ext>
            </a:extLst>
          </p:cNvPr>
          <p:cNvSpPr txBox="1"/>
          <p:nvPr/>
        </p:nvSpPr>
        <p:spPr>
          <a:xfrm>
            <a:off x="2705100" y="4070688"/>
            <a:ext cx="6438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 of this paper</a:t>
            </a:r>
            <a:b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not recognize and extract these relations and</a:t>
            </a:r>
            <a:b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them into the scheduler?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314D97-0038-88C2-9BDE-91C5CA98A3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7625" y="1773083"/>
            <a:ext cx="3558275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9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Google Shape;3085;p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Outline</a:t>
            </a:r>
            <a:endParaRPr dirty="0"/>
          </a:p>
        </p:txBody>
      </p:sp>
      <p:sp>
        <p:nvSpPr>
          <p:cNvPr id="3087" name="Google Shape;3087;p114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22</a:t>
            </a:fld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A8319-7CE6-A327-01AA-511EEC880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534400" cy="339447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What is Temporal AI Planning?</a:t>
            </a:r>
          </a:p>
          <a:p>
            <a:pPr marL="914400" lvl="1" indent="-514350"/>
            <a:r>
              <a:rPr lang="en-US" sz="2400" dirty="0"/>
              <a:t>Modeling &amp; Solving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Modeling Non-Overlapping and Concurrency</a:t>
            </a:r>
          </a:p>
          <a:p>
            <a:pPr marL="914400" lvl="1" indent="-514350"/>
            <a:r>
              <a:rPr lang="en-US" sz="2400" dirty="0"/>
              <a:t>Semaphores &amp; Envelopes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Using CP as a Scheduler</a:t>
            </a:r>
          </a:p>
          <a:p>
            <a:pPr marL="914400" lvl="1" indent="-514350"/>
            <a:r>
              <a:rPr lang="en-US" sz="2400" dirty="0"/>
              <a:t>Semaphores, Envelopes, Time-tracking Variables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Experiments &amp; Results</a:t>
            </a:r>
          </a:p>
        </p:txBody>
      </p:sp>
      <p:sp>
        <p:nvSpPr>
          <p:cNvPr id="2" name="正方形/長方形 12">
            <a:extLst>
              <a:ext uri="{FF2B5EF4-FFF2-40B4-BE49-F238E27FC236}">
                <a16:creationId xmlns:a16="http://schemas.microsoft.com/office/drawing/2014/main" id="{801B191D-596B-22DB-9791-51D24B205B5E}"/>
              </a:ext>
            </a:extLst>
          </p:cNvPr>
          <p:cNvSpPr/>
          <p:nvPr/>
        </p:nvSpPr>
        <p:spPr>
          <a:xfrm>
            <a:off x="439615" y="3105151"/>
            <a:ext cx="7942385" cy="990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755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Google Shape;3085;p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Basic CP Model</a:t>
            </a:r>
            <a:endParaRPr dirty="0"/>
          </a:p>
        </p:txBody>
      </p:sp>
      <p:sp>
        <p:nvSpPr>
          <p:cNvPr id="3087" name="Google Shape;3087;p114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23</a:t>
            </a:fld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A8319-7CE6-A327-01AA-511EEC880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5943598" cy="3394472"/>
          </a:xfrm>
        </p:spPr>
        <p:txBody>
          <a:bodyPr/>
          <a:lstStyle/>
          <a:p>
            <a:r>
              <a:rPr lang="en-US" sz="2800" dirty="0"/>
              <a:t>For each snap action pair: add an interval variable</a:t>
            </a:r>
          </a:p>
          <a:p>
            <a:r>
              <a:rPr lang="en-US" sz="2800" dirty="0"/>
              <a:t>Add precedence constraints to reflect causal ordering</a:t>
            </a:r>
            <a:endParaRPr lang="en-US" sz="2400" dirty="0"/>
          </a:p>
          <a:p>
            <a:r>
              <a:rPr lang="en-US" sz="2800" dirty="0"/>
              <a:t>[See paper for details of numeric variables.]</a:t>
            </a: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80DEC8-2F58-2FBC-3776-B8EDB3F4FC75}"/>
              </a:ext>
            </a:extLst>
          </p:cNvPr>
          <p:cNvSpPr/>
          <p:nvPr/>
        </p:nvSpPr>
        <p:spPr>
          <a:xfrm>
            <a:off x="6729046" y="951217"/>
            <a:ext cx="1828800" cy="982273"/>
          </a:xfrm>
          <a:prstGeom prst="rect">
            <a:avLst/>
          </a:prstGeom>
          <a:solidFill>
            <a:srgbClr val="A5CAE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Planner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84A0B0-6041-1920-2F0A-C376BC5F71D7}"/>
              </a:ext>
            </a:extLst>
          </p:cNvPr>
          <p:cNvSpPr/>
          <p:nvPr/>
        </p:nvSpPr>
        <p:spPr>
          <a:xfrm>
            <a:off x="6629403" y="3538717"/>
            <a:ext cx="2057397" cy="982273"/>
          </a:xfrm>
          <a:prstGeom prst="rect">
            <a:avLst/>
          </a:prstGeom>
          <a:solidFill>
            <a:srgbClr val="F3CFE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CP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ECEBC7D-4923-1449-3F22-B19CD1B4C651}"/>
              </a:ext>
            </a:extLst>
          </p:cNvPr>
          <p:cNvCxnSpPr>
            <a:cxnSpLocks/>
          </p:cNvCxnSpPr>
          <p:nvPr/>
        </p:nvCxnSpPr>
        <p:spPr>
          <a:xfrm>
            <a:off x="7162800" y="1933490"/>
            <a:ext cx="0" cy="1605227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741C55A-07AA-908D-2AC4-94E69C51BCCA}"/>
              </a:ext>
            </a:extLst>
          </p:cNvPr>
          <p:cNvCxnSpPr>
            <a:cxnSpLocks/>
          </p:cNvCxnSpPr>
          <p:nvPr/>
        </p:nvCxnSpPr>
        <p:spPr>
          <a:xfrm flipV="1">
            <a:off x="8229600" y="1933490"/>
            <a:ext cx="0" cy="1576301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887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1ABB486-81CC-74D3-9C65-AC8688111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409950"/>
            <a:ext cx="1219200" cy="596900"/>
          </a:xfrm>
          <a:prstGeom prst="rect">
            <a:avLst/>
          </a:prstGeom>
        </p:spPr>
      </p:pic>
      <p:sp>
        <p:nvSpPr>
          <p:cNvPr id="3085" name="Google Shape;3085;p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Semaphores</a:t>
            </a:r>
            <a:endParaRPr dirty="0"/>
          </a:p>
        </p:txBody>
      </p:sp>
      <p:sp>
        <p:nvSpPr>
          <p:cNvPr id="3087" name="Google Shape;3087;p114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24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A8319-7CE6-A327-01AA-511EEC8801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534400" cy="3394472"/>
              </a:xfrm>
            </p:spPr>
            <p:txBody>
              <a:bodyPr/>
              <a:lstStyle/>
              <a:p>
                <a:r>
                  <a:rPr lang="en-US" sz="2800" dirty="0"/>
                  <a:t>Pre-processing in planner</a:t>
                </a:r>
              </a:p>
              <a:p>
                <a:pPr lvl="1"/>
                <a:r>
                  <a:rPr lang="en-US" sz="2400" dirty="0"/>
                  <a:t>Add actions requiring semaphore f to set,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baseline="-25000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400" baseline="-25000" dirty="0"/>
              </a:p>
              <a:p>
                <a:pPr lvl="1"/>
                <a:r>
                  <a:rPr lang="en-US" sz="2400" dirty="0"/>
                  <a:t>Remove f from preconditions and effects of </a:t>
                </a:r>
                <a14:m>
                  <m:oMath xmlns:m="http://schemas.openxmlformats.org/officeDocument/2006/math">
                    <m:r>
                      <a:rPr lang="en-CA" sz="24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CA" sz="2400" b="0" i="1" dirty="0" smtClean="0">
                        <a:latin typeface="Cambria Math" panose="02040503050406030204" pitchFamily="18" charset="0"/>
                      </a:rPr>
                      <m:t> ∈ </m:t>
                    </m:r>
                    <m:sSub>
                      <m:sSubPr>
                        <m:ctrlPr>
                          <a:rPr lang="en-CA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CA" sz="24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400" baseline="-25000" dirty="0"/>
              </a:p>
              <a:p>
                <a:r>
                  <a:rPr lang="en-US" sz="2800" dirty="0"/>
                  <a:t>CP model</a:t>
                </a:r>
              </a:p>
              <a:p>
                <a:pPr lvl="1"/>
                <a:r>
                  <a:rPr lang="en-US" sz="2400" dirty="0"/>
                  <a:t>Each action, a, is represented by an interval variable</a:t>
                </a:r>
                <a:br>
                  <a:rPr lang="en-US" sz="2400" dirty="0"/>
                </a:br>
                <a:endParaRPr lang="en-US" sz="2400" dirty="0"/>
              </a:p>
              <a:p>
                <a:pPr lvl="1"/>
                <a:r>
                  <a:rPr lang="en-US" sz="2400" dirty="0"/>
                  <a:t>Post: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A8319-7CE6-A327-01AA-511EEC8801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534400" cy="3394472"/>
              </a:xfrm>
              <a:blipFill>
                <a:blip r:embed="rId4"/>
                <a:stretch>
                  <a:fillRect l="-1339" t="-1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 descr="Semaphore Flag Signalling System">
            <a:extLst>
              <a:ext uri="{FF2B5EF4-FFF2-40B4-BE49-F238E27FC236}">
                <a16:creationId xmlns:a16="http://schemas.microsoft.com/office/drawing/2014/main" id="{047BB9F4-CF3B-8C9B-642B-B7A2553DB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627" y="57149"/>
            <a:ext cx="1206373" cy="105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4A5DDA-D387-8AEE-F182-942145AF91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1200" y="3854235"/>
            <a:ext cx="6858000" cy="5463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615677-F529-2261-5F8B-558D1A1B2D75}"/>
              </a:ext>
            </a:extLst>
          </p:cNvPr>
          <p:cNvSpPr txBox="1"/>
          <p:nvPr/>
        </p:nvSpPr>
        <p:spPr>
          <a:xfrm>
            <a:off x="5614557" y="4568973"/>
            <a:ext cx="2890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Actions in partial plan and </a:t>
            </a:r>
            <a:br>
              <a:rPr lang="en-US" dirty="0"/>
            </a:br>
            <a:r>
              <a:rPr lang="en-US" dirty="0"/>
              <a:t>mutually exclusive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F1A8D70D-77E8-3FF2-7377-A4D30F99757F}"/>
              </a:ext>
            </a:extLst>
          </p:cNvPr>
          <p:cNvSpPr/>
          <p:nvPr/>
        </p:nvSpPr>
        <p:spPr>
          <a:xfrm rot="16200000">
            <a:off x="6733347" y="3209097"/>
            <a:ext cx="285282" cy="240242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849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1ABB486-81CC-74D3-9C65-AC8688111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320525"/>
            <a:ext cx="1219200" cy="596900"/>
          </a:xfrm>
          <a:prstGeom prst="rect">
            <a:avLst/>
          </a:prstGeom>
        </p:spPr>
      </p:pic>
      <p:sp>
        <p:nvSpPr>
          <p:cNvPr id="3085" name="Google Shape;3085;p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Envelopes</a:t>
            </a:r>
            <a:endParaRPr dirty="0"/>
          </a:p>
        </p:txBody>
      </p:sp>
      <p:sp>
        <p:nvSpPr>
          <p:cNvPr id="3087" name="Google Shape;3087;p114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25</a:t>
            </a:fld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A8319-7CE6-A327-01AA-511EEC880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534400" cy="3394472"/>
          </a:xfrm>
        </p:spPr>
        <p:txBody>
          <a:bodyPr/>
          <a:lstStyle/>
          <a:p>
            <a:r>
              <a:rPr lang="en-US" sz="2800" dirty="0"/>
              <a:t>Pre-processing in planning</a:t>
            </a:r>
          </a:p>
          <a:p>
            <a:pPr lvl="1"/>
            <a:r>
              <a:rPr lang="en-US" sz="2400" dirty="0"/>
              <a:t>Remove envelope fact, g, and add two sets of actions: </a:t>
            </a:r>
            <a:r>
              <a:rPr lang="en-US" sz="2400" dirty="0" err="1"/>
              <a:t>achievers</a:t>
            </a:r>
            <a:r>
              <a:rPr lang="en-US" sz="2400" baseline="-25000" dirty="0" err="1"/>
              <a:t>g</a:t>
            </a:r>
            <a:r>
              <a:rPr lang="en-US" sz="2400" dirty="0"/>
              <a:t> and </a:t>
            </a:r>
            <a:r>
              <a:rPr lang="en-US" sz="2400" dirty="0" err="1"/>
              <a:t>conditioners</a:t>
            </a:r>
            <a:r>
              <a:rPr lang="en-US" sz="2400" baseline="-25000" dirty="0" err="1"/>
              <a:t>g</a:t>
            </a:r>
            <a:endParaRPr lang="en-US" sz="2400" baseline="-25000" dirty="0"/>
          </a:p>
          <a:p>
            <a:r>
              <a:rPr lang="en-US" sz="2800" dirty="0"/>
              <a:t>CP model</a:t>
            </a:r>
          </a:p>
          <a:p>
            <a:pPr lvl="1"/>
            <a:r>
              <a:rPr lang="en-US" sz="2400" dirty="0"/>
              <a:t>Each action, a, is represented by an interval variable</a:t>
            </a:r>
            <a:br>
              <a:rPr lang="en-US" sz="2400" dirty="0"/>
            </a:br>
            <a:endParaRPr lang="en-US" sz="2400" dirty="0"/>
          </a:p>
          <a:p>
            <a:pPr lvl="1"/>
            <a:r>
              <a:rPr lang="en-US" sz="2400" dirty="0"/>
              <a:t>Post: alternative and span constraints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7A5F8CC-BB4E-3224-E857-EF6429214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78504"/>
            <a:ext cx="1108514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9515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Google Shape;3085;p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Global Constraints</a:t>
            </a:r>
            <a:endParaRPr dirty="0"/>
          </a:p>
        </p:txBody>
      </p:sp>
      <p:sp>
        <p:nvSpPr>
          <p:cNvPr id="3087" name="Google Shape;3087;p114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26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A8319-7CE6-A327-01AA-511EEC8801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534400" cy="3394472"/>
              </a:xfrm>
            </p:spPr>
            <p:txBody>
              <a:bodyPr/>
              <a:lstStyle/>
              <a:p>
                <a:r>
                  <a:rPr lang="en-US" dirty="0"/>
                  <a:t>             </a:t>
                </a:r>
              </a:p>
              <a:p>
                <a:pPr lvl="1"/>
                <a:r>
                  <a:rPr lang="en-US" sz="2400" dirty="0" err="1"/>
                  <a:t>Iff</a:t>
                </a:r>
                <a:r>
                  <a:rPr lang="en-US" sz="2400" dirty="0"/>
                  <a:t> interval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4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CA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is present then exactly one interval variable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is present with same </a:t>
                </a:r>
                <a:br>
                  <a:rPr lang="en-US" sz="2400" dirty="0"/>
                </a:br>
                <a:r>
                  <a:rPr lang="en-US" sz="2400" dirty="0"/>
                  <a:t>start/end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400" i="1" dirty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endParaRPr lang="en-US" sz="2400" baseline="-25000" dirty="0"/>
              </a:p>
              <a:p>
                <a:r>
                  <a:rPr lang="en-US" sz="2800" dirty="0"/>
                  <a:t> </a:t>
                </a:r>
              </a:p>
              <a:p>
                <a:pPr lvl="1"/>
                <a:r>
                  <a:rPr lang="en-US" sz="2400" dirty="0"/>
                  <a:t>Iff interval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CA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is present then </a:t>
                </a:r>
                <a:r>
                  <a:rPr lang="en-CA" sz="2400" dirty="0"/>
                  <a:t>all interval variables </a:t>
                </a:r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2400" dirty="0"/>
                  <a:t>occur within the duration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A8319-7CE6-A327-01AA-511EEC8801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534400" cy="3394472"/>
              </a:xfrm>
              <a:blipFill>
                <a:blip r:embed="rId3"/>
                <a:stretch>
                  <a:fillRect l="-1786" t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>
            <a:extLst>
              <a:ext uri="{FF2B5EF4-FFF2-40B4-BE49-F238E27FC236}">
                <a16:creationId xmlns:a16="http://schemas.microsoft.com/office/drawing/2014/main" id="{F7A5F8CC-BB4E-3224-E857-EF6429214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78504"/>
            <a:ext cx="1108514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47C1F6-3D2D-9146-B73A-4C07ECB4DA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825" y="1254583"/>
            <a:ext cx="3257550" cy="5324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D6F129-2717-86EE-1BE4-57FD1A8572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336" y="2930175"/>
            <a:ext cx="2162464" cy="47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1748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Google Shape;3085;p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Envelopes</a:t>
            </a:r>
            <a:endParaRPr dirty="0"/>
          </a:p>
        </p:txBody>
      </p:sp>
      <p:sp>
        <p:nvSpPr>
          <p:cNvPr id="3087" name="Google Shape;3087;p114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27</a:t>
            </a:fld>
            <a:endParaRPr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7A5F8CC-BB4E-3224-E857-EF6429214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78504"/>
            <a:ext cx="1108514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FA9AAAF-76F5-ABF5-96B8-6E765353A442}"/>
              </a:ext>
            </a:extLst>
          </p:cNvPr>
          <p:cNvSpPr/>
          <p:nvPr/>
        </p:nvSpPr>
        <p:spPr>
          <a:xfrm>
            <a:off x="1525470" y="1657350"/>
            <a:ext cx="1219200" cy="381000"/>
          </a:xfrm>
          <a:prstGeom prst="roundRect">
            <a:avLst/>
          </a:prstGeom>
          <a:pattFill prst="dkUpDiag">
            <a:fgClr>
              <a:srgbClr val="00B050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922454F-E148-32B7-C6EA-EFD5F089D579}"/>
              </a:ext>
            </a:extLst>
          </p:cNvPr>
          <p:cNvSpPr/>
          <p:nvPr/>
        </p:nvSpPr>
        <p:spPr>
          <a:xfrm>
            <a:off x="5300834" y="1657350"/>
            <a:ext cx="1219200" cy="381000"/>
          </a:xfrm>
          <a:prstGeom prst="roundRect">
            <a:avLst/>
          </a:prstGeom>
          <a:pattFill prst="dkUpDiag">
            <a:fgClr>
              <a:srgbClr val="00B050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3B3FB50-682E-2DB3-8DD0-9023D2EF1CE5}"/>
              </a:ext>
            </a:extLst>
          </p:cNvPr>
          <p:cNvSpPr/>
          <p:nvPr/>
        </p:nvSpPr>
        <p:spPr>
          <a:xfrm>
            <a:off x="3413152" y="1657350"/>
            <a:ext cx="1219200" cy="381000"/>
          </a:xfrm>
          <a:prstGeom prst="roundRect">
            <a:avLst/>
          </a:prstGeom>
          <a:pattFill prst="dkUpDiag">
            <a:fgClr>
              <a:srgbClr val="00B050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346E81-0048-9D65-F6F6-6FF44A22D601}"/>
              </a:ext>
            </a:extLst>
          </p:cNvPr>
          <p:cNvSpPr txBox="1"/>
          <p:nvPr/>
        </p:nvSpPr>
        <p:spPr>
          <a:xfrm>
            <a:off x="7256371" y="165735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achievers</a:t>
            </a:r>
            <a:r>
              <a:rPr lang="en-US" baseline="-25000" dirty="0" err="1"/>
              <a:t>g</a:t>
            </a:r>
            <a:endParaRPr lang="en-US" baseline="-250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233F739-97B6-B7E1-BE6B-796AFAF172E0}"/>
              </a:ext>
            </a:extLst>
          </p:cNvPr>
          <p:cNvSpPr/>
          <p:nvPr/>
        </p:nvSpPr>
        <p:spPr>
          <a:xfrm>
            <a:off x="3735270" y="2327671"/>
            <a:ext cx="419100" cy="381000"/>
          </a:xfrm>
          <a:prstGeom prst="roundRect">
            <a:avLst/>
          </a:prstGeom>
          <a:pattFill prst="dkUpDiag">
            <a:fgClr>
              <a:srgbClr val="FFC000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E01213E-0681-BBBD-E507-F044C9D454F0}"/>
              </a:ext>
            </a:extLst>
          </p:cNvPr>
          <p:cNvSpPr/>
          <p:nvPr/>
        </p:nvSpPr>
        <p:spPr>
          <a:xfrm>
            <a:off x="1715970" y="2327671"/>
            <a:ext cx="419100" cy="381000"/>
          </a:xfrm>
          <a:prstGeom prst="roundRect">
            <a:avLst/>
          </a:prstGeom>
          <a:pattFill prst="dkUpDiag">
            <a:fgClr>
              <a:srgbClr val="FFC000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9BE21EE-51CD-9873-9F76-029AE38C56A5}"/>
              </a:ext>
            </a:extLst>
          </p:cNvPr>
          <p:cNvSpPr/>
          <p:nvPr/>
        </p:nvSpPr>
        <p:spPr>
          <a:xfrm>
            <a:off x="5823843" y="2327671"/>
            <a:ext cx="419100" cy="381000"/>
          </a:xfrm>
          <a:prstGeom prst="roundRect">
            <a:avLst/>
          </a:prstGeom>
          <a:pattFill prst="dkUpDiag">
            <a:fgClr>
              <a:srgbClr val="FFC000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433F622-1DEA-2AFC-168A-CA870C94C291}"/>
              </a:ext>
            </a:extLst>
          </p:cNvPr>
          <p:cNvSpPr/>
          <p:nvPr/>
        </p:nvSpPr>
        <p:spPr>
          <a:xfrm>
            <a:off x="1830270" y="3028950"/>
            <a:ext cx="737754" cy="381000"/>
          </a:xfrm>
          <a:prstGeom prst="roundRect">
            <a:avLst/>
          </a:prstGeom>
          <a:pattFill prst="dkUpDiag">
            <a:fgClr>
              <a:srgbClr val="9966FF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CB878FED-3E4C-3736-CA1F-99B1C73D2559}"/>
              </a:ext>
            </a:extLst>
          </p:cNvPr>
          <p:cNvSpPr/>
          <p:nvPr/>
        </p:nvSpPr>
        <p:spPr>
          <a:xfrm>
            <a:off x="3794151" y="3028950"/>
            <a:ext cx="737754" cy="381000"/>
          </a:xfrm>
          <a:prstGeom prst="roundRect">
            <a:avLst/>
          </a:prstGeom>
          <a:pattFill prst="dkUpDiag">
            <a:fgClr>
              <a:srgbClr val="9966FF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C8486837-36B3-3FDE-746A-4FE56BC01D1D}"/>
              </a:ext>
            </a:extLst>
          </p:cNvPr>
          <p:cNvSpPr/>
          <p:nvPr/>
        </p:nvSpPr>
        <p:spPr>
          <a:xfrm>
            <a:off x="5664516" y="3028950"/>
            <a:ext cx="737754" cy="381000"/>
          </a:xfrm>
          <a:prstGeom prst="roundRect">
            <a:avLst/>
          </a:prstGeom>
          <a:pattFill prst="dkUpDiag">
            <a:fgClr>
              <a:srgbClr val="9966FF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93A947-F8D6-C393-78AE-B437F3A22727}"/>
              </a:ext>
            </a:extLst>
          </p:cNvPr>
          <p:cNvSpPr txBox="1"/>
          <p:nvPr/>
        </p:nvSpPr>
        <p:spPr>
          <a:xfrm>
            <a:off x="7249444" y="2368780"/>
            <a:ext cx="151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conditioners</a:t>
            </a:r>
            <a:r>
              <a:rPr lang="en-US" baseline="-25000" dirty="0" err="1"/>
              <a:t>g</a:t>
            </a:r>
            <a:endParaRPr lang="en-US" baseline="-25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8FDEAA1-8615-961F-AD3B-EE2D10AFF1A2}"/>
              </a:ext>
            </a:extLst>
          </p:cNvPr>
          <p:cNvSpPr txBox="1"/>
          <p:nvPr/>
        </p:nvSpPr>
        <p:spPr>
          <a:xfrm>
            <a:off x="7245692" y="3014989"/>
            <a:ext cx="151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conditioners</a:t>
            </a:r>
            <a:r>
              <a:rPr lang="en-US" baseline="-25000" dirty="0" err="1"/>
              <a:t>g</a:t>
            </a:r>
            <a:endParaRPr lang="en-US" baseline="-2500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B251D0E-C313-C36C-0C3A-7219AFF4761E}"/>
              </a:ext>
            </a:extLst>
          </p:cNvPr>
          <p:cNvGrpSpPr/>
          <p:nvPr/>
        </p:nvGrpSpPr>
        <p:grpSpPr>
          <a:xfrm>
            <a:off x="50907" y="2306637"/>
            <a:ext cx="1531451" cy="417513"/>
            <a:chOff x="50907" y="2306637"/>
            <a:chExt cx="1531451" cy="41751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9F7333B-0B19-86CF-FDF4-405B0727AAEB}"/>
                </a:ext>
              </a:extLst>
            </p:cNvPr>
            <p:cNvSpPr txBox="1"/>
            <p:nvPr/>
          </p:nvSpPr>
          <p:spPr>
            <a:xfrm>
              <a:off x="50907" y="2354818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alternative</a:t>
              </a:r>
            </a:p>
          </p:txBody>
        </p:sp>
        <p:sp>
          <p:nvSpPr>
            <p:cNvPr id="24" name="Left Brace 23">
              <a:extLst>
                <a:ext uri="{FF2B5EF4-FFF2-40B4-BE49-F238E27FC236}">
                  <a16:creationId xmlns:a16="http://schemas.microsoft.com/office/drawing/2014/main" id="{4D12CCE4-4022-2FA7-7A2F-24E1D122E8CE}"/>
                </a:ext>
              </a:extLst>
            </p:cNvPr>
            <p:cNvSpPr/>
            <p:nvPr/>
          </p:nvSpPr>
          <p:spPr>
            <a:xfrm>
              <a:off x="1423027" y="2306637"/>
              <a:ext cx="159331" cy="417513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D28F7F0-53BE-6132-2770-D0B25B27C65D}"/>
              </a:ext>
            </a:extLst>
          </p:cNvPr>
          <p:cNvGrpSpPr/>
          <p:nvPr/>
        </p:nvGrpSpPr>
        <p:grpSpPr>
          <a:xfrm>
            <a:off x="73129" y="3051464"/>
            <a:ext cx="1527071" cy="434686"/>
            <a:chOff x="73129" y="3051464"/>
            <a:chExt cx="1527071" cy="43468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71A5604-4276-30D2-D26F-2DE9535CA117}"/>
                </a:ext>
              </a:extLst>
            </p:cNvPr>
            <p:cNvSpPr txBox="1"/>
            <p:nvPr/>
          </p:nvSpPr>
          <p:spPr>
            <a:xfrm>
              <a:off x="73129" y="3051464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alternative</a:t>
              </a:r>
            </a:p>
          </p:txBody>
        </p:sp>
        <p:sp>
          <p:nvSpPr>
            <p:cNvPr id="25" name="Left Brace 24">
              <a:extLst>
                <a:ext uri="{FF2B5EF4-FFF2-40B4-BE49-F238E27FC236}">
                  <a16:creationId xmlns:a16="http://schemas.microsoft.com/office/drawing/2014/main" id="{B6A9B6D1-0AEA-901B-98E8-4C72E3000230}"/>
                </a:ext>
              </a:extLst>
            </p:cNvPr>
            <p:cNvSpPr/>
            <p:nvPr/>
          </p:nvSpPr>
          <p:spPr>
            <a:xfrm>
              <a:off x="1440869" y="3068637"/>
              <a:ext cx="159331" cy="417513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947F559-A6B1-A438-CFA4-3F83EAE4D37A}"/>
              </a:ext>
            </a:extLst>
          </p:cNvPr>
          <p:cNvGrpSpPr/>
          <p:nvPr/>
        </p:nvGrpSpPr>
        <p:grpSpPr>
          <a:xfrm>
            <a:off x="1528927" y="3806285"/>
            <a:ext cx="1219201" cy="702865"/>
            <a:chOff x="1528927" y="3806285"/>
            <a:chExt cx="1219201" cy="702865"/>
          </a:xfrm>
        </p:grpSpPr>
        <p:sp>
          <p:nvSpPr>
            <p:cNvPr id="26" name="Left Brace 25">
              <a:extLst>
                <a:ext uri="{FF2B5EF4-FFF2-40B4-BE49-F238E27FC236}">
                  <a16:creationId xmlns:a16="http://schemas.microsoft.com/office/drawing/2014/main" id="{D7FA1685-612A-DA03-A84F-A014466C0560}"/>
                </a:ext>
              </a:extLst>
            </p:cNvPr>
            <p:cNvSpPr/>
            <p:nvPr/>
          </p:nvSpPr>
          <p:spPr>
            <a:xfrm rot="16200000">
              <a:off x="2006404" y="3328808"/>
              <a:ext cx="264248" cy="1219201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1371984-2853-62FD-07BA-6A282C3754CB}"/>
                </a:ext>
              </a:extLst>
            </p:cNvPr>
            <p:cNvSpPr txBox="1"/>
            <p:nvPr/>
          </p:nvSpPr>
          <p:spPr>
            <a:xfrm>
              <a:off x="1792668" y="4139818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span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CFB8F30-6535-F857-054F-D840C006E271}"/>
              </a:ext>
            </a:extLst>
          </p:cNvPr>
          <p:cNvGrpSpPr/>
          <p:nvPr/>
        </p:nvGrpSpPr>
        <p:grpSpPr>
          <a:xfrm>
            <a:off x="3553427" y="3806285"/>
            <a:ext cx="1219201" cy="702865"/>
            <a:chOff x="1528927" y="3806285"/>
            <a:chExt cx="1219201" cy="702865"/>
          </a:xfrm>
        </p:grpSpPr>
        <p:sp>
          <p:nvSpPr>
            <p:cNvPr id="32" name="Left Brace 31">
              <a:extLst>
                <a:ext uri="{FF2B5EF4-FFF2-40B4-BE49-F238E27FC236}">
                  <a16:creationId xmlns:a16="http://schemas.microsoft.com/office/drawing/2014/main" id="{9CC17F0D-7562-8EF2-C579-643E31993919}"/>
                </a:ext>
              </a:extLst>
            </p:cNvPr>
            <p:cNvSpPr/>
            <p:nvPr/>
          </p:nvSpPr>
          <p:spPr>
            <a:xfrm rot="16200000">
              <a:off x="2006404" y="3328808"/>
              <a:ext cx="264248" cy="1219201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23EBA9C-DC13-3D45-0496-3EE443DD89BA}"/>
                </a:ext>
              </a:extLst>
            </p:cNvPr>
            <p:cNvSpPr txBox="1"/>
            <p:nvPr/>
          </p:nvSpPr>
          <p:spPr>
            <a:xfrm>
              <a:off x="1792668" y="4139818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span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6955FAF-8013-D6F4-3741-D672FBF3C013}"/>
              </a:ext>
            </a:extLst>
          </p:cNvPr>
          <p:cNvGrpSpPr/>
          <p:nvPr/>
        </p:nvGrpSpPr>
        <p:grpSpPr>
          <a:xfrm>
            <a:off x="5423792" y="3788385"/>
            <a:ext cx="1219201" cy="702865"/>
            <a:chOff x="1528927" y="3806285"/>
            <a:chExt cx="1219201" cy="702865"/>
          </a:xfrm>
        </p:grpSpPr>
        <p:sp>
          <p:nvSpPr>
            <p:cNvPr id="35" name="Left Brace 34">
              <a:extLst>
                <a:ext uri="{FF2B5EF4-FFF2-40B4-BE49-F238E27FC236}">
                  <a16:creationId xmlns:a16="http://schemas.microsoft.com/office/drawing/2014/main" id="{34DC2F24-8325-B254-3545-24D5C0E4060B}"/>
                </a:ext>
              </a:extLst>
            </p:cNvPr>
            <p:cNvSpPr/>
            <p:nvPr/>
          </p:nvSpPr>
          <p:spPr>
            <a:xfrm rot="16200000">
              <a:off x="2006404" y="3328808"/>
              <a:ext cx="264248" cy="1219201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9CBDEC1-6EE7-344A-C20E-0BDB64189116}"/>
                </a:ext>
              </a:extLst>
            </p:cNvPr>
            <p:cNvSpPr txBox="1"/>
            <p:nvPr/>
          </p:nvSpPr>
          <p:spPr>
            <a:xfrm>
              <a:off x="1792668" y="4139818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span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290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Google Shape;3085;p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Time Tracking Variables</a:t>
            </a:r>
            <a:endParaRPr dirty="0"/>
          </a:p>
        </p:txBody>
      </p:sp>
      <p:sp>
        <p:nvSpPr>
          <p:cNvPr id="3087" name="Google Shape;3087;p114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28</a:t>
            </a:fld>
            <a:endParaRPr/>
          </a:p>
        </p:txBody>
      </p:sp>
      <p:pic>
        <p:nvPicPr>
          <p:cNvPr id="1026" name="Picture 2" descr="Wall clock, PLUTTIS, low-voltage, 28 cm, black - IKEA">
            <a:extLst>
              <a:ext uri="{FF2B5EF4-FFF2-40B4-BE49-F238E27FC236}">
                <a16:creationId xmlns:a16="http://schemas.microsoft.com/office/drawing/2014/main" id="{C3550314-53E8-8497-80DA-530823C36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725" y="21566"/>
            <a:ext cx="1226075" cy="122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988DD4D-96E0-961B-F50F-E893BA95E576}"/>
              </a:ext>
            </a:extLst>
          </p:cNvPr>
          <p:cNvSpPr/>
          <p:nvPr/>
        </p:nvSpPr>
        <p:spPr>
          <a:xfrm>
            <a:off x="1219200" y="2197892"/>
            <a:ext cx="1219200" cy="381000"/>
          </a:xfrm>
          <a:prstGeom prst="roundRect">
            <a:avLst/>
          </a:prstGeom>
          <a:pattFill prst="dkUpDiag">
            <a:fgClr>
              <a:srgbClr val="00B050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C172FCE-733D-4006-2514-7CD231332242}"/>
              </a:ext>
            </a:extLst>
          </p:cNvPr>
          <p:cNvSpPr/>
          <p:nvPr/>
        </p:nvSpPr>
        <p:spPr>
          <a:xfrm>
            <a:off x="1381991" y="2696549"/>
            <a:ext cx="893618" cy="381000"/>
          </a:xfrm>
          <a:prstGeom prst="roundRect">
            <a:avLst/>
          </a:prstGeom>
          <a:pattFill prst="dkUpDiag">
            <a:fgClr>
              <a:srgbClr val="9966FF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F8843CF-64F8-AA74-A1BD-1D666D9A2ABB}"/>
              </a:ext>
            </a:extLst>
          </p:cNvPr>
          <p:cNvSpPr/>
          <p:nvPr/>
        </p:nvSpPr>
        <p:spPr>
          <a:xfrm>
            <a:off x="990600" y="1801686"/>
            <a:ext cx="1676400" cy="1668065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630F2D1-1E9A-5F81-B749-C0CEE4505490}"/>
              </a:ext>
            </a:extLst>
          </p:cNvPr>
          <p:cNvGrpSpPr/>
          <p:nvPr/>
        </p:nvGrpSpPr>
        <p:grpSpPr>
          <a:xfrm>
            <a:off x="2667000" y="699655"/>
            <a:ext cx="3819579" cy="1936064"/>
            <a:chOff x="2667000" y="699655"/>
            <a:chExt cx="3819579" cy="1936064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0F1BE085-736D-C9A0-3DF8-714CA010F33E}"/>
                </a:ext>
              </a:extLst>
            </p:cNvPr>
            <p:cNvSpPr/>
            <p:nvPr/>
          </p:nvSpPr>
          <p:spPr>
            <a:xfrm>
              <a:off x="3412546" y="1247641"/>
              <a:ext cx="1219200" cy="381000"/>
            </a:xfrm>
            <a:prstGeom prst="roundRect">
              <a:avLst/>
            </a:prstGeom>
            <a:pattFill prst="dkUpDiag">
              <a:fgClr>
                <a:srgbClr val="00B050"/>
              </a:fgClr>
              <a:bgClr>
                <a:schemeClr val="bg1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9FBDD01F-96CD-2B9A-B5AF-33FACEE9B4B6}"/>
                </a:ext>
              </a:extLst>
            </p:cNvPr>
            <p:cNvSpPr/>
            <p:nvPr/>
          </p:nvSpPr>
          <p:spPr>
            <a:xfrm>
              <a:off x="3575337" y="1843386"/>
              <a:ext cx="893618" cy="381000"/>
            </a:xfrm>
            <a:prstGeom prst="roundRect">
              <a:avLst/>
            </a:prstGeom>
            <a:pattFill prst="dkUpDiag">
              <a:fgClr>
                <a:srgbClr val="9966FF"/>
              </a:fgClr>
              <a:bgClr>
                <a:schemeClr val="bg1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1D37F529-40BD-B8C8-52C6-FFEFDF03AAA9}"/>
                </a:ext>
              </a:extLst>
            </p:cNvPr>
            <p:cNvSpPr/>
            <p:nvPr/>
          </p:nvSpPr>
          <p:spPr>
            <a:xfrm>
              <a:off x="4939983" y="1247641"/>
              <a:ext cx="1219200" cy="381000"/>
            </a:xfrm>
            <a:prstGeom prst="roundRect">
              <a:avLst/>
            </a:prstGeom>
            <a:pattFill prst="dkUpDiag">
              <a:fgClr>
                <a:srgbClr val="00B050"/>
              </a:fgClr>
              <a:bgClr>
                <a:schemeClr val="bg1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BDEDA9D-5847-3E57-B3A9-CE0778BA7120}"/>
                </a:ext>
              </a:extLst>
            </p:cNvPr>
            <p:cNvSpPr/>
            <p:nvPr/>
          </p:nvSpPr>
          <p:spPr>
            <a:xfrm>
              <a:off x="3197016" y="699655"/>
              <a:ext cx="3289563" cy="193076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EB9E92B-96FA-6293-CC59-84775290E111}"/>
                </a:ext>
              </a:extLst>
            </p:cNvPr>
            <p:cNvCxnSpPr>
              <a:stCxn id="15" idx="6"/>
              <a:endCxn id="18" idx="2"/>
            </p:cNvCxnSpPr>
            <p:nvPr/>
          </p:nvCxnSpPr>
          <p:spPr>
            <a:xfrm flipV="1">
              <a:off x="2667000" y="1665035"/>
              <a:ext cx="530016" cy="970684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233189F-17B7-DF64-08AB-B9A276E4D98A}"/>
              </a:ext>
            </a:extLst>
          </p:cNvPr>
          <p:cNvGrpSpPr/>
          <p:nvPr/>
        </p:nvGrpSpPr>
        <p:grpSpPr>
          <a:xfrm>
            <a:off x="2667000" y="2635719"/>
            <a:ext cx="2667000" cy="2335355"/>
            <a:chOff x="2667000" y="2635719"/>
            <a:chExt cx="2667000" cy="2335355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40279991-CA2B-2042-E333-C557C01E779C}"/>
                </a:ext>
              </a:extLst>
            </p:cNvPr>
            <p:cNvSpPr/>
            <p:nvPr/>
          </p:nvSpPr>
          <p:spPr>
            <a:xfrm>
              <a:off x="4114800" y="4442651"/>
              <a:ext cx="524741" cy="381000"/>
            </a:xfrm>
            <a:prstGeom prst="roundRect">
              <a:avLst/>
            </a:prstGeom>
            <a:pattFill prst="dkUpDiag">
              <a:fgClr>
                <a:srgbClr val="FFC000"/>
              </a:fgClr>
              <a:bgClr>
                <a:schemeClr val="bg1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08753190-649D-FAFE-2D70-182B05E8AB66}"/>
                </a:ext>
              </a:extLst>
            </p:cNvPr>
            <p:cNvSpPr/>
            <p:nvPr/>
          </p:nvSpPr>
          <p:spPr>
            <a:xfrm>
              <a:off x="3803126" y="3327039"/>
              <a:ext cx="1219200" cy="381000"/>
            </a:xfrm>
            <a:prstGeom prst="roundRect">
              <a:avLst/>
            </a:prstGeom>
            <a:pattFill prst="dkUpDiag">
              <a:fgClr>
                <a:srgbClr val="00B050"/>
              </a:fgClr>
              <a:bgClr>
                <a:schemeClr val="bg1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86CCF1AF-50B7-0A2E-8EC5-374B852E8BC3}"/>
                </a:ext>
              </a:extLst>
            </p:cNvPr>
            <p:cNvSpPr/>
            <p:nvPr/>
          </p:nvSpPr>
          <p:spPr>
            <a:xfrm>
              <a:off x="3969354" y="3893450"/>
              <a:ext cx="893618" cy="381000"/>
            </a:xfrm>
            <a:prstGeom prst="roundRect">
              <a:avLst/>
            </a:prstGeom>
            <a:pattFill prst="dkUpDiag">
              <a:fgClr>
                <a:srgbClr val="9966FF"/>
              </a:fgClr>
              <a:bgClr>
                <a:schemeClr val="bg1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1AF7938-C9EF-7F52-3B53-604B32526D31}"/>
                </a:ext>
              </a:extLst>
            </p:cNvPr>
            <p:cNvSpPr/>
            <p:nvPr/>
          </p:nvSpPr>
          <p:spPr>
            <a:xfrm>
              <a:off x="3426401" y="3040314"/>
              <a:ext cx="1907599" cy="193076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4F7AF01-8725-BEA3-31C5-10D14E6681A5}"/>
                </a:ext>
              </a:extLst>
            </p:cNvPr>
            <p:cNvCxnSpPr>
              <a:cxnSpLocks/>
              <a:stCxn id="15" idx="6"/>
              <a:endCxn id="16" idx="2"/>
            </p:cNvCxnSpPr>
            <p:nvPr/>
          </p:nvCxnSpPr>
          <p:spPr>
            <a:xfrm>
              <a:off x="2667000" y="2635719"/>
              <a:ext cx="759401" cy="1369975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A23CFDD9-07E5-B01F-5CC8-018DD24C30A9}"/>
              </a:ext>
            </a:extLst>
          </p:cNvPr>
          <p:cNvSpPr txBox="1"/>
          <p:nvPr/>
        </p:nvSpPr>
        <p:spPr>
          <a:xfrm>
            <a:off x="6636603" y="2033886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/>
              <a:t>?</a:t>
            </a:r>
          </a:p>
        </p:txBody>
      </p:sp>
      <p:sp>
        <p:nvSpPr>
          <p:cNvPr id="43" name="テキスト ボックス 13">
            <a:extLst>
              <a:ext uri="{FF2B5EF4-FFF2-40B4-BE49-F238E27FC236}">
                <a16:creationId xmlns:a16="http://schemas.microsoft.com/office/drawing/2014/main" id="{74CD6A80-04FC-BE31-31C3-EB1FD9362885}"/>
              </a:ext>
            </a:extLst>
          </p:cNvPr>
          <p:cNvSpPr txBox="1"/>
          <p:nvPr/>
        </p:nvSpPr>
        <p:spPr>
          <a:xfrm>
            <a:off x="5715000" y="4070688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state depends on </a:t>
            </a:r>
            <a:b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“left” in the achiever</a:t>
            </a:r>
          </a:p>
        </p:txBody>
      </p:sp>
    </p:spTree>
    <p:extLst>
      <p:ext uri="{BB962C8B-B14F-4D97-AF65-F5344CB8AC3E}">
        <p14:creationId xmlns:p14="http://schemas.microsoft.com/office/powerpoint/2010/main" val="94969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Google Shape;3085;p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Time Tracking Variables</a:t>
            </a:r>
            <a:endParaRPr dirty="0"/>
          </a:p>
        </p:txBody>
      </p:sp>
      <p:sp>
        <p:nvSpPr>
          <p:cNvPr id="3087" name="Google Shape;3087;p114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29</a:t>
            </a:fld>
            <a:endParaRPr/>
          </a:p>
        </p:txBody>
      </p:sp>
      <p:pic>
        <p:nvPicPr>
          <p:cNvPr id="1026" name="Picture 2" descr="Wall clock, PLUTTIS, low-voltage, 28 cm, black - IKEA">
            <a:extLst>
              <a:ext uri="{FF2B5EF4-FFF2-40B4-BE49-F238E27FC236}">
                <a16:creationId xmlns:a16="http://schemas.microsoft.com/office/drawing/2014/main" id="{C3550314-53E8-8497-80DA-530823C36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725" y="21566"/>
            <a:ext cx="1226075" cy="122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A685B0-BADF-62E4-2F4E-BB28A41D70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975" y="1440713"/>
            <a:ext cx="8828049" cy="1524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A7E25-3026-DFFA-2C7D-B3C1468A2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106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Google Shape;3085;p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AI Planning</a:t>
            </a:r>
            <a:endParaRPr dirty="0"/>
          </a:p>
        </p:txBody>
      </p:sp>
      <p:sp>
        <p:nvSpPr>
          <p:cNvPr id="3087" name="Google Shape;3087;p114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3</a:t>
            </a:fld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A8319-7CE6-A327-01AA-511EEC880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534400" cy="3394472"/>
          </a:xfrm>
        </p:spPr>
        <p:txBody>
          <a:bodyPr/>
          <a:lstStyle/>
          <a:p>
            <a:r>
              <a:rPr lang="en-US" sz="2800" dirty="0"/>
              <a:t>Find a sequence of actions (a “plan”) that transforms an initial state to a goal state</a:t>
            </a:r>
          </a:p>
          <a:p>
            <a:r>
              <a:rPr lang="en-US" sz="2800" dirty="0"/>
              <a:t>State</a:t>
            </a:r>
          </a:p>
          <a:p>
            <a:pPr lvl="1"/>
            <a:r>
              <a:rPr lang="en-US" sz="2400" dirty="0"/>
              <a:t>Set of facts (and numeric values) that represent world</a:t>
            </a:r>
          </a:p>
          <a:p>
            <a:r>
              <a:rPr lang="en-US" sz="2800" dirty="0"/>
              <a:t>Action</a:t>
            </a:r>
          </a:p>
          <a:p>
            <a:pPr lvl="1"/>
            <a:r>
              <a:rPr lang="en-US" sz="2400" dirty="0"/>
              <a:t>Operators that change the state</a:t>
            </a:r>
          </a:p>
          <a:p>
            <a:pPr lvl="1"/>
            <a:r>
              <a:rPr lang="en-US" sz="2400" dirty="0"/>
              <a:t>Preconditions &amp; effect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C32E6F-A3BC-896E-CBFB-B516E08D0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3192033"/>
            <a:ext cx="3419361" cy="158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826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Google Shape;3085;p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Time Tracking Variables</a:t>
            </a:r>
            <a:endParaRPr dirty="0"/>
          </a:p>
        </p:txBody>
      </p:sp>
      <p:sp>
        <p:nvSpPr>
          <p:cNvPr id="3087" name="Google Shape;3087;p114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30</a:t>
            </a:fld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A8319-7CE6-A327-01AA-511EEC880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534400" cy="339447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New planning variable!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New precondition on </a:t>
            </a:r>
            <a:br>
              <a:rPr lang="en-US" sz="2800" dirty="0"/>
            </a:br>
            <a:r>
              <a:rPr lang="en-US" sz="2800" dirty="0"/>
              <a:t>conditioners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New heuristic bias to</a:t>
            </a:r>
            <a:br>
              <a:rPr lang="en-US" sz="2800" dirty="0"/>
            </a:br>
            <a:r>
              <a:rPr lang="en-US" sz="2800" dirty="0" err="1"/>
              <a:t>favour</a:t>
            </a:r>
            <a:r>
              <a:rPr lang="en-US" sz="2800" dirty="0"/>
              <a:t> states likely to use current achiever </a:t>
            </a:r>
          </a:p>
        </p:txBody>
      </p:sp>
      <p:pic>
        <p:nvPicPr>
          <p:cNvPr id="1026" name="Picture 2" descr="Wall clock, PLUTTIS, low-voltage, 28 cm, black - IKEA">
            <a:extLst>
              <a:ext uri="{FF2B5EF4-FFF2-40B4-BE49-F238E27FC236}">
                <a16:creationId xmlns:a16="http://schemas.microsoft.com/office/drawing/2014/main" id="{C3550314-53E8-8497-80DA-530823C36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725" y="21566"/>
            <a:ext cx="1226075" cy="122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20033E1-3312-D968-6243-02999613175E}"/>
              </a:ext>
            </a:extLst>
          </p:cNvPr>
          <p:cNvSpPr/>
          <p:nvPr/>
        </p:nvSpPr>
        <p:spPr>
          <a:xfrm>
            <a:off x="6127225" y="1536462"/>
            <a:ext cx="2057400" cy="739458"/>
          </a:xfrm>
          <a:prstGeom prst="roundRect">
            <a:avLst/>
          </a:prstGeom>
          <a:pattFill prst="dkUpDiag">
            <a:fgClr>
              <a:srgbClr val="FFC000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552EE7-D80E-9F63-15E4-ACAA6B44EA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2825" y="1106156"/>
            <a:ext cx="1828800" cy="4303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E2503E-1875-2410-1031-D5ACE9431E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2825" y="2327841"/>
            <a:ext cx="2093381" cy="4303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FF260A-E3B2-4360-D6CC-C5B96F070A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0" y="3727449"/>
            <a:ext cx="2146300" cy="431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53BD2D-A810-8AD1-D82E-657A2AB65D03}"/>
              </a:ext>
            </a:extLst>
          </p:cNvPr>
          <p:cNvSpPr txBox="1"/>
          <p:nvPr/>
        </p:nvSpPr>
        <p:spPr>
          <a:xfrm>
            <a:off x="3505200" y="3668012"/>
            <a:ext cx="4788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Estimate of longest conditioner that could be </a:t>
            </a:r>
            <a:br>
              <a:rPr lang="en-US" dirty="0"/>
            </a:br>
            <a:r>
              <a:rPr lang="en-US" dirty="0"/>
              <a:t>scheduled within existing achiever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66EC56-48C8-F0E3-03B2-F9A8ECD7D3A3}"/>
                  </a:ext>
                </a:extLst>
              </p:cNvPr>
              <p:cNvSpPr txBox="1"/>
              <p:nvPr/>
            </p:nvSpPr>
            <p:spPr>
              <a:xfrm>
                <a:off x="793017" y="4397926"/>
                <a:ext cx="3778983" cy="4012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Choose states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p>
                    </m:sSubSup>
                    <m:r>
                      <a:rPr lang="en-CA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CA" b="0" dirty="0"/>
                  <a:t> first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66EC56-48C8-F0E3-03B2-F9A8ECD7D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017" y="4397926"/>
                <a:ext cx="3778983" cy="401264"/>
              </a:xfrm>
              <a:prstGeom prst="rect">
                <a:avLst/>
              </a:prstGeom>
              <a:blipFill>
                <a:blip r:embed="rId7"/>
                <a:stretch>
                  <a:fillRect l="-1342" t="-9375" r="-336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28322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Google Shape;3085;p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Summary</a:t>
            </a:r>
            <a:endParaRPr dirty="0"/>
          </a:p>
        </p:txBody>
      </p:sp>
      <p:sp>
        <p:nvSpPr>
          <p:cNvPr id="3087" name="Google Shape;3087;p114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31</a:t>
            </a:fld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A8319-7CE6-A327-01AA-511EEC880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0151"/>
            <a:ext cx="6553201" cy="3737370"/>
          </a:xfrm>
        </p:spPr>
        <p:txBody>
          <a:bodyPr/>
          <a:lstStyle/>
          <a:p>
            <a:r>
              <a:rPr lang="en-US" sz="2800" dirty="0"/>
              <a:t>Modify planning model to move some temporal reasoning to the scheduler</a:t>
            </a:r>
          </a:p>
          <a:p>
            <a:pPr lvl="1"/>
            <a:r>
              <a:rPr lang="en-US" sz="2400" dirty="0"/>
              <a:t>Semaphores &amp; Envelopes</a:t>
            </a:r>
          </a:p>
          <a:p>
            <a:r>
              <a:rPr lang="en-US" sz="2800" dirty="0"/>
              <a:t>Add new planning variables to incorporate new information from scheduler</a:t>
            </a:r>
          </a:p>
          <a:p>
            <a:pPr lvl="1"/>
            <a:r>
              <a:rPr lang="en-US" sz="2400" dirty="0"/>
              <a:t>Time tracking variables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80DEC8-2F58-2FBC-3776-B8EDB3F4FC75}"/>
              </a:ext>
            </a:extLst>
          </p:cNvPr>
          <p:cNvSpPr/>
          <p:nvPr/>
        </p:nvSpPr>
        <p:spPr>
          <a:xfrm>
            <a:off x="7110046" y="951217"/>
            <a:ext cx="1828800" cy="982273"/>
          </a:xfrm>
          <a:prstGeom prst="rect">
            <a:avLst/>
          </a:prstGeom>
          <a:solidFill>
            <a:srgbClr val="A5CAE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Planner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84A0B0-6041-1920-2F0A-C376BC5F71D7}"/>
              </a:ext>
            </a:extLst>
          </p:cNvPr>
          <p:cNvSpPr/>
          <p:nvPr/>
        </p:nvSpPr>
        <p:spPr>
          <a:xfrm>
            <a:off x="7010403" y="3538717"/>
            <a:ext cx="2057397" cy="982273"/>
          </a:xfrm>
          <a:prstGeom prst="rect">
            <a:avLst/>
          </a:prstGeom>
          <a:solidFill>
            <a:srgbClr val="F3CFE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CP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ECEBC7D-4923-1449-3F22-B19CD1B4C651}"/>
              </a:ext>
            </a:extLst>
          </p:cNvPr>
          <p:cNvCxnSpPr>
            <a:cxnSpLocks/>
          </p:cNvCxnSpPr>
          <p:nvPr/>
        </p:nvCxnSpPr>
        <p:spPr>
          <a:xfrm>
            <a:off x="7543800" y="1933490"/>
            <a:ext cx="0" cy="1605227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741C55A-07AA-908D-2AC4-94E69C51BCCA}"/>
              </a:ext>
            </a:extLst>
          </p:cNvPr>
          <p:cNvCxnSpPr>
            <a:cxnSpLocks/>
          </p:cNvCxnSpPr>
          <p:nvPr/>
        </p:nvCxnSpPr>
        <p:spPr>
          <a:xfrm flipV="1">
            <a:off x="8610600" y="1933490"/>
            <a:ext cx="0" cy="1576301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7560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Google Shape;3085;p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Experiments</a:t>
            </a:r>
            <a:endParaRPr dirty="0"/>
          </a:p>
        </p:txBody>
      </p:sp>
      <p:sp>
        <p:nvSpPr>
          <p:cNvPr id="3087" name="Google Shape;3087;p114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32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7F97B8-2548-4B1F-DA6D-B9F9C625D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999" y="973548"/>
            <a:ext cx="5841659" cy="29408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BC4708-7329-6D3B-CE20-3AC3F043221B}"/>
              </a:ext>
            </a:extLst>
          </p:cNvPr>
          <p:cNvSpPr txBox="1"/>
          <p:nvPr/>
        </p:nvSpPr>
        <p:spPr>
          <a:xfrm>
            <a:off x="2099935" y="4035621"/>
            <a:ext cx="5904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International Planning Competition domains that contain</a:t>
            </a:r>
            <a:br>
              <a:rPr lang="en-US" dirty="0"/>
            </a:br>
            <a:r>
              <a:rPr lang="en-US" dirty="0"/>
              <a:t>semaphores, envelopes, or both</a:t>
            </a:r>
          </a:p>
        </p:txBody>
      </p:sp>
      <p:sp>
        <p:nvSpPr>
          <p:cNvPr id="4" name="テキスト ボックス 13">
            <a:extLst>
              <a:ext uri="{FF2B5EF4-FFF2-40B4-BE49-F238E27FC236}">
                <a16:creationId xmlns:a16="http://schemas.microsoft.com/office/drawing/2014/main" id="{CE885D37-45E3-52C8-798F-BE1F772DB4FB}"/>
              </a:ext>
            </a:extLst>
          </p:cNvPr>
          <p:cNvSpPr txBox="1"/>
          <p:nvPr/>
        </p:nvSpPr>
        <p:spPr>
          <a:xfrm>
            <a:off x="4267201" y="280661"/>
            <a:ext cx="4648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Semaphores/envelopes identified in preprocessing (&lt; 0.001 s)</a:t>
            </a:r>
          </a:p>
        </p:txBody>
      </p:sp>
    </p:spTree>
    <p:extLst>
      <p:ext uri="{BB962C8B-B14F-4D97-AF65-F5344CB8AC3E}">
        <p14:creationId xmlns:p14="http://schemas.microsoft.com/office/powerpoint/2010/main" val="11178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Google Shape;3085;p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Experiments</a:t>
            </a:r>
            <a:endParaRPr dirty="0"/>
          </a:p>
        </p:txBody>
      </p:sp>
      <p:sp>
        <p:nvSpPr>
          <p:cNvPr id="3087" name="Google Shape;3087;p114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33</a:t>
            </a:fld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A8319-7CE6-A327-01AA-511EEC880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534400" cy="3394472"/>
          </a:xfrm>
        </p:spPr>
        <p:txBody>
          <a:bodyPr/>
          <a:lstStyle/>
          <a:p>
            <a:r>
              <a:rPr lang="en-US" sz="2800" dirty="0"/>
              <a:t>Baseline configuration</a:t>
            </a:r>
          </a:p>
          <a:p>
            <a:pPr lvl="1"/>
            <a:r>
              <a:rPr lang="en-US" sz="2400" dirty="0"/>
              <a:t>OPTIC using STN scheduler (standard)</a:t>
            </a:r>
          </a:p>
          <a:p>
            <a:r>
              <a:rPr lang="en-US" sz="2800" dirty="0"/>
              <a:t>Experimental configuration</a:t>
            </a:r>
          </a:p>
          <a:p>
            <a:pPr lvl="1"/>
            <a:r>
              <a:rPr lang="en-US" sz="2400" dirty="0"/>
              <a:t>OPTIC with CP scheduler (semaphores, envelopes, time tracking variables)</a:t>
            </a:r>
          </a:p>
          <a:p>
            <a:r>
              <a:rPr lang="en-US" sz="2800" dirty="0"/>
              <a:t>30 minutes, 3 GB, IBM CP Optimizer 22.1.0</a:t>
            </a:r>
          </a:p>
        </p:txBody>
      </p:sp>
    </p:spTree>
    <p:extLst>
      <p:ext uri="{BB962C8B-B14F-4D97-AF65-F5344CB8AC3E}">
        <p14:creationId xmlns:p14="http://schemas.microsoft.com/office/powerpoint/2010/main" val="28195610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Google Shape;3085;p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Results</a:t>
            </a:r>
            <a:endParaRPr dirty="0"/>
          </a:p>
        </p:txBody>
      </p:sp>
      <p:sp>
        <p:nvSpPr>
          <p:cNvPr id="3087" name="Google Shape;3087;p114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34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D7C4AA-3EE7-C7E6-B844-5A0361D36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8" y="895350"/>
            <a:ext cx="9109852" cy="367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7353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Google Shape;3085;p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Results</a:t>
            </a:r>
            <a:endParaRPr dirty="0"/>
          </a:p>
        </p:txBody>
      </p:sp>
      <p:sp>
        <p:nvSpPr>
          <p:cNvPr id="3087" name="Google Shape;3087;p114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35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1FF760-0AFA-BB81-E307-CF3CFB85F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897" y="1063229"/>
            <a:ext cx="8554527" cy="333732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39176F6-64E1-E876-E020-81727180779A}"/>
              </a:ext>
            </a:extLst>
          </p:cNvPr>
          <p:cNvSpPr/>
          <p:nvPr/>
        </p:nvSpPr>
        <p:spPr>
          <a:xfrm>
            <a:off x="7086600" y="1504950"/>
            <a:ext cx="381000" cy="838200"/>
          </a:xfrm>
          <a:prstGeom prst="rect">
            <a:avLst/>
          </a:prstGeom>
          <a:solidFill>
            <a:srgbClr val="FF0000">
              <a:alpha val="9808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36E0B8-503C-D638-BAB6-FD7FC76C0E80}"/>
              </a:ext>
            </a:extLst>
          </p:cNvPr>
          <p:cNvSpPr/>
          <p:nvPr/>
        </p:nvSpPr>
        <p:spPr>
          <a:xfrm>
            <a:off x="7086600" y="2731889"/>
            <a:ext cx="381000" cy="317301"/>
          </a:xfrm>
          <a:prstGeom prst="rect">
            <a:avLst/>
          </a:prstGeom>
          <a:solidFill>
            <a:srgbClr val="FF0000">
              <a:alpha val="9808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728CDE-E365-B378-C99B-0DFC2993AE88}"/>
              </a:ext>
            </a:extLst>
          </p:cNvPr>
          <p:cNvSpPr/>
          <p:nvPr/>
        </p:nvSpPr>
        <p:spPr>
          <a:xfrm>
            <a:off x="7086600" y="3279278"/>
            <a:ext cx="381000" cy="627162"/>
          </a:xfrm>
          <a:prstGeom prst="rect">
            <a:avLst/>
          </a:prstGeom>
          <a:solidFill>
            <a:srgbClr val="FF0000">
              <a:alpha val="9808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928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5F8920-64CB-FCB9-9E57-15A7EB5EA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1156607"/>
            <a:ext cx="8869680" cy="3167743"/>
          </a:xfrm>
          <a:prstGeom prst="rect">
            <a:avLst/>
          </a:prstGeom>
        </p:spPr>
      </p:pic>
      <p:sp>
        <p:nvSpPr>
          <p:cNvPr id="3085" name="Google Shape;3085;p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Results</a:t>
            </a:r>
            <a:endParaRPr dirty="0"/>
          </a:p>
        </p:txBody>
      </p:sp>
      <p:sp>
        <p:nvSpPr>
          <p:cNvPr id="3087" name="Google Shape;3087;p114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36</a:t>
            </a:fld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9176F6-64E1-E876-E020-81727180779A}"/>
              </a:ext>
            </a:extLst>
          </p:cNvPr>
          <p:cNvSpPr/>
          <p:nvPr/>
        </p:nvSpPr>
        <p:spPr>
          <a:xfrm>
            <a:off x="6705600" y="1443547"/>
            <a:ext cx="457200" cy="627162"/>
          </a:xfrm>
          <a:prstGeom prst="rect">
            <a:avLst/>
          </a:prstGeom>
          <a:solidFill>
            <a:srgbClr val="FF0000">
              <a:alpha val="9808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36E0B8-503C-D638-BAB6-FD7FC76C0E80}"/>
              </a:ext>
            </a:extLst>
          </p:cNvPr>
          <p:cNvSpPr/>
          <p:nvPr/>
        </p:nvSpPr>
        <p:spPr>
          <a:xfrm>
            <a:off x="6712526" y="2870127"/>
            <a:ext cx="457199" cy="311223"/>
          </a:xfrm>
          <a:prstGeom prst="rect">
            <a:avLst/>
          </a:prstGeom>
          <a:solidFill>
            <a:srgbClr val="FF0000">
              <a:alpha val="9808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41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Google Shape;3085;p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Results</a:t>
            </a:r>
            <a:endParaRPr dirty="0"/>
          </a:p>
        </p:txBody>
      </p:sp>
      <p:sp>
        <p:nvSpPr>
          <p:cNvPr id="3087" name="Google Shape;3087;p114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37</a:t>
            </a:fld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A8319-7CE6-A327-01AA-511EEC880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534400" cy="3394472"/>
          </a:xfrm>
        </p:spPr>
        <p:txBody>
          <a:bodyPr/>
          <a:lstStyle/>
          <a:p>
            <a:r>
              <a:rPr lang="en-US" sz="2800" dirty="0"/>
              <a:t>Coverage increase from 30% to 39%</a:t>
            </a:r>
          </a:p>
          <a:p>
            <a:r>
              <a:rPr lang="en-US" sz="2800" dirty="0"/>
              <a:t>IPC score increase from 41.6 to 78</a:t>
            </a:r>
          </a:p>
          <a:p>
            <a:r>
              <a:rPr lang="en-US" sz="2800" dirty="0"/>
              <a:t># expanded states</a:t>
            </a:r>
          </a:p>
          <a:p>
            <a:pPr lvl="1"/>
            <a:r>
              <a:rPr lang="en-US" sz="2400" dirty="0"/>
              <a:t>Full experimental configuration: 48% of base </a:t>
            </a:r>
          </a:p>
          <a:p>
            <a:pPr lvl="1"/>
            <a:r>
              <a:rPr lang="en-US" sz="2400" dirty="0"/>
              <a:t>Only semaphores and envelopes: 93% of base configuration</a:t>
            </a:r>
          </a:p>
        </p:txBody>
      </p:sp>
      <p:sp>
        <p:nvSpPr>
          <p:cNvPr id="2" name="テキスト ボックス 13">
            <a:extLst>
              <a:ext uri="{FF2B5EF4-FFF2-40B4-BE49-F238E27FC236}">
                <a16:creationId xmlns:a16="http://schemas.microsoft.com/office/drawing/2014/main" id="{08930D53-49DE-1CE7-BB6E-499DAFDC4751}"/>
              </a:ext>
            </a:extLst>
          </p:cNvPr>
          <p:cNvSpPr txBox="1"/>
          <p:nvPr/>
        </p:nvSpPr>
        <p:spPr>
          <a:xfrm>
            <a:off x="3352801" y="3931226"/>
            <a:ext cx="5181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Semaphores &amp; envelopes by themselves have only a small gain. </a:t>
            </a:r>
            <a:b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three lead to big improvement.</a:t>
            </a:r>
          </a:p>
        </p:txBody>
      </p:sp>
    </p:spTree>
    <p:extLst>
      <p:ext uri="{BB962C8B-B14F-4D97-AF65-F5344CB8AC3E}">
        <p14:creationId xmlns:p14="http://schemas.microsoft.com/office/powerpoint/2010/main" val="83460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Google Shape;3085;p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Conclusion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A8319-7CE6-A327-01AA-511EEC880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534400" cy="3394472"/>
          </a:xfrm>
        </p:spPr>
        <p:txBody>
          <a:bodyPr/>
          <a:lstStyle/>
          <a:p>
            <a:r>
              <a:rPr lang="en-US" sz="2800" dirty="0"/>
              <a:t>Automatic abstraction of temporal</a:t>
            </a:r>
            <a:br>
              <a:rPr lang="en-US" sz="2800" dirty="0"/>
            </a:br>
            <a:r>
              <a:rPr lang="en-US" sz="2800" dirty="0"/>
              <a:t>patterns from planning model</a:t>
            </a:r>
          </a:p>
          <a:p>
            <a:r>
              <a:rPr lang="en-US" sz="2800" dirty="0"/>
              <a:t>Richer CP-based scheduler expressivity</a:t>
            </a:r>
          </a:p>
          <a:p>
            <a:r>
              <a:rPr lang="en-US" sz="2800" dirty="0"/>
              <a:t>New feedback from scheduler to planner</a:t>
            </a:r>
          </a:p>
          <a:p>
            <a:r>
              <a:rPr lang="en-US" sz="2800" dirty="0"/>
              <a:t>Strong performance for problems </a:t>
            </a:r>
            <a:br>
              <a:rPr lang="en-US" sz="2800" dirty="0"/>
            </a:br>
            <a:r>
              <a:rPr lang="en-US" sz="2800" dirty="0"/>
              <a:t>with temporal patterns</a:t>
            </a:r>
          </a:p>
          <a:p>
            <a:pPr lvl="1"/>
            <a:r>
              <a:rPr lang="en-US" sz="2400" dirty="0"/>
              <a:t>No negative impact for problems without patterns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EB5983-B593-8D46-9E39-D45DB4BCD73C}"/>
              </a:ext>
            </a:extLst>
          </p:cNvPr>
          <p:cNvSpPr/>
          <p:nvPr/>
        </p:nvSpPr>
        <p:spPr>
          <a:xfrm>
            <a:off x="7568845" y="229737"/>
            <a:ext cx="1395046" cy="653566"/>
          </a:xfrm>
          <a:prstGeom prst="rect">
            <a:avLst/>
          </a:prstGeom>
          <a:solidFill>
            <a:srgbClr val="A5CAE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Planner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AFB55F-FF14-9F61-FE36-9B517FF464F1}"/>
              </a:ext>
            </a:extLst>
          </p:cNvPr>
          <p:cNvSpPr/>
          <p:nvPr/>
        </p:nvSpPr>
        <p:spPr>
          <a:xfrm>
            <a:off x="7596554" y="1308583"/>
            <a:ext cx="1395046" cy="653567"/>
          </a:xfrm>
          <a:prstGeom prst="rect">
            <a:avLst/>
          </a:prstGeom>
          <a:solidFill>
            <a:srgbClr val="F3CFE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CP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1B29809-8D3E-4ECC-0B43-B8457DA64385}"/>
              </a:ext>
            </a:extLst>
          </p:cNvPr>
          <p:cNvCxnSpPr>
            <a:cxnSpLocks/>
          </p:cNvCxnSpPr>
          <p:nvPr/>
        </p:nvCxnSpPr>
        <p:spPr>
          <a:xfrm>
            <a:off x="7949845" y="895141"/>
            <a:ext cx="0" cy="413442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69A23E0-72C1-9C18-DE3C-D6FC61513578}"/>
              </a:ext>
            </a:extLst>
          </p:cNvPr>
          <p:cNvCxnSpPr>
            <a:cxnSpLocks/>
          </p:cNvCxnSpPr>
          <p:nvPr/>
        </p:nvCxnSpPr>
        <p:spPr>
          <a:xfrm flipV="1">
            <a:off x="8635645" y="883303"/>
            <a:ext cx="0" cy="42528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Semaphore Flag Signalling System">
            <a:extLst>
              <a:ext uri="{FF2B5EF4-FFF2-40B4-BE49-F238E27FC236}">
                <a16:creationId xmlns:a16="http://schemas.microsoft.com/office/drawing/2014/main" id="{AB1AEDAF-BD82-AA53-4615-C6A36317E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107" y="188209"/>
            <a:ext cx="841186" cy="73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27654B7A-7276-891E-9FD9-80DD276ED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702" y="229737"/>
            <a:ext cx="823536" cy="63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Wall clock, PLUTTIS, low-voltage, 28 cm, black - IKEA">
            <a:extLst>
              <a:ext uri="{FF2B5EF4-FFF2-40B4-BE49-F238E27FC236}">
                <a16:creationId xmlns:a16="http://schemas.microsoft.com/office/drawing/2014/main" id="{64973EB2-6379-79F4-8A42-F9A8C33BF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070" y="119425"/>
            <a:ext cx="873575" cy="87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9CFA3E0-32AB-4CF2-A11B-F624955ACAE4}"/>
              </a:ext>
            </a:extLst>
          </p:cNvPr>
          <p:cNvGrpSpPr/>
          <p:nvPr/>
        </p:nvGrpSpPr>
        <p:grpSpPr>
          <a:xfrm>
            <a:off x="457200" y="1079555"/>
            <a:ext cx="8869037" cy="2846532"/>
            <a:chOff x="457200" y="1079555"/>
            <a:chExt cx="8869037" cy="284653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78BB8A8-E991-7B2D-8372-B58A77E1004B}"/>
                </a:ext>
              </a:extLst>
            </p:cNvPr>
            <p:cNvSpPr/>
            <p:nvPr/>
          </p:nvSpPr>
          <p:spPr>
            <a:xfrm>
              <a:off x="457200" y="1079555"/>
              <a:ext cx="7035438" cy="2177996"/>
            </a:xfrm>
            <a:prstGeom prst="rect">
              <a:avLst/>
            </a:prstGeom>
            <a:solidFill>
              <a:srgbClr val="FF0000">
                <a:alpha val="9808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テキスト ボックス 13">
              <a:extLst>
                <a:ext uri="{FF2B5EF4-FFF2-40B4-BE49-F238E27FC236}">
                  <a16:creationId xmlns:a16="http://schemas.microsoft.com/office/drawing/2014/main" id="{C9EF618D-6AC0-0E61-F466-29DCA3EDA4D3}"/>
                </a:ext>
              </a:extLst>
            </p:cNvPr>
            <p:cNvSpPr txBox="1"/>
            <p:nvPr/>
          </p:nvSpPr>
          <p:spPr>
            <a:xfrm>
              <a:off x="6887837" y="3218201"/>
              <a:ext cx="2438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Opportunities </a:t>
              </a:r>
              <a:br>
                <a:rPr lang="en-US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future work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926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A3F4F0-33CE-8041-9ED6-7F1679EFCB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677333"/>
            <a:ext cx="8686800" cy="1102519"/>
          </a:xfrm>
        </p:spPr>
        <p:txBody>
          <a:bodyPr/>
          <a:lstStyle/>
          <a:p>
            <a:pPr algn="ctr"/>
            <a:r>
              <a:rPr lang="en-CA" sz="3600" dirty="0"/>
              <a:t>Using Constraint Programming for Disjunctive Scheduling in </a:t>
            </a:r>
            <a:br>
              <a:rPr lang="en-CA" sz="3600" dirty="0"/>
            </a:br>
            <a:r>
              <a:rPr lang="en-CA" sz="3600" dirty="0"/>
              <a:t>Temporal AI Planning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36E6BE5-9202-1A42-9EE8-1994827020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4900" y="2291517"/>
            <a:ext cx="6934200" cy="813633"/>
          </a:xfrm>
        </p:spPr>
        <p:txBody>
          <a:bodyPr/>
          <a:lstStyle/>
          <a:p>
            <a:r>
              <a:rPr lang="en-US" sz="2000" dirty="0"/>
              <a:t>Adam Green, </a:t>
            </a:r>
            <a:r>
              <a:rPr lang="en-US" sz="2000" b="1" dirty="0"/>
              <a:t>J. Christopher Beck</a:t>
            </a:r>
            <a:r>
              <a:rPr lang="en-US" sz="2000" dirty="0"/>
              <a:t>, Amanda Coles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222EFA-8FD7-134D-BA1A-C5E9F721BF65}"/>
              </a:ext>
            </a:extLst>
          </p:cNvPr>
          <p:cNvSpPr txBox="1"/>
          <p:nvPr/>
        </p:nvSpPr>
        <p:spPr>
          <a:xfrm>
            <a:off x="7153607" y="4503434"/>
            <a:ext cx="18501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CP 2024</a:t>
            </a:r>
            <a:b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Girona, Sept 2024</a:t>
            </a:r>
          </a:p>
        </p:txBody>
      </p:sp>
      <p:sp>
        <p:nvSpPr>
          <p:cNvPr id="2" name="Subtitle 5">
            <a:extLst>
              <a:ext uri="{FF2B5EF4-FFF2-40B4-BE49-F238E27FC236}">
                <a16:creationId xmlns:a16="http://schemas.microsoft.com/office/drawing/2014/main" id="{FAAFC2DC-88CB-B792-BC9B-8DD28AC40066}"/>
              </a:ext>
            </a:extLst>
          </p:cNvPr>
          <p:cNvSpPr txBox="1">
            <a:spLocks/>
          </p:cNvSpPr>
          <p:nvPr/>
        </p:nvSpPr>
        <p:spPr bwMode="auto">
          <a:xfrm>
            <a:off x="2910838" y="2969586"/>
            <a:ext cx="3660843" cy="39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2000" kern="0" dirty="0"/>
              <a:t>University of Toronto, Canada</a:t>
            </a:r>
          </a:p>
        </p:txBody>
      </p:sp>
      <p:pic>
        <p:nvPicPr>
          <p:cNvPr id="1026" name="Picture 2" descr="King's College London">
            <a:extLst>
              <a:ext uri="{FF2B5EF4-FFF2-40B4-BE49-F238E27FC236}">
                <a16:creationId xmlns:a16="http://schemas.microsoft.com/office/drawing/2014/main" id="{9C1782FA-47F6-FF3F-4D58-CED09E63B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49473"/>
            <a:ext cx="990600" cy="75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manda Coles">
            <a:extLst>
              <a:ext uri="{FF2B5EF4-FFF2-40B4-BE49-F238E27FC236}">
                <a16:creationId xmlns:a16="http://schemas.microsoft.com/office/drawing/2014/main" id="{CD03B46C-B54C-2686-918E-61AE6A8F2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895" y="3960497"/>
            <a:ext cx="1127712" cy="112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bout Us. - AdamGreen.Tech">
            <a:extLst>
              <a:ext uri="{FF2B5EF4-FFF2-40B4-BE49-F238E27FC236}">
                <a16:creationId xmlns:a16="http://schemas.microsoft.com/office/drawing/2014/main" id="{BB120AA9-32E9-7A78-B27E-958378CE8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343" y="3968039"/>
            <a:ext cx="1126593" cy="112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31247D-54E3-8CD4-C24F-CC8798B7117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516" r="8539"/>
          <a:stretch/>
        </p:blipFill>
        <p:spPr>
          <a:xfrm>
            <a:off x="4816115" y="3968039"/>
            <a:ext cx="990600" cy="1166423"/>
          </a:xfrm>
          <a:prstGeom prst="rect">
            <a:avLst/>
          </a:prstGeom>
        </p:spPr>
      </p:pic>
      <p:sp>
        <p:nvSpPr>
          <p:cNvPr id="11" name="Subtitle 5">
            <a:extLst>
              <a:ext uri="{FF2B5EF4-FFF2-40B4-BE49-F238E27FC236}">
                <a16:creationId xmlns:a16="http://schemas.microsoft.com/office/drawing/2014/main" id="{40C2F890-B915-FDF7-EC6B-C6067CA88E27}"/>
              </a:ext>
            </a:extLst>
          </p:cNvPr>
          <p:cNvSpPr txBox="1">
            <a:spLocks/>
          </p:cNvSpPr>
          <p:nvPr/>
        </p:nvSpPr>
        <p:spPr bwMode="auto">
          <a:xfrm>
            <a:off x="1274160" y="2658985"/>
            <a:ext cx="6934200" cy="39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2000" kern="0" dirty="0"/>
              <a:t>King’s College London, UK</a:t>
            </a:r>
          </a:p>
        </p:txBody>
      </p:sp>
      <p:sp>
        <p:nvSpPr>
          <p:cNvPr id="12" name="Subtitle 5">
            <a:extLst>
              <a:ext uri="{FF2B5EF4-FFF2-40B4-BE49-F238E27FC236}">
                <a16:creationId xmlns:a16="http://schemas.microsoft.com/office/drawing/2014/main" id="{93755FCE-F258-DDCF-D852-C3060D08C48B}"/>
              </a:ext>
            </a:extLst>
          </p:cNvPr>
          <p:cNvSpPr txBox="1">
            <a:spLocks/>
          </p:cNvSpPr>
          <p:nvPr/>
        </p:nvSpPr>
        <p:spPr bwMode="auto">
          <a:xfrm>
            <a:off x="-36478" y="3333750"/>
            <a:ext cx="9180478" cy="515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18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8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adam.green</a:t>
            </a:r>
            <a:r>
              <a:rPr lang="en-US" sz="18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, amanda.coles}@kcl.ac.uk, </a:t>
            </a:r>
            <a:r>
              <a:rPr lang="en-US" sz="18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jcb@mie.utoronto.ca</a:t>
            </a:r>
            <a:endParaRPr lang="en-US" sz="18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0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731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4AFD63-39EC-4B5B-4011-FD8A920F8D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F3B564-2591-B148-92B9-4A1C9FD989A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926391-1C71-F285-F17D-085CC6438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348" y="122793"/>
            <a:ext cx="5672914" cy="2637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3018F3-AA26-531E-2F73-B90766F62D4F}"/>
              </a:ext>
            </a:extLst>
          </p:cNvPr>
          <p:cNvSpPr txBox="1"/>
          <p:nvPr/>
        </p:nvSpPr>
        <p:spPr>
          <a:xfrm>
            <a:off x="17585" y="478442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[</a:t>
            </a:r>
            <a:r>
              <a:rPr lang="en-US" sz="1600" dirty="0" err="1"/>
              <a:t>Ghallab</a:t>
            </a:r>
            <a:r>
              <a:rPr lang="en-US" sz="1600" dirty="0"/>
              <a:t>, </a:t>
            </a:r>
            <a:r>
              <a:rPr lang="en-US" sz="1600" dirty="0" err="1"/>
              <a:t>Nau</a:t>
            </a:r>
            <a:r>
              <a:rPr lang="en-US" sz="1600" dirty="0"/>
              <a:t> &amp; </a:t>
            </a:r>
            <a:r>
              <a:rPr lang="en-US" sz="1600" dirty="0" err="1"/>
              <a:t>Traverso</a:t>
            </a:r>
            <a:r>
              <a:rPr lang="en-US" sz="1600" dirty="0"/>
              <a:t> 2004] </a:t>
            </a:r>
            <a:r>
              <a:rPr lang="en-US" sz="1600" i="1" dirty="0">
                <a:solidFill>
                  <a:srgbClr val="A3A3A3"/>
                </a:solidFill>
              </a:rPr>
              <a:t>Automated Planning: Theory &amp; Practice</a:t>
            </a:r>
            <a:endParaRPr lang="en-US" sz="1600" dirty="0">
              <a:solidFill>
                <a:srgbClr val="A3A3A3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FCF552-2BDB-4667-B243-22BA8F3B19A3}"/>
              </a:ext>
            </a:extLst>
          </p:cNvPr>
          <p:cNvSpPr txBox="1"/>
          <p:nvPr/>
        </p:nvSpPr>
        <p:spPr>
          <a:xfrm>
            <a:off x="17585" y="2826907"/>
            <a:ext cx="1021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Facts: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C03679-BC1D-EB2F-0A3A-DE4A021CE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187" y="2906920"/>
            <a:ext cx="1317328" cy="3339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18D807-088C-1BE1-56AA-A2F27B512E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197" y="2896936"/>
            <a:ext cx="1490303" cy="3816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05887B-FDCE-88FE-DF8F-785A427050F4}"/>
              </a:ext>
            </a:extLst>
          </p:cNvPr>
          <p:cNvSpPr txBox="1"/>
          <p:nvPr/>
        </p:nvSpPr>
        <p:spPr>
          <a:xfrm>
            <a:off x="4114199" y="283365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3F55A1-CB45-DEF0-129B-5CC5553413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85" y="3336532"/>
            <a:ext cx="7761404" cy="11870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9E3208-B569-1332-9DB4-83B41313AC77}"/>
              </a:ext>
            </a:extLst>
          </p:cNvPr>
          <p:cNvSpPr txBox="1"/>
          <p:nvPr/>
        </p:nvSpPr>
        <p:spPr>
          <a:xfrm>
            <a:off x="2285571" y="2826906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,</a:t>
            </a:r>
          </a:p>
        </p:txBody>
      </p:sp>
      <p:sp>
        <p:nvSpPr>
          <p:cNvPr id="12" name="Google Shape;3085;p114">
            <a:extLst>
              <a:ext uri="{FF2B5EF4-FFF2-40B4-BE49-F238E27FC236}">
                <a16:creationId xmlns:a16="http://schemas.microsoft.com/office/drawing/2014/main" id="{F2A8F31B-EB92-A8EF-14E2-151AF7BE64F8}"/>
              </a:ext>
            </a:extLst>
          </p:cNvPr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CA" kern="0" dirty="0"/>
              <a:t>Dock Workers</a:t>
            </a:r>
          </a:p>
        </p:txBody>
      </p:sp>
    </p:spTree>
    <p:extLst>
      <p:ext uri="{BB962C8B-B14F-4D97-AF65-F5344CB8AC3E}">
        <p14:creationId xmlns:p14="http://schemas.microsoft.com/office/powerpoint/2010/main" val="2793559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4AFD63-39EC-4B5B-4011-FD8A920F8D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F3B564-2591-B148-92B9-4A1C9FD989A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926391-1C71-F285-F17D-085CC6438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22793"/>
            <a:ext cx="3029662" cy="14083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3018F3-AA26-531E-2F73-B90766F62D4F}"/>
              </a:ext>
            </a:extLst>
          </p:cNvPr>
          <p:cNvSpPr txBox="1"/>
          <p:nvPr/>
        </p:nvSpPr>
        <p:spPr>
          <a:xfrm>
            <a:off x="17585" y="478442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[</a:t>
            </a:r>
            <a:r>
              <a:rPr lang="en-US" sz="1600" dirty="0" err="1"/>
              <a:t>Ghallab</a:t>
            </a:r>
            <a:r>
              <a:rPr lang="en-US" sz="1600" dirty="0"/>
              <a:t>, </a:t>
            </a:r>
            <a:r>
              <a:rPr lang="en-US" sz="1600" dirty="0" err="1"/>
              <a:t>Nau</a:t>
            </a:r>
            <a:r>
              <a:rPr lang="en-US" sz="1600" dirty="0"/>
              <a:t> &amp; </a:t>
            </a:r>
            <a:r>
              <a:rPr lang="en-US" sz="1600" dirty="0" err="1"/>
              <a:t>Traverso</a:t>
            </a:r>
            <a:r>
              <a:rPr lang="en-US" sz="1600" dirty="0"/>
              <a:t> 2004] </a:t>
            </a:r>
            <a:r>
              <a:rPr lang="en-US" sz="1600" i="1" dirty="0">
                <a:solidFill>
                  <a:srgbClr val="A3A3A3"/>
                </a:solidFill>
              </a:rPr>
              <a:t>Automated Planning: Theory &amp; Practice</a:t>
            </a:r>
            <a:endParaRPr lang="en-US" sz="1600" dirty="0">
              <a:solidFill>
                <a:srgbClr val="A3A3A3"/>
              </a:solidFill>
            </a:endParaRPr>
          </a:p>
        </p:txBody>
      </p:sp>
      <p:sp>
        <p:nvSpPr>
          <p:cNvPr id="12" name="Google Shape;3085;p114">
            <a:extLst>
              <a:ext uri="{FF2B5EF4-FFF2-40B4-BE49-F238E27FC236}">
                <a16:creationId xmlns:a16="http://schemas.microsoft.com/office/drawing/2014/main" id="{F2A8F31B-EB92-A8EF-14E2-151AF7BE64F8}"/>
              </a:ext>
            </a:extLst>
          </p:cNvPr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CA" kern="0" dirty="0"/>
              <a:t>Actions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B66CEF-EB6A-0C39-38C4-05E74F06B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180120"/>
            <a:ext cx="5181600" cy="3223576"/>
          </a:xfrm>
          <a:prstGeom prst="rect">
            <a:avLst/>
          </a:prstGeom>
        </p:spPr>
      </p:pic>
      <p:sp>
        <p:nvSpPr>
          <p:cNvPr id="13" name="テキスト ボックス 13">
            <a:extLst>
              <a:ext uri="{FF2B5EF4-FFF2-40B4-BE49-F238E27FC236}">
                <a16:creationId xmlns:a16="http://schemas.microsoft.com/office/drawing/2014/main" id="{B236B811-293B-78CE-DE2C-A7A99BCBFB5C}"/>
              </a:ext>
            </a:extLst>
          </p:cNvPr>
          <p:cNvSpPr txBox="1"/>
          <p:nvPr/>
        </p:nvSpPr>
        <p:spPr>
          <a:xfrm>
            <a:off x="5638800" y="2062666"/>
            <a:ext cx="3269985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 are instantaneous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4694A2E-FF7C-FD67-32A7-EB9CAD00F6C2}"/>
              </a:ext>
            </a:extLst>
          </p:cNvPr>
          <p:cNvSpPr txBox="1"/>
          <p:nvPr/>
        </p:nvSpPr>
        <p:spPr>
          <a:xfrm>
            <a:off x="5638800" y="2907709"/>
            <a:ext cx="334618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Plan: sequence of actions that transform the state of the world into the goal state</a:t>
            </a:r>
          </a:p>
        </p:txBody>
      </p:sp>
    </p:spTree>
    <p:extLst>
      <p:ext uri="{BB962C8B-B14F-4D97-AF65-F5344CB8AC3E}">
        <p14:creationId xmlns:p14="http://schemas.microsoft.com/office/powerpoint/2010/main" val="3487709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Google Shape;3085;p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Temporal AI Planning</a:t>
            </a:r>
            <a:endParaRPr dirty="0"/>
          </a:p>
        </p:txBody>
      </p:sp>
      <p:sp>
        <p:nvSpPr>
          <p:cNvPr id="3087" name="Google Shape;3087;p114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A8319-7CE6-A327-01AA-511EEC880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534400" cy="3394472"/>
          </a:xfrm>
        </p:spPr>
        <p:txBody>
          <a:bodyPr/>
          <a:lstStyle/>
          <a:p>
            <a:r>
              <a:rPr lang="en-US" sz="2800" dirty="0"/>
              <a:t>AI planning plus time</a:t>
            </a:r>
          </a:p>
          <a:p>
            <a:r>
              <a:rPr lang="en-US" sz="2800" dirty="0"/>
              <a:t>Actions have a duration (“durative actions”)</a:t>
            </a:r>
          </a:p>
          <a:p>
            <a:r>
              <a:rPr lang="en-US" sz="2800" dirty="0"/>
              <a:t>Preconditions &amp; effects can be required:</a:t>
            </a:r>
          </a:p>
          <a:p>
            <a:pPr lvl="1"/>
            <a:r>
              <a:rPr lang="en-US" sz="2400" dirty="0"/>
              <a:t>at the beginning of a durative action</a:t>
            </a:r>
          </a:p>
          <a:p>
            <a:pPr lvl="1"/>
            <a:r>
              <a:rPr lang="en-US" sz="2400" dirty="0"/>
              <a:t>at the end of a durative action</a:t>
            </a:r>
          </a:p>
          <a:p>
            <a:pPr lvl="1"/>
            <a:r>
              <a:rPr lang="en-US" sz="2400" dirty="0"/>
              <a:t>during the whole execution of a durative action</a:t>
            </a:r>
          </a:p>
        </p:txBody>
      </p:sp>
    </p:spTree>
    <p:extLst>
      <p:ext uri="{BB962C8B-B14F-4D97-AF65-F5344CB8AC3E}">
        <p14:creationId xmlns:p14="http://schemas.microsoft.com/office/powerpoint/2010/main" val="220600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Google Shape;3087;p114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7</a:t>
            </a:fld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2B0337-11EA-4E68-4FB9-CA837AC34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57189"/>
            <a:ext cx="8294597" cy="416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29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Google Shape;3085;p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Solving Planning Problems</a:t>
            </a:r>
            <a:endParaRPr dirty="0"/>
          </a:p>
        </p:txBody>
      </p:sp>
      <p:sp>
        <p:nvSpPr>
          <p:cNvPr id="3087" name="Google Shape;3087;p114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8</a:t>
            </a:fld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A8319-7CE6-A327-01AA-511EEC880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534400" cy="3394472"/>
          </a:xfrm>
        </p:spPr>
        <p:txBody>
          <a:bodyPr/>
          <a:lstStyle/>
          <a:p>
            <a:r>
              <a:rPr lang="en-US" sz="2800" dirty="0"/>
              <a:t>Classical plan</a:t>
            </a:r>
          </a:p>
          <a:p>
            <a:pPr lvl="1"/>
            <a:r>
              <a:rPr lang="en-US" sz="2400" dirty="0"/>
              <a:t>Sequence of instantaneous actions</a:t>
            </a:r>
          </a:p>
          <a:p>
            <a:pPr lvl="1"/>
            <a:r>
              <a:rPr lang="en-US" sz="2400" dirty="0"/>
              <a:t>A*-style heuristic search is common solving approach</a:t>
            </a:r>
          </a:p>
          <a:p>
            <a:r>
              <a:rPr lang="en-US" sz="2800" dirty="0"/>
              <a:t>Temporal plan</a:t>
            </a:r>
          </a:p>
          <a:p>
            <a:pPr lvl="1"/>
            <a:r>
              <a:rPr lang="en-US" sz="2400" dirty="0"/>
              <a:t>Set of scheduled durative actions (i.e., with start times)</a:t>
            </a:r>
          </a:p>
          <a:p>
            <a:pPr lvl="1"/>
            <a:r>
              <a:rPr lang="en-US" sz="2400" dirty="0"/>
              <a:t>Epoch vs. Decomposition solvers</a:t>
            </a:r>
          </a:p>
        </p:txBody>
      </p:sp>
      <p:sp>
        <p:nvSpPr>
          <p:cNvPr id="4" name="正方形/長方形 11">
            <a:extLst>
              <a:ext uri="{FF2B5EF4-FFF2-40B4-BE49-F238E27FC236}">
                <a16:creationId xmlns:a16="http://schemas.microsoft.com/office/drawing/2014/main" id="{F48335C9-A3AB-0B5E-F92E-ED73A5E228D0}"/>
              </a:ext>
            </a:extLst>
          </p:cNvPr>
          <p:cNvSpPr/>
          <p:nvPr/>
        </p:nvSpPr>
        <p:spPr>
          <a:xfrm>
            <a:off x="2667000" y="3562350"/>
            <a:ext cx="2080848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632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Google Shape;3085;p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Decomposition Planning</a:t>
            </a:r>
            <a:endParaRPr dirty="0"/>
          </a:p>
        </p:txBody>
      </p:sp>
      <p:sp>
        <p:nvSpPr>
          <p:cNvPr id="3087" name="Google Shape;3087;p114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9</a:t>
            </a:fld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A8319-7CE6-A327-01AA-511EEC880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534400" cy="3394472"/>
          </a:xfrm>
        </p:spPr>
        <p:txBody>
          <a:bodyPr/>
          <a:lstStyle/>
          <a:p>
            <a:r>
              <a:rPr lang="en-US" sz="2800" dirty="0"/>
              <a:t>Replace durative actions with </a:t>
            </a:r>
            <a:br>
              <a:rPr lang="en-US" sz="2800" dirty="0"/>
            </a:br>
            <a:r>
              <a:rPr lang="en-US" sz="2800" dirty="0">
                <a:solidFill>
                  <a:srgbClr val="FF0000"/>
                </a:solidFill>
              </a:rPr>
              <a:t>snap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actions</a:t>
            </a:r>
            <a:r>
              <a:rPr lang="en-US" sz="2800" dirty="0"/>
              <a:t> plus temporal </a:t>
            </a:r>
            <a:br>
              <a:rPr lang="en-US" sz="2800" dirty="0"/>
            </a:br>
            <a:r>
              <a:rPr lang="en-US" sz="2800" dirty="0"/>
              <a:t>constraints</a:t>
            </a:r>
          </a:p>
          <a:p>
            <a:r>
              <a:rPr lang="en-US" sz="2800" dirty="0"/>
              <a:t>Plan classically but</a:t>
            </a:r>
          </a:p>
          <a:p>
            <a:pPr lvl="1"/>
            <a:r>
              <a:rPr lang="en-US" sz="2400" dirty="0"/>
              <a:t>at each classical state, </a:t>
            </a:r>
            <a:br>
              <a:rPr lang="en-US" sz="2400" dirty="0"/>
            </a:br>
            <a:r>
              <a:rPr lang="en-US" sz="2400" dirty="0"/>
              <a:t>call a </a:t>
            </a:r>
            <a:r>
              <a:rPr lang="en-US" sz="2400" dirty="0" err="1"/>
              <a:t>subsolver</a:t>
            </a:r>
            <a:r>
              <a:rPr lang="en-US" sz="2400" dirty="0"/>
              <a:t> (i.e., a </a:t>
            </a:r>
            <a:r>
              <a:rPr lang="en-US" sz="2400" dirty="0">
                <a:solidFill>
                  <a:srgbClr val="FF0000"/>
                </a:solidFill>
              </a:rPr>
              <a:t>scheduler</a:t>
            </a:r>
            <a:r>
              <a:rPr lang="en-US" sz="2400" dirty="0"/>
              <a:t>) to</a:t>
            </a:r>
            <a:br>
              <a:rPr lang="en-US" sz="2400" dirty="0"/>
            </a:br>
            <a:r>
              <a:rPr lang="en-US" sz="2400" dirty="0"/>
              <a:t>verify temporal consistency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A93CB9-4027-1371-ECCC-5598D00B577B}"/>
              </a:ext>
            </a:extLst>
          </p:cNvPr>
          <p:cNvSpPr/>
          <p:nvPr/>
        </p:nvSpPr>
        <p:spPr>
          <a:xfrm>
            <a:off x="6729046" y="951217"/>
            <a:ext cx="1828800" cy="982273"/>
          </a:xfrm>
          <a:prstGeom prst="rect">
            <a:avLst/>
          </a:prstGeom>
          <a:solidFill>
            <a:srgbClr val="A5CAE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Planner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30460B-CA9B-D709-8AEE-0ED1BBCB382E}"/>
              </a:ext>
            </a:extLst>
          </p:cNvPr>
          <p:cNvSpPr/>
          <p:nvPr/>
        </p:nvSpPr>
        <p:spPr>
          <a:xfrm>
            <a:off x="6629403" y="3538717"/>
            <a:ext cx="2057397" cy="982273"/>
          </a:xfrm>
          <a:prstGeom prst="rect">
            <a:avLst/>
          </a:prstGeom>
          <a:solidFill>
            <a:srgbClr val="F3CFE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Scheduler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E1515C-09EB-EB4A-4F78-0209DD0E19D3}"/>
              </a:ext>
            </a:extLst>
          </p:cNvPr>
          <p:cNvCxnSpPr>
            <a:cxnSpLocks/>
          </p:cNvCxnSpPr>
          <p:nvPr/>
        </p:nvCxnSpPr>
        <p:spPr>
          <a:xfrm>
            <a:off x="7162800" y="1933490"/>
            <a:ext cx="0" cy="1605227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A2AF513-A489-6B2B-9338-FDDF9ADB1562}"/>
              </a:ext>
            </a:extLst>
          </p:cNvPr>
          <p:cNvSpPr txBox="1"/>
          <p:nvPr/>
        </p:nvSpPr>
        <p:spPr>
          <a:xfrm>
            <a:off x="5490547" y="2135938"/>
            <a:ext cx="16722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Classical state</a:t>
            </a:r>
            <a:br>
              <a:rPr lang="en-US" dirty="0"/>
            </a:br>
            <a:r>
              <a:rPr lang="en-US" dirty="0"/>
              <a:t>&amp;</a:t>
            </a:r>
            <a:br>
              <a:rPr lang="en-US" dirty="0"/>
            </a:br>
            <a:r>
              <a:rPr lang="en-US" dirty="0"/>
              <a:t>temporal </a:t>
            </a:r>
          </a:p>
          <a:p>
            <a:pPr algn="ctr"/>
            <a:r>
              <a:rPr lang="en-US" dirty="0"/>
              <a:t>constraints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CE59B3D-BB03-E4A1-D781-46C2E353106F}"/>
              </a:ext>
            </a:extLst>
          </p:cNvPr>
          <p:cNvCxnSpPr>
            <a:cxnSpLocks/>
          </p:cNvCxnSpPr>
          <p:nvPr/>
        </p:nvCxnSpPr>
        <p:spPr>
          <a:xfrm flipV="1">
            <a:off x="8229600" y="1933490"/>
            <a:ext cx="0" cy="1576301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457B9A0-3158-FE45-0A7C-A36A053C6B1E}"/>
              </a:ext>
            </a:extLst>
          </p:cNvPr>
          <p:cNvSpPr txBox="1"/>
          <p:nvPr/>
        </p:nvSpPr>
        <p:spPr>
          <a:xfrm>
            <a:off x="8202717" y="2372589"/>
            <a:ext cx="94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OK</a:t>
            </a:r>
          </a:p>
          <a:p>
            <a:pPr algn="ctr"/>
            <a:r>
              <a:rPr lang="en-US" dirty="0"/>
              <a:t>Not OK</a:t>
            </a:r>
          </a:p>
        </p:txBody>
      </p:sp>
    </p:spTree>
    <p:extLst>
      <p:ext uri="{BB962C8B-B14F-4D97-AF65-F5344CB8AC3E}">
        <p14:creationId xmlns:p14="http://schemas.microsoft.com/office/powerpoint/2010/main" val="128917280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262994</TotalTime>
  <Words>1133</Words>
  <Application>Microsoft Macintosh PowerPoint</Application>
  <PresentationFormat>On-screen Show (16:9)</PresentationFormat>
  <Paragraphs>225</Paragraphs>
  <Slides>39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Cambria Math</vt:lpstr>
      <vt:lpstr>Courier New</vt:lpstr>
      <vt:lpstr>Default Design</vt:lpstr>
      <vt:lpstr>Using Constraint Programming for Disjunctive Scheduling in  Temporal AI Planning</vt:lpstr>
      <vt:lpstr>Outline</vt:lpstr>
      <vt:lpstr>AI Planning</vt:lpstr>
      <vt:lpstr>PowerPoint Presentation</vt:lpstr>
      <vt:lpstr>PowerPoint Presentation</vt:lpstr>
      <vt:lpstr>Temporal AI Planning</vt:lpstr>
      <vt:lpstr>PowerPoint Presentation</vt:lpstr>
      <vt:lpstr>Solving Planning Problems</vt:lpstr>
      <vt:lpstr>Decomposition Planning</vt:lpstr>
      <vt:lpstr>PowerPoint Presentation</vt:lpstr>
      <vt:lpstr>Answer Phone while Working</vt:lpstr>
      <vt:lpstr>PowerPoint Presentation</vt:lpstr>
      <vt:lpstr>PowerPoint Presentation</vt:lpstr>
      <vt:lpstr>OPTIC Planner</vt:lpstr>
      <vt:lpstr>Outline</vt:lpstr>
      <vt:lpstr>Modeling Temporal Relations</vt:lpstr>
      <vt:lpstr>Non-Overlapping</vt:lpstr>
      <vt:lpstr>Semaphores</vt:lpstr>
      <vt:lpstr>Concurrency</vt:lpstr>
      <vt:lpstr>Envelopes</vt:lpstr>
      <vt:lpstr>Causal or Temporal?</vt:lpstr>
      <vt:lpstr>Outline</vt:lpstr>
      <vt:lpstr>Basic CP Model</vt:lpstr>
      <vt:lpstr>Semaphores</vt:lpstr>
      <vt:lpstr>Envelopes</vt:lpstr>
      <vt:lpstr>Global Constraints</vt:lpstr>
      <vt:lpstr>Envelopes</vt:lpstr>
      <vt:lpstr>Time Tracking Variables</vt:lpstr>
      <vt:lpstr>Time Tracking Variables</vt:lpstr>
      <vt:lpstr>Time Tracking Variables</vt:lpstr>
      <vt:lpstr>Summary</vt:lpstr>
      <vt:lpstr>Experiments</vt:lpstr>
      <vt:lpstr>Experiments</vt:lpstr>
      <vt:lpstr>Results</vt:lpstr>
      <vt:lpstr>Results</vt:lpstr>
      <vt:lpstr>Results</vt:lpstr>
      <vt:lpstr>Results</vt:lpstr>
      <vt:lpstr>Conclusion</vt:lpstr>
      <vt:lpstr>Using Constraint Programming for Disjunctive Scheduling in  Temporal AI Planning</vt:lpstr>
    </vt:vector>
  </TitlesOfParts>
  <Company>U of T, Mechanical &amp; Industrial Eng.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Kendra Hawke</dc:creator>
  <cp:lastModifiedBy>Chris Beck</cp:lastModifiedBy>
  <cp:revision>1780</cp:revision>
  <dcterms:created xsi:type="dcterms:W3CDTF">2013-05-28T15:54:59Z</dcterms:created>
  <dcterms:modified xsi:type="dcterms:W3CDTF">2024-09-13T09:24:31Z</dcterms:modified>
</cp:coreProperties>
</file>