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1985" r:id="rId2"/>
    <p:sldId id="1650" r:id="rId3"/>
    <p:sldId id="1816" r:id="rId4"/>
    <p:sldId id="1819" r:id="rId5"/>
    <p:sldId id="1745" r:id="rId6"/>
    <p:sldId id="320" r:id="rId7"/>
    <p:sldId id="322" r:id="rId8"/>
    <p:sldId id="1887" r:id="rId9"/>
    <p:sldId id="1945" r:id="rId10"/>
    <p:sldId id="1946" r:id="rId11"/>
    <p:sldId id="1948" r:id="rId12"/>
    <p:sldId id="1947" r:id="rId13"/>
    <p:sldId id="380" r:id="rId14"/>
    <p:sldId id="1949" r:id="rId15"/>
    <p:sldId id="1950" r:id="rId16"/>
    <p:sldId id="1888" r:id="rId17"/>
    <p:sldId id="1952" r:id="rId18"/>
    <p:sldId id="1890" r:id="rId19"/>
    <p:sldId id="1891" r:id="rId20"/>
    <p:sldId id="1892" r:id="rId21"/>
    <p:sldId id="1893" r:id="rId22"/>
    <p:sldId id="1894" r:id="rId23"/>
    <p:sldId id="1895" r:id="rId24"/>
    <p:sldId id="1896" r:id="rId25"/>
    <p:sldId id="1897" r:id="rId26"/>
    <p:sldId id="1953" r:id="rId27"/>
    <p:sldId id="1954" r:id="rId28"/>
    <p:sldId id="1956" r:id="rId29"/>
    <p:sldId id="1957" r:id="rId30"/>
    <p:sldId id="1962" r:id="rId31"/>
    <p:sldId id="1959" r:id="rId32"/>
    <p:sldId id="1958" r:id="rId33"/>
    <p:sldId id="1984" r:id="rId34"/>
    <p:sldId id="1930" r:id="rId35"/>
    <p:sldId id="1912" r:id="rId36"/>
    <p:sldId id="1961" r:id="rId37"/>
    <p:sldId id="1960" r:id="rId38"/>
    <p:sldId id="1913" r:id="rId39"/>
    <p:sldId id="357" r:id="rId40"/>
    <p:sldId id="1932" r:id="rId41"/>
    <p:sldId id="1875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1914" r:id="rId54"/>
    <p:sldId id="1886" r:id="rId55"/>
    <p:sldId id="379" r:id="rId56"/>
    <p:sldId id="1963" r:id="rId57"/>
    <p:sldId id="1965" r:id="rId58"/>
    <p:sldId id="1968" r:id="rId59"/>
    <p:sldId id="1937" r:id="rId60"/>
    <p:sldId id="1970" r:id="rId61"/>
    <p:sldId id="1971" r:id="rId62"/>
    <p:sldId id="1972" r:id="rId63"/>
    <p:sldId id="1973" r:id="rId64"/>
    <p:sldId id="1974" r:id="rId65"/>
    <p:sldId id="1976" r:id="rId66"/>
    <p:sldId id="1977" r:id="rId67"/>
    <p:sldId id="1978" r:id="rId68"/>
    <p:sldId id="1979" r:id="rId69"/>
    <p:sldId id="1980" r:id="rId70"/>
    <p:sldId id="1847" r:id="rId71"/>
    <p:sldId id="1934" r:id="rId72"/>
    <p:sldId id="1936" r:id="rId73"/>
    <p:sldId id="1982" r:id="rId74"/>
    <p:sldId id="1983" r:id="rId75"/>
    <p:sldId id="382" r:id="rId76"/>
    <p:sldId id="381" r:id="rId7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B4"/>
    <a:srgbClr val="0600FF"/>
    <a:srgbClr val="00B050"/>
    <a:srgbClr val="FD234E"/>
    <a:srgbClr val="FFFF66"/>
    <a:srgbClr val="FF9A00"/>
    <a:srgbClr val="0000FF"/>
    <a:srgbClr val="FF0073"/>
    <a:srgbClr val="FF33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97" autoAdjust="0"/>
    <p:restoredTop sz="82857" autoAdjust="0"/>
  </p:normalViewPr>
  <p:slideViewPr>
    <p:cSldViewPr>
      <p:cViewPr varScale="1">
        <p:scale>
          <a:sx n="140" d="100"/>
          <a:sy n="140" d="100"/>
        </p:scale>
        <p:origin x="26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D57D1-B24E-5540-BE5E-0D6D0708723E}" type="datetimeFigureOut">
              <a:rPr lang="en-US" smtClean="0"/>
              <a:pPr/>
              <a:t>9/1/24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ED0F8-1288-7845-A940-7A470F1CD5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885C0F-FD11-D74E-B856-234FA2AE9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534bf34294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534bf34294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Now, I introduce our modeling interface for DIDP.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4399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840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7473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2020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5068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054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8137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4847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2425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534bf34294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534bf34294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I introduce our modeling interface for DIDP.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854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2195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0242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534bf34294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534bf34294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I introduce our modeling interface for DIDP.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7462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0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534bf34294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534bf34294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I introduce our modeling interface for DIDP.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871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4550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1154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9295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208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677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I introduce beam search. Beam search is not guaranteed to be complete, but it usually finds a good solution quickly.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Beam search keeps only the best k states according to the f-values at each layer. The f-value is the path cost to reach a state plus the dual bound at that state.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see beam search with k=2.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use the trivial lower bound of 0 as the dual bound. The f-value is 0 at the target state.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3659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Google Shape;3092;g2535e784f91_171_2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3" name="Google Shape;3093;g2535e784f91_171_2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first layer, the target state is kept.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3652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Google Shape;3102;g2535e784f91_171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3" name="Google Shape;3103;g2535e784f91_171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next layer, there are three states with different f-values.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7447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Google Shape;3123;g2535e784f91_171_2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4" name="Google Shape;3124;g2535e784f91_171_2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two states having minimum f-values are kept.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3563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g2535e784f91_171_2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5" name="Google Shape;3145;g2535e784f91_171_2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states are expanded, and 4 states are generated.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04533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" name="Google Shape;3180;g2535e784f91_171_2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1" name="Google Shape;3181;g2535e784f91_171_2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two of them are kept and expanded.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88864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2535e784f91_171_2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2535e784f91_171_2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one of the states, there are no applicable transitions, so it is a dead-end.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48296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" name="Google Shape;3253;g2535e784f91_171_2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4" name="Google Shape;3254;g2535e784f91_171_2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one state is generated and kept.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90025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g2535e784f91_171_2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1" name="Google Shape;3291;g2535e784f91_171_2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Again, only one state is generated and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28608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2535e784f91_171_2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2535e784f91_171_2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kept.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18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534bf34294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2534bf34294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I introduce our modeling interface for DIDP.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3368;g2535e784f91_171_2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9" name="Google Shape;3369;g2535e784f91_171_2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we reached a base case.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57419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7" name="Google Shape;3407;g2535e784f91_171_2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8" name="Google Shape;3408;g2535e784f91_171_2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find a solution with the cost 14.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example, this is the optimal solution. But in general, there is no guarantee that this solution is optimal.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43583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83353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635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18481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084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836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595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860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5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98740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471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789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108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558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89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3632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64493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1460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85C0F-FD11-D74E-B856-234FA2AE9F8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345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841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9240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2535e784f91_171_2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2535e784f91_171_2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529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C1190D-D4CF-C14D-BD1C-720E38D97F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06EF4-F9BF-9E49-B64C-C0F92A8F6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8375"/>
            <a:ext cx="3384376" cy="676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48D874-1885-344D-9129-D1D401BAA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BBA555-4FF9-624D-B46A-6550E5BDB2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31009" y="246299"/>
            <a:ext cx="7881674" cy="477675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31009" y="812738"/>
            <a:ext cx="7881674" cy="3768075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marL="342900" lvl="0" indent="-323850" rtl="0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SzPts val="3200"/>
              <a:buChar char="●"/>
              <a:defRPr sz="2400"/>
            </a:lvl1pPr>
            <a:lvl2pPr marL="685800" lvl="1" indent="-309563" rtl="0">
              <a:spcBef>
                <a:spcPts val="1575"/>
              </a:spcBef>
              <a:spcAft>
                <a:spcPts val="0"/>
              </a:spcAft>
              <a:buSzPts val="2900"/>
              <a:buChar char="○"/>
              <a:defRPr sz="2175"/>
            </a:lvl2pPr>
            <a:lvl3pPr marL="1028700" lvl="2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rtl="0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rtl="0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rtl="0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rtl="0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240" y="4663217"/>
            <a:ext cx="548783" cy="393525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rtl="0">
              <a:buNone/>
              <a:defRPr sz="1650"/>
            </a:lvl1pPr>
            <a:lvl2pPr lvl="1" rtl="0">
              <a:buNone/>
              <a:defRPr sz="1650"/>
            </a:lvl2pPr>
            <a:lvl3pPr lvl="2" rtl="0">
              <a:buNone/>
              <a:defRPr sz="1650"/>
            </a:lvl3pPr>
            <a:lvl4pPr lvl="3" rtl="0">
              <a:buNone/>
              <a:defRPr sz="1650"/>
            </a:lvl4pPr>
            <a:lvl5pPr lvl="4" rtl="0">
              <a:buNone/>
              <a:defRPr sz="1650"/>
            </a:lvl5pPr>
            <a:lvl6pPr lvl="5" rtl="0">
              <a:buNone/>
              <a:defRPr sz="1650"/>
            </a:lvl6pPr>
            <a:lvl7pPr lvl="6" rtl="0">
              <a:buNone/>
              <a:defRPr sz="1650"/>
            </a:lvl7pPr>
            <a:lvl8pPr lvl="7" rtl="0">
              <a:buNone/>
              <a:defRPr sz="1650"/>
            </a:lvl8pPr>
            <a:lvl9pPr lvl="8" rtl="0">
              <a:buNone/>
              <a:defRPr sz="1650"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977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0EB858-6B5C-B24B-BC6C-CB4245C8C48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C0BBCD-55E7-C945-A65B-2C9E31A68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8375"/>
            <a:ext cx="3384376" cy="676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117834-10EA-674C-BE38-EE46FB347C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85CF90-091E-FC46-8321-386BE01E6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FB6565-498A-0642-9FF4-495B5369B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C2A2C0-E6E8-7943-9986-5AFA3EDE2C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F3B564-2591-B148-92B9-4A1C9FD98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804884-BB06-CD46-85B4-68628CE17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J. Christopher Beck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A576AE-E963-F94B-9878-417669ED7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1"/>
            <a:ext cx="609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44F6AC-5F16-5A41-8597-64D0893321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github.com/domain-independent-dp/didp-tutoria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github.com/domain-independent-dp/didp-tutorial" TargetMode="Externa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1"/>
          <p:cNvSpPr txBox="1">
            <a:spLocks noGrp="1"/>
          </p:cNvSpPr>
          <p:nvPr>
            <p:ph type="title"/>
          </p:nvPr>
        </p:nvSpPr>
        <p:spPr>
          <a:xfrm>
            <a:off x="640759" y="246299"/>
            <a:ext cx="7862175" cy="477675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CA" sz="3600" dirty="0"/>
              <a:t>While You Are Waiting …</a:t>
            </a:r>
            <a:endParaRPr dirty="0"/>
          </a:p>
        </p:txBody>
      </p:sp>
      <p:sp>
        <p:nvSpPr>
          <p:cNvPr id="689" name="Google Shape;689;p31"/>
          <p:cNvSpPr txBox="1">
            <a:spLocks noGrp="1"/>
          </p:cNvSpPr>
          <p:nvPr>
            <p:ph type="sldNum" idx="12"/>
          </p:nvPr>
        </p:nvSpPr>
        <p:spPr>
          <a:xfrm>
            <a:off x="8462591" y="4663217"/>
            <a:ext cx="547425" cy="393525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/>
          </a:p>
        </p:txBody>
      </p:sp>
      <p:pic>
        <p:nvPicPr>
          <p:cNvPr id="3" name="図 12" descr="QR コード&#10;&#10;自動的に生成された説明">
            <a:extLst>
              <a:ext uri="{FF2B5EF4-FFF2-40B4-BE49-F238E27FC236}">
                <a16:creationId xmlns:a16="http://schemas.microsoft.com/office/drawing/2014/main" id="{6BC8C1AE-7144-6924-FB6D-57C2F968B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79" y="227111"/>
            <a:ext cx="1087637" cy="1087637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581651F-E36A-A11A-8931-1508D8691F6B}"/>
              </a:ext>
            </a:extLst>
          </p:cNvPr>
          <p:cNvSpPr txBox="1">
            <a:spLocks/>
          </p:cNvSpPr>
          <p:nvPr/>
        </p:nvSpPr>
        <p:spPr bwMode="auto">
          <a:xfrm>
            <a:off x="210484" y="1123950"/>
            <a:ext cx="7541079" cy="308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121875" tIns="121875" rIns="121875" bIns="121875" numCol="1" anchor="t" anchorCtr="0" compatLnSpc="1">
            <a:prstTxWarp prst="textNoShape">
              <a:avLst/>
            </a:prstTxWarp>
            <a:normAutofit/>
          </a:bodyPr>
          <a:lstStyle>
            <a:lvl1pPr marL="342900" lvl="0" indent="-323850" algn="l" rtl="0" fontAlgn="base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SzPts val="320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309563" algn="l" rtl="0" fontAlgn="base">
              <a:spcBef>
                <a:spcPts val="1575"/>
              </a:spcBef>
              <a:spcAft>
                <a:spcPts val="0"/>
              </a:spcAft>
              <a:buSzPts val="2900"/>
              <a:buChar char="○"/>
              <a:defRPr sz="2175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28700" lvl="2" indent="-261938" algn="l" rtl="0" fontAlgn="base">
              <a:spcBef>
                <a:spcPts val="1575"/>
              </a:spcBef>
              <a:spcAft>
                <a:spcPts val="0"/>
              </a:spcAft>
              <a:buSzPts val="1900"/>
              <a:buChar char="■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lvl="3" indent="-261938" algn="l" rtl="0" fontAlgn="base">
              <a:spcBef>
                <a:spcPts val="1575"/>
              </a:spcBef>
              <a:spcAft>
                <a:spcPts val="0"/>
              </a:spcAft>
              <a:buSzPts val="1900"/>
              <a:buChar char="●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4500" lvl="4" indent="-261938" algn="l" rtl="0" fontAlgn="base">
              <a:spcBef>
                <a:spcPts val="1575"/>
              </a:spcBef>
              <a:spcAft>
                <a:spcPts val="0"/>
              </a:spcAft>
              <a:buSzPts val="1900"/>
              <a:buChar char="○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7400" lvl="5" indent="-261938" algn="l" rtl="0" fontAlgn="base">
              <a:spcBef>
                <a:spcPts val="1575"/>
              </a:spcBef>
              <a:spcAft>
                <a:spcPts val="0"/>
              </a:spcAft>
              <a:buSzPts val="1900"/>
              <a:buChar char="■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0300" lvl="6" indent="-261938" algn="l" rtl="0" fontAlgn="base">
              <a:spcBef>
                <a:spcPts val="1575"/>
              </a:spcBef>
              <a:spcAft>
                <a:spcPts val="0"/>
              </a:spcAft>
              <a:buSzPts val="1900"/>
              <a:buChar char="●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3200" lvl="7" indent="-261938" algn="l" rtl="0" fontAlgn="base">
              <a:spcBef>
                <a:spcPts val="1575"/>
              </a:spcBef>
              <a:spcAft>
                <a:spcPts val="0"/>
              </a:spcAft>
              <a:buSzPts val="1900"/>
              <a:buChar char="○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086100" lvl="8" indent="-261938" algn="l" rtl="0" fontAlgn="base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875" b="1" kern="0" dirty="0">
                <a:latin typeface="Arial" panose="020B0604020202020204" pitchFamily="34" charset="0"/>
                <a:cs typeface="Arial" panose="020B0604020202020204" pitchFamily="34" charset="0"/>
              </a:rPr>
              <a:t>Access the Tutorial Repository at</a:t>
            </a:r>
            <a:r>
              <a:rPr lang="en-US" sz="1875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1875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75" kern="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1875" kern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https://github.com/domain-independent-dp/didp-tutorial</a:t>
            </a:r>
            <a:endParaRPr lang="en-US" sz="1875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sz="1875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50" kern="0" dirty="0">
                <a:latin typeface="Arial" panose="020B0604020202020204" pitchFamily="34" charset="0"/>
                <a:cs typeface="Arial" panose="020B0604020202020204" pitchFamily="34" charset="0"/>
              </a:rPr>
              <a:t>Open in Google </a:t>
            </a:r>
            <a:r>
              <a:rPr lang="en-US" sz="1650" kern="0" dirty="0" err="1">
                <a:latin typeface="Arial" panose="020B0604020202020204" pitchFamily="34" charset="0"/>
                <a:cs typeface="Arial" panose="020B0604020202020204" pitchFamily="34" charset="0"/>
              </a:rPr>
              <a:t>Colab</a:t>
            </a:r>
            <a:r>
              <a:rPr lang="en-US" sz="1650" kern="0" dirty="0">
                <a:latin typeface="Arial" panose="020B0604020202020204" pitchFamily="34" charset="0"/>
                <a:cs typeface="Arial" panose="020B0604020202020204" pitchFamily="34" charset="0"/>
              </a:rPr>
              <a:t> (needs a Google account):</a:t>
            </a:r>
          </a:p>
          <a:p>
            <a:pPr marL="0" indent="0" algn="ctr">
              <a:buFontTx/>
              <a:buNone/>
            </a:pPr>
            <a:r>
              <a:rPr lang="en-US" sz="1650" b="1" kern="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en-US" sz="1650" kern="0" dirty="0">
                <a:latin typeface="Arial" panose="020B0604020202020204" pitchFamily="34" charset="0"/>
                <a:cs typeface="Arial" panose="020B0604020202020204" pitchFamily="34" charset="0"/>
              </a:rPr>
              <a:t>git clone </a:t>
            </a:r>
            <a:r>
              <a:rPr lang="en-US" sz="1650" kern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https://github.com/domain-independent-dp/didp-tutorial</a:t>
            </a:r>
            <a:endParaRPr lang="en-US" sz="16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sz="1650" b="1" kern="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en-US" sz="1650" kern="0" dirty="0">
                <a:latin typeface="Arial" panose="020B0604020202020204" pitchFamily="34" charset="0"/>
                <a:cs typeface="Arial" panose="020B0604020202020204" pitchFamily="34" charset="0"/>
              </a:rPr>
              <a:t>Download the ZIP archive</a:t>
            </a:r>
          </a:p>
        </p:txBody>
      </p:sp>
      <p:sp>
        <p:nvSpPr>
          <p:cNvPr id="5" name="Google Shape;675;p30">
            <a:extLst>
              <a:ext uri="{FF2B5EF4-FFF2-40B4-BE49-F238E27FC236}">
                <a16:creationId xmlns:a16="http://schemas.microsoft.com/office/drawing/2014/main" id="{D5AD43D0-A5A0-99E1-44D0-15E2836BE47A}"/>
              </a:ext>
            </a:extLst>
          </p:cNvPr>
          <p:cNvSpPr txBox="1"/>
          <p:nvPr/>
        </p:nvSpPr>
        <p:spPr>
          <a:xfrm>
            <a:off x="1763980" y="4405861"/>
            <a:ext cx="5615731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Scroll down in the </a:t>
            </a:r>
            <a:r>
              <a:rPr lang="en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github</a:t>
            </a: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page for the options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図 8">
            <a:extLst>
              <a:ext uri="{FF2B5EF4-FFF2-40B4-BE49-F238E27FC236}">
                <a16:creationId xmlns:a16="http://schemas.microsoft.com/office/drawing/2014/main" id="{AD8A10F8-4948-7E43-6772-F8E8F5605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246559"/>
            <a:ext cx="3240135" cy="3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5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Think Different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dirty="0"/>
              <a:t>DP is based on a </a:t>
            </a:r>
            <a:br>
              <a:rPr lang="en-US" dirty="0"/>
            </a:br>
            <a:r>
              <a:rPr lang="en-US" dirty="0"/>
              <a:t>state-transition system</a:t>
            </a:r>
          </a:p>
          <a:p>
            <a:pPr marL="914400" lvl="1" indent="-514350"/>
            <a:r>
              <a:rPr lang="en-US" dirty="0"/>
              <a:t>Like </a:t>
            </a:r>
            <a:r>
              <a:rPr lang="en-US" dirty="0">
                <a:solidFill>
                  <a:srgbClr val="FF0000"/>
                </a:solidFill>
              </a:rPr>
              <a:t>AI planning</a:t>
            </a:r>
          </a:p>
          <a:p>
            <a:r>
              <a:rPr lang="en-US" dirty="0"/>
              <a:t>Don’t think of variables, </a:t>
            </a:r>
            <a:br>
              <a:rPr lang="en-US" dirty="0"/>
            </a:br>
            <a:r>
              <a:rPr lang="en-US" dirty="0"/>
              <a:t>domains, and constraints</a:t>
            </a:r>
          </a:p>
          <a:p>
            <a:r>
              <a:rPr lang="en-US" dirty="0"/>
              <a:t>Think of state variables and transitions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9FDB60-9648-61D9-AAF8-9702316447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t="1" r="50000" b="51481"/>
          <a:stretch/>
        </p:blipFill>
        <p:spPr bwMode="auto">
          <a:xfrm>
            <a:off x="5943600" y="410974"/>
            <a:ext cx="2463800" cy="32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States &amp; Transitions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State</a:t>
            </a:r>
            <a:r>
              <a:rPr lang="en-US" dirty="0"/>
              <a:t>: a complete assignment </a:t>
            </a:r>
            <a:br>
              <a:rPr lang="en-US" dirty="0"/>
            </a:br>
            <a:r>
              <a:rPr lang="en-US" dirty="0"/>
              <a:t>to the state variables</a:t>
            </a:r>
          </a:p>
          <a:p>
            <a:r>
              <a:rPr lang="en-US" dirty="0">
                <a:solidFill>
                  <a:srgbClr val="FF0000"/>
                </a:solidFill>
              </a:rPr>
              <a:t>Transition</a:t>
            </a:r>
            <a:r>
              <a:rPr lang="en-US" dirty="0"/>
              <a:t>: a modification to the state variables to produce a different state</a:t>
            </a:r>
          </a:p>
          <a:p>
            <a:r>
              <a:rPr lang="en-US" dirty="0">
                <a:solidFill>
                  <a:srgbClr val="FF0000"/>
                </a:solidFill>
              </a:rPr>
              <a:t>Solution</a:t>
            </a:r>
            <a:r>
              <a:rPr lang="en-US" dirty="0"/>
              <a:t>: a sequence of transitions</a:t>
            </a:r>
          </a:p>
          <a:p>
            <a:r>
              <a:rPr lang="en-US" dirty="0">
                <a:solidFill>
                  <a:srgbClr val="FF0000"/>
                </a:solidFill>
              </a:rPr>
              <a:t>Base case</a:t>
            </a:r>
            <a:r>
              <a:rPr lang="en-US" dirty="0"/>
              <a:t>: state to stop transitions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DE87400-4D98-EDA9-FFDD-F9529E5AADE9}"/>
              </a:ext>
            </a:extLst>
          </p:cNvPr>
          <p:cNvSpPr/>
          <p:nvPr/>
        </p:nvSpPr>
        <p:spPr>
          <a:xfrm>
            <a:off x="6727463" y="762164"/>
            <a:ext cx="1959337" cy="1124977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Let’s start</a:t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informally …</a:t>
            </a:r>
          </a:p>
        </p:txBody>
      </p:sp>
    </p:spTree>
    <p:extLst>
      <p:ext uri="{BB962C8B-B14F-4D97-AF65-F5344CB8AC3E}">
        <p14:creationId xmlns:p14="http://schemas.microsoft.com/office/powerpoint/2010/main" val="7033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TSP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2209799"/>
          </a:xfrm>
        </p:spPr>
        <p:txBody>
          <a:bodyPr/>
          <a:lstStyle/>
          <a:p>
            <a:pPr marL="0" indent="0">
              <a:buNone/>
            </a:pPr>
            <a:r>
              <a:rPr lang="en-CA" sz="2200" dirty="0"/>
              <a:t>Traveling Salesperson Problem</a:t>
            </a:r>
            <a:br>
              <a:rPr lang="en-CA" sz="2200" dirty="0"/>
            </a:br>
            <a:r>
              <a:rPr lang="en-CA" sz="2200" dirty="0"/>
              <a:t>Minimize the travel time to visit </a:t>
            </a:r>
            <a:br>
              <a:rPr lang="en-CA" sz="2200" dirty="0"/>
            </a:br>
            <a:r>
              <a:rPr lang="en-CA" sz="2200" dirty="0"/>
              <a:t>all customers</a:t>
            </a:r>
          </a:p>
        </p:txBody>
      </p:sp>
      <p:sp>
        <p:nvSpPr>
          <p:cNvPr id="2" name="Google Shape;207;p20">
            <a:extLst>
              <a:ext uri="{FF2B5EF4-FFF2-40B4-BE49-F238E27FC236}">
                <a16:creationId xmlns:a16="http://schemas.microsoft.com/office/drawing/2014/main" id="{277DE0FA-49BD-50CE-A5E3-F48CC623339C}"/>
              </a:ext>
            </a:extLst>
          </p:cNvPr>
          <p:cNvSpPr/>
          <p:nvPr/>
        </p:nvSpPr>
        <p:spPr>
          <a:xfrm>
            <a:off x="1123619" y="228296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endParaRPr sz="19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08;p20">
            <a:extLst>
              <a:ext uri="{FF2B5EF4-FFF2-40B4-BE49-F238E27FC236}">
                <a16:creationId xmlns:a16="http://schemas.microsoft.com/office/drawing/2014/main" id="{4CB1F63C-B3A9-7124-167D-CC1C8254FD14}"/>
              </a:ext>
            </a:extLst>
          </p:cNvPr>
          <p:cNvSpPr/>
          <p:nvPr/>
        </p:nvSpPr>
        <p:spPr>
          <a:xfrm>
            <a:off x="3388482" y="3928886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209;p20">
            <a:extLst>
              <a:ext uri="{FF2B5EF4-FFF2-40B4-BE49-F238E27FC236}">
                <a16:creationId xmlns:a16="http://schemas.microsoft.com/office/drawing/2014/main" id="{4E1A8AC5-7C1B-A251-13E1-9666CAC50D74}"/>
              </a:ext>
            </a:extLst>
          </p:cNvPr>
          <p:cNvSpPr/>
          <p:nvPr/>
        </p:nvSpPr>
        <p:spPr>
          <a:xfrm>
            <a:off x="3388482" y="228296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" name="Google Shape;210;p20">
            <a:extLst>
              <a:ext uri="{FF2B5EF4-FFF2-40B4-BE49-F238E27FC236}">
                <a16:creationId xmlns:a16="http://schemas.microsoft.com/office/drawing/2014/main" id="{7A1BAFB0-267A-4D3E-BF8F-1470D7B230BB}"/>
              </a:ext>
            </a:extLst>
          </p:cNvPr>
          <p:cNvCxnSpPr>
            <a:stCxn id="12" idx="7"/>
            <a:endCxn id="5" idx="3"/>
          </p:cNvCxnSpPr>
          <p:nvPr/>
        </p:nvCxnSpPr>
        <p:spPr>
          <a:xfrm rot="10800000" flipH="1">
            <a:off x="1533448" y="2692847"/>
            <a:ext cx="1925325" cy="13063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212;p20">
            <a:extLst>
              <a:ext uri="{FF2B5EF4-FFF2-40B4-BE49-F238E27FC236}">
                <a16:creationId xmlns:a16="http://schemas.microsoft.com/office/drawing/2014/main" id="{2AD37CFE-4A6B-24A6-18ED-A433425E0F29}"/>
              </a:ext>
            </a:extLst>
          </p:cNvPr>
          <p:cNvCxnSpPr>
            <a:stCxn id="12" idx="0"/>
            <a:endCxn id="2" idx="4"/>
          </p:cNvCxnSpPr>
          <p:nvPr/>
        </p:nvCxnSpPr>
        <p:spPr>
          <a:xfrm rot="10800000">
            <a:off x="1363690" y="2763156"/>
            <a:ext cx="0" cy="116572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213;p20">
            <a:extLst>
              <a:ext uri="{FF2B5EF4-FFF2-40B4-BE49-F238E27FC236}">
                <a16:creationId xmlns:a16="http://schemas.microsoft.com/office/drawing/2014/main" id="{7AEA1C2F-9616-EE00-EE89-154FBD615B2A}"/>
              </a:ext>
            </a:extLst>
          </p:cNvPr>
          <p:cNvCxnSpPr>
            <a:stCxn id="12" idx="6"/>
            <a:endCxn id="4" idx="2"/>
          </p:cNvCxnSpPr>
          <p:nvPr/>
        </p:nvCxnSpPr>
        <p:spPr>
          <a:xfrm>
            <a:off x="1603765" y="4168956"/>
            <a:ext cx="1784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214;p20">
            <a:extLst>
              <a:ext uri="{FF2B5EF4-FFF2-40B4-BE49-F238E27FC236}">
                <a16:creationId xmlns:a16="http://schemas.microsoft.com/office/drawing/2014/main" id="{967C04C5-6528-6EC0-BB48-9A9B596BD374}"/>
              </a:ext>
            </a:extLst>
          </p:cNvPr>
          <p:cNvCxnSpPr>
            <a:stCxn id="4" idx="0"/>
            <a:endCxn id="5" idx="4"/>
          </p:cNvCxnSpPr>
          <p:nvPr/>
        </p:nvCxnSpPr>
        <p:spPr>
          <a:xfrm rot="10800000">
            <a:off x="3628557" y="2763161"/>
            <a:ext cx="0" cy="116572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215;p20">
            <a:extLst>
              <a:ext uri="{FF2B5EF4-FFF2-40B4-BE49-F238E27FC236}">
                <a16:creationId xmlns:a16="http://schemas.microsoft.com/office/drawing/2014/main" id="{9614F986-EB36-9A6B-F045-5ECA6B64EFFA}"/>
              </a:ext>
            </a:extLst>
          </p:cNvPr>
          <p:cNvCxnSpPr>
            <a:stCxn id="5" idx="2"/>
            <a:endCxn id="2" idx="6"/>
          </p:cNvCxnSpPr>
          <p:nvPr/>
        </p:nvCxnSpPr>
        <p:spPr>
          <a:xfrm rot="10800000">
            <a:off x="1603782" y="2523036"/>
            <a:ext cx="1784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16;p20">
            <a:extLst>
              <a:ext uri="{FF2B5EF4-FFF2-40B4-BE49-F238E27FC236}">
                <a16:creationId xmlns:a16="http://schemas.microsoft.com/office/drawing/2014/main" id="{4EB4022D-116B-5D4F-7EE4-051533A4DA67}"/>
              </a:ext>
            </a:extLst>
          </p:cNvPr>
          <p:cNvCxnSpPr>
            <a:stCxn id="4" idx="1"/>
            <a:endCxn id="2" idx="5"/>
          </p:cNvCxnSpPr>
          <p:nvPr/>
        </p:nvCxnSpPr>
        <p:spPr>
          <a:xfrm rot="10800000">
            <a:off x="1533473" y="2692852"/>
            <a:ext cx="1925325" cy="13063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211;p20">
            <a:extLst>
              <a:ext uri="{FF2B5EF4-FFF2-40B4-BE49-F238E27FC236}">
                <a16:creationId xmlns:a16="http://schemas.microsoft.com/office/drawing/2014/main" id="{158F6518-36D4-AA59-7C31-FAE2C5B14AE0}"/>
              </a:ext>
            </a:extLst>
          </p:cNvPr>
          <p:cNvSpPr/>
          <p:nvPr/>
        </p:nvSpPr>
        <p:spPr>
          <a:xfrm>
            <a:off x="1123615" y="392888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17;p20">
            <a:extLst>
              <a:ext uri="{FF2B5EF4-FFF2-40B4-BE49-F238E27FC236}">
                <a16:creationId xmlns:a16="http://schemas.microsoft.com/office/drawing/2014/main" id="{E4FD6B68-42DA-E723-4AA8-709EDBE73C69}"/>
              </a:ext>
            </a:extLst>
          </p:cNvPr>
          <p:cNvSpPr txBox="1"/>
          <p:nvPr/>
        </p:nvSpPr>
        <p:spPr>
          <a:xfrm>
            <a:off x="1005181" y="4389157"/>
            <a:ext cx="7616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Depot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18;p20">
            <a:extLst>
              <a:ext uri="{FF2B5EF4-FFF2-40B4-BE49-F238E27FC236}">
                <a16:creationId xmlns:a16="http://schemas.microsoft.com/office/drawing/2014/main" id="{3E76D4E6-941F-2EAE-09BF-5A563C94E043}"/>
              </a:ext>
            </a:extLst>
          </p:cNvPr>
          <p:cNvSpPr txBox="1"/>
          <p:nvPr/>
        </p:nvSpPr>
        <p:spPr>
          <a:xfrm>
            <a:off x="1113724" y="314980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221;p20">
            <a:extLst>
              <a:ext uri="{FF2B5EF4-FFF2-40B4-BE49-F238E27FC236}">
                <a16:creationId xmlns:a16="http://schemas.microsoft.com/office/drawing/2014/main" id="{9E330425-3AAB-1A07-F992-7E1683A703FE}"/>
              </a:ext>
            </a:extLst>
          </p:cNvPr>
          <p:cNvSpPr/>
          <p:nvPr/>
        </p:nvSpPr>
        <p:spPr>
          <a:xfrm>
            <a:off x="1157163" y="3963171"/>
            <a:ext cx="412875" cy="412875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22;p20">
            <a:extLst>
              <a:ext uri="{FF2B5EF4-FFF2-40B4-BE49-F238E27FC236}">
                <a16:creationId xmlns:a16="http://schemas.microsoft.com/office/drawing/2014/main" id="{62922764-6FFE-7DDF-3353-432E3160F14B}"/>
              </a:ext>
            </a:extLst>
          </p:cNvPr>
          <p:cNvSpPr txBox="1"/>
          <p:nvPr/>
        </p:nvSpPr>
        <p:spPr>
          <a:xfrm>
            <a:off x="3628587" y="314980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223;p20">
            <a:extLst>
              <a:ext uri="{FF2B5EF4-FFF2-40B4-BE49-F238E27FC236}">
                <a16:creationId xmlns:a16="http://schemas.microsoft.com/office/drawing/2014/main" id="{AA480D94-238E-6B06-8642-72D267E78CA1}"/>
              </a:ext>
            </a:extLst>
          </p:cNvPr>
          <p:cNvSpPr txBox="1"/>
          <p:nvPr/>
        </p:nvSpPr>
        <p:spPr>
          <a:xfrm>
            <a:off x="2371137" y="2167957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24;p20">
            <a:extLst>
              <a:ext uri="{FF2B5EF4-FFF2-40B4-BE49-F238E27FC236}">
                <a16:creationId xmlns:a16="http://schemas.microsoft.com/office/drawing/2014/main" id="{9B62420D-9501-188F-441F-36CAFEEA4A80}"/>
              </a:ext>
            </a:extLst>
          </p:cNvPr>
          <p:cNvSpPr txBox="1"/>
          <p:nvPr/>
        </p:nvSpPr>
        <p:spPr>
          <a:xfrm>
            <a:off x="2371137" y="4131682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6;p20">
            <a:extLst>
              <a:ext uri="{FF2B5EF4-FFF2-40B4-BE49-F238E27FC236}">
                <a16:creationId xmlns:a16="http://schemas.microsoft.com/office/drawing/2014/main" id="{9E9B2D39-4D2C-FBA9-18F1-A41F561F68D8}"/>
              </a:ext>
            </a:extLst>
          </p:cNvPr>
          <p:cNvSpPr txBox="1"/>
          <p:nvPr/>
        </p:nvSpPr>
        <p:spPr>
          <a:xfrm>
            <a:off x="2963159" y="337075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27;p20">
            <a:extLst>
              <a:ext uri="{FF2B5EF4-FFF2-40B4-BE49-F238E27FC236}">
                <a16:creationId xmlns:a16="http://schemas.microsoft.com/office/drawing/2014/main" id="{A182F9C2-32F2-84C7-D6CB-9201A10294A3}"/>
              </a:ext>
            </a:extLst>
          </p:cNvPr>
          <p:cNvSpPr txBox="1"/>
          <p:nvPr/>
        </p:nvSpPr>
        <p:spPr>
          <a:xfrm>
            <a:off x="1779153" y="337075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" name="Google Shape;228;p20">
            <a:extLst>
              <a:ext uri="{FF2B5EF4-FFF2-40B4-BE49-F238E27FC236}">
                <a16:creationId xmlns:a16="http://schemas.microsoft.com/office/drawing/2014/main" id="{288A5E1E-8320-C6A3-BF94-3D80B5B062BE}"/>
              </a:ext>
            </a:extLst>
          </p:cNvPr>
          <p:cNvGrpSpPr/>
          <p:nvPr/>
        </p:nvGrpSpPr>
        <p:grpSpPr>
          <a:xfrm>
            <a:off x="457200" y="3981449"/>
            <a:ext cx="555512" cy="445960"/>
            <a:chOff x="1181100" y="4938725"/>
            <a:chExt cx="556444" cy="445971"/>
          </a:xfrm>
        </p:grpSpPr>
        <p:grpSp>
          <p:nvGrpSpPr>
            <p:cNvPr id="25" name="Google Shape;229;p20">
              <a:extLst>
                <a:ext uri="{FF2B5EF4-FFF2-40B4-BE49-F238E27FC236}">
                  <a16:creationId xmlns:a16="http://schemas.microsoft.com/office/drawing/2014/main" id="{9611027B-A26E-A65E-8F39-028EAF831C50}"/>
                </a:ext>
              </a:extLst>
            </p:cNvPr>
            <p:cNvGrpSpPr/>
            <p:nvPr/>
          </p:nvGrpSpPr>
          <p:grpSpPr>
            <a:xfrm>
              <a:off x="1186961" y="4971440"/>
              <a:ext cx="550584" cy="413256"/>
              <a:chOff x="4947159" y="4374404"/>
              <a:chExt cx="1890741" cy="1157256"/>
            </a:xfrm>
          </p:grpSpPr>
          <p:sp>
            <p:nvSpPr>
              <p:cNvPr id="27" name="Google Shape;230;p20">
                <a:extLst>
                  <a:ext uri="{FF2B5EF4-FFF2-40B4-BE49-F238E27FC236}">
                    <a16:creationId xmlns:a16="http://schemas.microsoft.com/office/drawing/2014/main" id="{4C9A37FD-85B6-9310-C125-EC17B9C9D55A}"/>
                  </a:ext>
                </a:extLst>
              </p:cNvPr>
              <p:cNvSpPr/>
              <p:nvPr/>
            </p:nvSpPr>
            <p:spPr>
              <a:xfrm>
                <a:off x="4947159" y="4851465"/>
                <a:ext cx="1890600" cy="511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kern="0">
                  <a:solidFill>
                    <a:srgbClr val="00FF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8" name="Google Shape;231;p20">
                <a:extLst>
                  <a:ext uri="{FF2B5EF4-FFF2-40B4-BE49-F238E27FC236}">
                    <a16:creationId xmlns:a16="http://schemas.microsoft.com/office/drawing/2014/main" id="{34625450-877A-2937-F441-5DFEF3576A01}"/>
                  </a:ext>
                </a:extLst>
              </p:cNvPr>
              <p:cNvSpPr/>
              <p:nvPr/>
            </p:nvSpPr>
            <p:spPr>
              <a:xfrm>
                <a:off x="4995821" y="5020461"/>
                <a:ext cx="492300" cy="511200"/>
              </a:xfrm>
              <a:prstGeom prst="ellipse">
                <a:avLst/>
              </a:pr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32;p20">
                <a:extLst>
                  <a:ext uri="{FF2B5EF4-FFF2-40B4-BE49-F238E27FC236}">
                    <a16:creationId xmlns:a16="http://schemas.microsoft.com/office/drawing/2014/main" id="{E33E0529-2EA6-8FCF-DD21-BCCCFF031408}"/>
                  </a:ext>
                </a:extLst>
              </p:cNvPr>
              <p:cNvSpPr/>
              <p:nvPr/>
            </p:nvSpPr>
            <p:spPr>
              <a:xfrm>
                <a:off x="6299788" y="5020461"/>
                <a:ext cx="492300" cy="511200"/>
              </a:xfrm>
              <a:prstGeom prst="ellipse">
                <a:avLst/>
              </a:pr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33;p20">
                <a:extLst>
                  <a:ext uri="{FF2B5EF4-FFF2-40B4-BE49-F238E27FC236}">
                    <a16:creationId xmlns:a16="http://schemas.microsoft.com/office/drawing/2014/main" id="{EA66E686-042A-3F31-13A7-B58B762F5B47}"/>
                  </a:ext>
                </a:extLst>
              </p:cNvPr>
              <p:cNvSpPr/>
              <p:nvPr/>
            </p:nvSpPr>
            <p:spPr>
              <a:xfrm>
                <a:off x="6422754" y="5148177"/>
                <a:ext cx="246300" cy="255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34;p20">
                <a:extLst>
                  <a:ext uri="{FF2B5EF4-FFF2-40B4-BE49-F238E27FC236}">
                    <a16:creationId xmlns:a16="http://schemas.microsoft.com/office/drawing/2014/main" id="{A5A52ED7-2809-3BA3-C353-0D8A203DF012}"/>
                  </a:ext>
                </a:extLst>
              </p:cNvPr>
              <p:cNvSpPr/>
              <p:nvPr/>
            </p:nvSpPr>
            <p:spPr>
              <a:xfrm>
                <a:off x="5118787" y="5148177"/>
                <a:ext cx="246300" cy="255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35;p20">
                <a:extLst>
                  <a:ext uri="{FF2B5EF4-FFF2-40B4-BE49-F238E27FC236}">
                    <a16:creationId xmlns:a16="http://schemas.microsoft.com/office/drawing/2014/main" id="{5A6F91FC-6627-2465-E789-68792C13679A}"/>
                  </a:ext>
                </a:extLst>
              </p:cNvPr>
              <p:cNvSpPr/>
              <p:nvPr/>
            </p:nvSpPr>
            <p:spPr>
              <a:xfrm>
                <a:off x="6106500" y="4374404"/>
                <a:ext cx="731400" cy="524700"/>
              </a:xfrm>
              <a:prstGeom prst="snip1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36;p20">
                <a:extLst>
                  <a:ext uri="{FF2B5EF4-FFF2-40B4-BE49-F238E27FC236}">
                    <a16:creationId xmlns:a16="http://schemas.microsoft.com/office/drawing/2014/main" id="{BC42DC82-D55E-90F0-7E17-4AB7883D410D}"/>
                  </a:ext>
                </a:extLst>
              </p:cNvPr>
              <p:cNvSpPr/>
              <p:nvPr/>
            </p:nvSpPr>
            <p:spPr>
              <a:xfrm>
                <a:off x="6262800" y="4451650"/>
                <a:ext cx="418800" cy="255900"/>
              </a:xfrm>
              <a:prstGeom prst="snip1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37;p20">
              <a:extLst>
                <a:ext uri="{FF2B5EF4-FFF2-40B4-BE49-F238E27FC236}">
                  <a16:creationId xmlns:a16="http://schemas.microsoft.com/office/drawing/2014/main" id="{5137D276-EEDB-953A-3B14-1910500CD1BB}"/>
                </a:ext>
              </a:extLst>
            </p:cNvPr>
            <p:cNvSpPr/>
            <p:nvPr/>
          </p:nvSpPr>
          <p:spPr>
            <a:xfrm>
              <a:off x="1181100" y="4938725"/>
              <a:ext cx="338100" cy="1953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ADF9713-3FB3-5386-6EA3-7BA65F9186D8}"/>
              </a:ext>
            </a:extLst>
          </p:cNvPr>
          <p:cNvSpPr txBox="1"/>
          <p:nvPr/>
        </p:nvSpPr>
        <p:spPr>
          <a:xfrm>
            <a:off x="4495800" y="514350"/>
            <a:ext cx="4512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Transitions?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decision(s) do you want to make?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cost of a decision?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EBF6D2-4E34-528E-E98F-DC3AA8EC6647}"/>
              </a:ext>
            </a:extLst>
          </p:cNvPr>
          <p:cNvSpPr txBox="1"/>
          <p:nvPr/>
        </p:nvSpPr>
        <p:spPr>
          <a:xfrm>
            <a:off x="4495800" y="1486693"/>
            <a:ext cx="44999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variables?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information do you need to make </a:t>
            </a:r>
            <a:br>
              <a:rPr lang="en-US" dirty="0"/>
            </a:br>
            <a:r>
              <a:rPr lang="en-US" dirty="0"/>
              <a:t>and represent a decision?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does a transition change the</a:t>
            </a:r>
            <a:br>
              <a:rPr lang="en-US" dirty="0"/>
            </a:br>
            <a:r>
              <a:rPr lang="en-US" dirty="0"/>
              <a:t>state variables?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4C5FD2-E37D-B051-7F65-5929A28ED949}"/>
              </a:ext>
            </a:extLst>
          </p:cNvPr>
          <p:cNvSpPr txBox="1"/>
          <p:nvPr/>
        </p:nvSpPr>
        <p:spPr>
          <a:xfrm>
            <a:off x="4506266" y="3015340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Base case?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conditions define when you stop</a:t>
            </a:r>
            <a:br>
              <a:rPr lang="en-US" dirty="0"/>
            </a:br>
            <a:r>
              <a:rPr lang="en-US" dirty="0"/>
              <a:t>making transitions?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21BD24-D0EC-8E5B-7AA0-38C31A8CE8DE}"/>
              </a:ext>
            </a:extLst>
          </p:cNvPr>
          <p:cNvSpPr txBox="1"/>
          <p:nvPr/>
        </p:nvSpPr>
        <p:spPr>
          <a:xfrm>
            <a:off x="4495800" y="3989756"/>
            <a:ext cx="3820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Target state?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state should the transitions</a:t>
            </a:r>
            <a:br>
              <a:rPr lang="en-US" dirty="0"/>
            </a:br>
            <a:r>
              <a:rPr lang="en-US" dirty="0"/>
              <a:t>start from?</a:t>
            </a:r>
          </a:p>
        </p:txBody>
      </p:sp>
    </p:spTree>
    <p:extLst>
      <p:ext uri="{BB962C8B-B14F-4D97-AF65-F5344CB8AC3E}">
        <p14:creationId xmlns:p14="http://schemas.microsoft.com/office/powerpoint/2010/main" val="10765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B939A-A1DD-2896-09C0-C8CFBD40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Model for TSP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50D870-FBE0-6F18-ACF8-ABEC10A1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C619C9-0274-477C-AD1C-C3FFD0FC96B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F1B7BDB-D639-2A96-48D5-38CAD61945C0}"/>
              </a:ext>
            </a:extLst>
          </p:cNvPr>
          <p:cNvSpPr txBox="1">
            <a:spLocks/>
          </p:cNvSpPr>
          <p:nvPr/>
        </p:nvSpPr>
        <p:spPr>
          <a:xfrm>
            <a:off x="628650" y="1276350"/>
            <a:ext cx="7886700" cy="33563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50" dirty="0"/>
              <a:t>DP Model: recursive equation of a value function of a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C5AF44B-92B5-96C5-157D-5E043159BE03}"/>
                  </a:ext>
                </a:extLst>
              </p:cNvPr>
              <p:cNvSpPr txBox="1"/>
              <p:nvPr/>
            </p:nvSpPr>
            <p:spPr>
              <a:xfrm>
                <a:off x="1742341" y="1895249"/>
                <a:ext cx="5049716" cy="1365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75">
                          <a:latin typeface="Cambria Math" panose="02040503050406030204" pitchFamily="18" charset="0"/>
                        </a:rPr>
                        <m:t>compute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 \</m:t>
                      </m:r>
                      <m:r>
                        <m:rPr>
                          <m:lit/>
                        </m:rPr>
                        <a:rPr lang="en-US" sz="1875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75" i="1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US" sz="1875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75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875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75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75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lim>
                                  </m:limLow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 \ 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75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75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75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75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≠∅           </m:t>
                              </m:r>
                            </m:e>
                            <m:e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,0</m:t>
                                  </m:r>
                                </m:e>
                              </m:d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75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=∅,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75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=∅,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C5AF44B-92B5-96C5-157D-5E043159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341" y="1895249"/>
                <a:ext cx="5049716" cy="1365374"/>
              </a:xfrm>
              <a:prstGeom prst="rect">
                <a:avLst/>
              </a:prstGeom>
              <a:blipFill>
                <a:blip r:embed="rId2"/>
                <a:stretch>
                  <a:fillRect l="-2010" t="-1852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184522D-59BD-F639-135E-C1F66F2ABFD2}"/>
                  </a:ext>
                </a:extLst>
              </p:cNvPr>
              <p:cNvSpPr txBox="1"/>
              <p:nvPr/>
            </p:nvSpPr>
            <p:spPr>
              <a:xfrm>
                <a:off x="6893168" y="2192220"/>
                <a:ext cx="732692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Visit 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endParaRPr lang="en-US" sz="16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184522D-59BD-F639-135E-C1F66F2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168" y="2192220"/>
                <a:ext cx="732692" cy="346249"/>
              </a:xfrm>
              <a:prstGeom prst="rect">
                <a:avLst/>
              </a:prstGeom>
              <a:blipFill>
                <a:blip r:embed="rId3"/>
                <a:stretch>
                  <a:fillRect l="-5085" t="-714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9008E9-3421-1042-ADAD-FFC9ADCAE78E}"/>
              </a:ext>
            </a:extLst>
          </p:cNvPr>
          <p:cNvSpPr txBox="1"/>
          <p:nvPr/>
        </p:nvSpPr>
        <p:spPr>
          <a:xfrm>
            <a:off x="6893176" y="2611322"/>
            <a:ext cx="89974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823FBA-0AB1-8564-052E-4DDD4876CB6C}"/>
              </a:ext>
            </a:extLst>
          </p:cNvPr>
          <p:cNvSpPr txBox="1"/>
          <p:nvPr/>
        </p:nvSpPr>
        <p:spPr>
          <a:xfrm>
            <a:off x="6890239" y="2917866"/>
            <a:ext cx="131005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Base case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3CF7EC-DCD5-8777-FD71-A379B3268AA7}"/>
              </a:ext>
            </a:extLst>
          </p:cNvPr>
          <p:cNvSpPr txBox="1"/>
          <p:nvPr/>
        </p:nvSpPr>
        <p:spPr>
          <a:xfrm>
            <a:off x="6860930" y="1857231"/>
            <a:ext cx="133936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Target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D8DAF9-17E8-D54C-810D-02BB46E3009F}"/>
                  </a:ext>
                </a:extLst>
              </p:cNvPr>
              <p:cNvSpPr txBox="1"/>
              <p:nvPr/>
            </p:nvSpPr>
            <p:spPr>
              <a:xfrm>
                <a:off x="1506420" y="3446587"/>
                <a:ext cx="2741735" cy="854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 variables: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unvisited customers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current customer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D8DAF9-17E8-D54C-810D-02BB46E30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20" y="3446587"/>
                <a:ext cx="2741735" cy="854080"/>
              </a:xfrm>
              <a:prstGeom prst="rect">
                <a:avLst/>
              </a:prstGeom>
              <a:blipFill>
                <a:blip r:embed="rId4"/>
                <a:stretch>
                  <a:fillRect l="-1382" t="-2941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4D330F6-E379-967C-CEEC-AD0FAFAC39BD}"/>
                  </a:ext>
                </a:extLst>
              </p:cNvPr>
              <p:cNvSpPr txBox="1"/>
              <p:nvPr/>
            </p:nvSpPr>
            <p:spPr>
              <a:xfrm>
                <a:off x="5146430" y="3422173"/>
                <a:ext cx="2842846" cy="874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Constants: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customers (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depot)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travel time from 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CA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endParaRPr lang="en-US" sz="16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4D330F6-E379-967C-CEEC-AD0FAFAC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430" y="3422173"/>
                <a:ext cx="2842846" cy="874598"/>
              </a:xfrm>
              <a:prstGeom prst="rect">
                <a:avLst/>
              </a:prstGeom>
              <a:blipFill>
                <a:blip r:embed="rId5"/>
                <a:stretch>
                  <a:fillRect l="-1333" t="-285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3087;p114">
            <a:extLst>
              <a:ext uri="{FF2B5EF4-FFF2-40B4-BE49-F238E27FC236}">
                <a16:creationId xmlns:a16="http://schemas.microsoft.com/office/drawing/2014/main" id="{CF98337F-F3E3-F44B-9131-9CE794BA88FC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>
          <a:xfrm>
            <a:off x="8534400" y="1"/>
            <a:ext cx="609600" cy="357188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94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B939A-A1DD-2896-09C0-C8CFBD40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Model for TSP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50D870-FBE0-6F18-ACF8-ABEC10A1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C619C9-0274-477C-AD1C-C3FFD0FC96B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F1B7BDB-D639-2A96-48D5-38CAD61945C0}"/>
              </a:ext>
            </a:extLst>
          </p:cNvPr>
          <p:cNvSpPr txBox="1">
            <a:spLocks/>
          </p:cNvSpPr>
          <p:nvPr/>
        </p:nvSpPr>
        <p:spPr>
          <a:xfrm>
            <a:off x="628650" y="1276350"/>
            <a:ext cx="7886700" cy="33563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50" dirty="0"/>
              <a:t>DP Model: recursive equation of a value function of a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C5AF44B-92B5-96C5-157D-5E043159BE03}"/>
                  </a:ext>
                </a:extLst>
              </p:cNvPr>
              <p:cNvSpPr txBox="1"/>
              <p:nvPr/>
            </p:nvSpPr>
            <p:spPr>
              <a:xfrm>
                <a:off x="1742341" y="1895249"/>
                <a:ext cx="5049716" cy="1365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75">
                          <a:latin typeface="Cambria Math" panose="02040503050406030204" pitchFamily="18" charset="0"/>
                        </a:rPr>
                        <m:t>compute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 \</m:t>
                      </m:r>
                      <m:r>
                        <m:rPr>
                          <m:lit/>
                        </m:rPr>
                        <a:rPr lang="en-US" sz="1875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75" i="1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US" sz="1875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75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875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75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75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lim>
                                  </m:limLow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 \ 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75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75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75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75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≠∅           </m:t>
                              </m:r>
                            </m:e>
                            <m:e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,0</m:t>
                                  </m:r>
                                </m:e>
                              </m:d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75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=∅,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75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=∅,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C5AF44B-92B5-96C5-157D-5E043159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341" y="1895249"/>
                <a:ext cx="5049716" cy="1365374"/>
              </a:xfrm>
              <a:prstGeom prst="rect">
                <a:avLst/>
              </a:prstGeom>
              <a:blipFill>
                <a:blip r:embed="rId2"/>
                <a:stretch>
                  <a:fillRect l="-2010" t="-1852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184522D-59BD-F639-135E-C1F66F2ABFD2}"/>
                  </a:ext>
                </a:extLst>
              </p:cNvPr>
              <p:cNvSpPr txBox="1"/>
              <p:nvPr/>
            </p:nvSpPr>
            <p:spPr>
              <a:xfrm>
                <a:off x="6893168" y="2192220"/>
                <a:ext cx="732692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Visit 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endParaRPr lang="en-US" sz="16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184522D-59BD-F639-135E-C1F66F2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168" y="2192220"/>
                <a:ext cx="732692" cy="346249"/>
              </a:xfrm>
              <a:prstGeom prst="rect">
                <a:avLst/>
              </a:prstGeom>
              <a:blipFill>
                <a:blip r:embed="rId3"/>
                <a:stretch>
                  <a:fillRect l="-5085" t="-714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9008E9-3421-1042-ADAD-FFC9ADCAE78E}"/>
              </a:ext>
            </a:extLst>
          </p:cNvPr>
          <p:cNvSpPr txBox="1"/>
          <p:nvPr/>
        </p:nvSpPr>
        <p:spPr>
          <a:xfrm>
            <a:off x="6893176" y="2611322"/>
            <a:ext cx="89974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823FBA-0AB1-8564-052E-4DDD4876CB6C}"/>
              </a:ext>
            </a:extLst>
          </p:cNvPr>
          <p:cNvSpPr txBox="1"/>
          <p:nvPr/>
        </p:nvSpPr>
        <p:spPr>
          <a:xfrm>
            <a:off x="6890238" y="2917866"/>
            <a:ext cx="118696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Base case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3CF7EC-DCD5-8777-FD71-A379B3268AA7}"/>
              </a:ext>
            </a:extLst>
          </p:cNvPr>
          <p:cNvSpPr txBox="1"/>
          <p:nvPr/>
        </p:nvSpPr>
        <p:spPr>
          <a:xfrm>
            <a:off x="6860930" y="1857231"/>
            <a:ext cx="133936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Target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D8DAF9-17E8-D54C-810D-02BB46E3009F}"/>
                  </a:ext>
                </a:extLst>
              </p:cNvPr>
              <p:cNvSpPr txBox="1"/>
              <p:nvPr/>
            </p:nvSpPr>
            <p:spPr>
              <a:xfrm>
                <a:off x="1506420" y="3446587"/>
                <a:ext cx="2741735" cy="854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 variables: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unvisited customers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current customer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D8DAF9-17E8-D54C-810D-02BB46E30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20" y="3446587"/>
                <a:ext cx="2741735" cy="854080"/>
              </a:xfrm>
              <a:prstGeom prst="rect">
                <a:avLst/>
              </a:prstGeom>
              <a:blipFill>
                <a:blip r:embed="rId4"/>
                <a:stretch>
                  <a:fillRect l="-1382" t="-2941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4D330F6-E379-967C-CEEC-AD0FAFAC39BD}"/>
                  </a:ext>
                </a:extLst>
              </p:cNvPr>
              <p:cNvSpPr txBox="1"/>
              <p:nvPr/>
            </p:nvSpPr>
            <p:spPr>
              <a:xfrm>
                <a:off x="5146430" y="3422173"/>
                <a:ext cx="2842846" cy="874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Constants: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customers (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depot)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travel time from 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CA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endParaRPr lang="en-US" sz="16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4D330F6-E379-967C-CEEC-AD0FAFAC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430" y="3422173"/>
                <a:ext cx="2842846" cy="874598"/>
              </a:xfrm>
              <a:prstGeom prst="rect">
                <a:avLst/>
              </a:prstGeom>
              <a:blipFill>
                <a:blip r:embed="rId5"/>
                <a:stretch>
                  <a:fillRect l="-1333" t="-285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E1E8996-4C49-2920-4997-F35720F52BE0}"/>
              </a:ext>
            </a:extLst>
          </p:cNvPr>
          <p:cNvSpPr/>
          <p:nvPr/>
        </p:nvSpPr>
        <p:spPr>
          <a:xfrm>
            <a:off x="1424359" y="3397456"/>
            <a:ext cx="2631827" cy="9400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Google Shape;3087;p114">
            <a:extLst>
              <a:ext uri="{FF2B5EF4-FFF2-40B4-BE49-F238E27FC236}">
                <a16:creationId xmlns:a16="http://schemas.microsoft.com/office/drawing/2014/main" id="{E5E508EA-1A8B-0C63-8E54-5558CBF9E1EB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>
          <a:xfrm>
            <a:off x="8534400" y="1"/>
            <a:ext cx="609600" cy="357188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19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B939A-A1DD-2896-09C0-C8CFBD40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Model for TSP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50D870-FBE0-6F18-ACF8-ABEC10A1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C619C9-0274-477C-AD1C-C3FFD0FC96B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F1B7BDB-D639-2A96-48D5-38CAD61945C0}"/>
              </a:ext>
            </a:extLst>
          </p:cNvPr>
          <p:cNvSpPr txBox="1">
            <a:spLocks/>
          </p:cNvSpPr>
          <p:nvPr/>
        </p:nvSpPr>
        <p:spPr>
          <a:xfrm>
            <a:off x="628650" y="1276350"/>
            <a:ext cx="7886700" cy="33563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50" dirty="0"/>
              <a:t>DP Model: recursive equation of a value function of a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C5AF44B-92B5-96C5-157D-5E043159BE03}"/>
                  </a:ext>
                </a:extLst>
              </p:cNvPr>
              <p:cNvSpPr txBox="1"/>
              <p:nvPr/>
            </p:nvSpPr>
            <p:spPr>
              <a:xfrm>
                <a:off x="1742341" y="1895249"/>
                <a:ext cx="5049716" cy="13653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75">
                          <a:latin typeface="Cambria Math" panose="02040503050406030204" pitchFamily="18" charset="0"/>
                        </a:rPr>
                        <m:t>compute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75" i="1">
                          <a:latin typeface="Cambria Math" panose="02040503050406030204" pitchFamily="18" charset="0"/>
                        </a:rPr>
                        <m:t> \</m:t>
                      </m:r>
                      <m:r>
                        <m:rPr>
                          <m:lit/>
                        </m:rPr>
                        <a:rPr lang="en-US" sz="1875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75" i="1">
                          <a:latin typeface="Cambria Math" panose="02040503050406030204" pitchFamily="18" charset="0"/>
                        </a:rPr>
                        <m:t>, 0)</m:t>
                      </m:r>
                    </m:oMath>
                  </m:oMathPara>
                </a14:m>
                <a:endParaRPr lang="en-US" sz="1875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75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75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1875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75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75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75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lim>
                                  </m:limLow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 \ 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1875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75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875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75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75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≠∅           </m:t>
                              </m:r>
                            </m:e>
                            <m:e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sz="1875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,0</m:t>
                                  </m:r>
                                </m:e>
                              </m:d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75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=∅,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</m:e>
                            <m:e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75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</a:rPr>
                                <m:t>=∅,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75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75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C5AF44B-92B5-96C5-157D-5E043159B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341" y="1895249"/>
                <a:ext cx="5049716" cy="1365374"/>
              </a:xfrm>
              <a:prstGeom prst="rect">
                <a:avLst/>
              </a:prstGeom>
              <a:blipFill>
                <a:blip r:embed="rId2"/>
                <a:stretch>
                  <a:fillRect l="-2010" t="-1852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184522D-59BD-F639-135E-C1F66F2ABFD2}"/>
                  </a:ext>
                </a:extLst>
              </p:cNvPr>
              <p:cNvSpPr txBox="1"/>
              <p:nvPr/>
            </p:nvSpPr>
            <p:spPr>
              <a:xfrm>
                <a:off x="6893168" y="2192220"/>
                <a:ext cx="732692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Visit 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endParaRPr lang="en-US" sz="16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184522D-59BD-F639-135E-C1F66F2A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168" y="2192220"/>
                <a:ext cx="732692" cy="346249"/>
              </a:xfrm>
              <a:prstGeom prst="rect">
                <a:avLst/>
              </a:prstGeom>
              <a:blipFill>
                <a:blip r:embed="rId3"/>
                <a:stretch>
                  <a:fillRect l="-5085" t="-714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9008E9-3421-1042-ADAD-FFC9ADCAE78E}"/>
              </a:ext>
            </a:extLst>
          </p:cNvPr>
          <p:cNvSpPr txBox="1"/>
          <p:nvPr/>
        </p:nvSpPr>
        <p:spPr>
          <a:xfrm>
            <a:off x="6893176" y="2611322"/>
            <a:ext cx="89974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823FBA-0AB1-8564-052E-4DDD4876CB6C}"/>
              </a:ext>
            </a:extLst>
          </p:cNvPr>
          <p:cNvSpPr txBox="1"/>
          <p:nvPr/>
        </p:nvSpPr>
        <p:spPr>
          <a:xfrm>
            <a:off x="6890239" y="2917866"/>
            <a:ext cx="131005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Base case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3CF7EC-DCD5-8777-FD71-A379B3268AA7}"/>
              </a:ext>
            </a:extLst>
          </p:cNvPr>
          <p:cNvSpPr txBox="1"/>
          <p:nvPr/>
        </p:nvSpPr>
        <p:spPr>
          <a:xfrm>
            <a:off x="6860930" y="1857231"/>
            <a:ext cx="133936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Target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D8DAF9-17E8-D54C-810D-02BB46E3009F}"/>
                  </a:ext>
                </a:extLst>
              </p:cNvPr>
              <p:cNvSpPr txBox="1"/>
              <p:nvPr/>
            </p:nvSpPr>
            <p:spPr>
              <a:xfrm>
                <a:off x="1506420" y="3446587"/>
                <a:ext cx="2741735" cy="854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 variables: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unvisited customers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current customer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D8DAF9-17E8-D54C-810D-02BB46E30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20" y="3446587"/>
                <a:ext cx="2741735" cy="854080"/>
              </a:xfrm>
              <a:prstGeom prst="rect">
                <a:avLst/>
              </a:prstGeom>
              <a:blipFill>
                <a:blip r:embed="rId4"/>
                <a:stretch>
                  <a:fillRect l="-1382" t="-2941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4D330F6-E379-967C-CEEC-AD0FAFAC39BD}"/>
                  </a:ext>
                </a:extLst>
              </p:cNvPr>
              <p:cNvSpPr txBox="1"/>
              <p:nvPr/>
            </p:nvSpPr>
            <p:spPr>
              <a:xfrm>
                <a:off x="5146430" y="3422173"/>
                <a:ext cx="2842846" cy="874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Constants: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customers (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depot)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16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: travel time from </a:t>
                </a:r>
                <a14:m>
                  <m:oMath xmlns:m="http://schemas.openxmlformats.org/officeDocument/2006/math">
                    <m:r>
                      <a:rPr lang="en-US" sz="16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CA" sz="165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endParaRPr lang="en-US" sz="16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4D330F6-E379-967C-CEEC-AD0FAFAC3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430" y="3422173"/>
                <a:ext cx="2842846" cy="874598"/>
              </a:xfrm>
              <a:prstGeom prst="rect">
                <a:avLst/>
              </a:prstGeom>
              <a:blipFill>
                <a:blip r:embed="rId5"/>
                <a:stretch>
                  <a:fillRect l="-1333" t="-285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9AD2704-B6DD-4A32-8460-BB2606D8788E}"/>
              </a:ext>
            </a:extLst>
          </p:cNvPr>
          <p:cNvSpPr/>
          <p:nvPr/>
        </p:nvSpPr>
        <p:spPr>
          <a:xfrm>
            <a:off x="2860431" y="2225634"/>
            <a:ext cx="4847491" cy="7206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0E3E0F-D3A0-31CA-A001-239C22374309}"/>
              </a:ext>
            </a:extLst>
          </p:cNvPr>
          <p:cNvSpPr txBox="1"/>
          <p:nvPr/>
        </p:nvSpPr>
        <p:spPr>
          <a:xfrm>
            <a:off x="7726971" y="2393460"/>
            <a:ext cx="13803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Transitions</a:t>
            </a:r>
          </a:p>
        </p:txBody>
      </p:sp>
      <p:sp>
        <p:nvSpPr>
          <p:cNvPr id="12" name="Google Shape;3087;p114">
            <a:extLst>
              <a:ext uri="{FF2B5EF4-FFF2-40B4-BE49-F238E27FC236}">
                <a16:creationId xmlns:a16="http://schemas.microsoft.com/office/drawing/2014/main" id="{F6FB6A2D-63AE-465B-D835-DF94AA54F7F4}"/>
              </a:ext>
            </a:extLst>
          </p:cNvPr>
          <p:cNvSpPr txBox="1">
            <a:spLocks noGrp="1"/>
          </p:cNvSpPr>
          <p:nvPr>
            <p:ph type="sldNum" sz="quarter" idx="11"/>
          </p:nvPr>
        </p:nvSpPr>
        <p:spPr>
          <a:xfrm>
            <a:off x="8534400" y="1"/>
            <a:ext cx="609600" cy="357188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824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TSPTW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2209799"/>
          </a:xfrm>
        </p:spPr>
        <p:txBody>
          <a:bodyPr/>
          <a:lstStyle/>
          <a:p>
            <a:pPr marL="0" indent="0">
              <a:buNone/>
            </a:pPr>
            <a:r>
              <a:rPr lang="en-CA" sz="2200" dirty="0"/>
              <a:t>TSP with Time Windows</a:t>
            </a:r>
            <a:br>
              <a:rPr lang="en-CA" sz="2200" dirty="0"/>
            </a:br>
            <a:r>
              <a:rPr lang="en-CA" sz="2200" dirty="0"/>
              <a:t>Minimize the travel time to visit </a:t>
            </a:r>
            <a:br>
              <a:rPr lang="en-CA" sz="2200" dirty="0"/>
            </a:br>
            <a:r>
              <a:rPr lang="en-CA" sz="2200" dirty="0"/>
              <a:t>all customers within time windows</a:t>
            </a:r>
          </a:p>
        </p:txBody>
      </p:sp>
      <p:sp>
        <p:nvSpPr>
          <p:cNvPr id="2" name="Google Shape;207;p20">
            <a:extLst>
              <a:ext uri="{FF2B5EF4-FFF2-40B4-BE49-F238E27FC236}">
                <a16:creationId xmlns:a16="http://schemas.microsoft.com/office/drawing/2014/main" id="{277DE0FA-49BD-50CE-A5E3-F48CC623339C}"/>
              </a:ext>
            </a:extLst>
          </p:cNvPr>
          <p:cNvSpPr/>
          <p:nvPr/>
        </p:nvSpPr>
        <p:spPr>
          <a:xfrm>
            <a:off x="1062351" y="235916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endParaRPr sz="19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08;p20">
            <a:extLst>
              <a:ext uri="{FF2B5EF4-FFF2-40B4-BE49-F238E27FC236}">
                <a16:creationId xmlns:a16="http://schemas.microsoft.com/office/drawing/2014/main" id="{4CB1F63C-B3A9-7124-167D-CC1C8254FD14}"/>
              </a:ext>
            </a:extLst>
          </p:cNvPr>
          <p:cNvSpPr/>
          <p:nvPr/>
        </p:nvSpPr>
        <p:spPr>
          <a:xfrm>
            <a:off x="3327214" y="4005086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209;p20">
            <a:extLst>
              <a:ext uri="{FF2B5EF4-FFF2-40B4-BE49-F238E27FC236}">
                <a16:creationId xmlns:a16="http://schemas.microsoft.com/office/drawing/2014/main" id="{4E1A8AC5-7C1B-A251-13E1-9666CAC50D74}"/>
              </a:ext>
            </a:extLst>
          </p:cNvPr>
          <p:cNvSpPr/>
          <p:nvPr/>
        </p:nvSpPr>
        <p:spPr>
          <a:xfrm>
            <a:off x="3327214" y="235916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" name="Google Shape;210;p20">
            <a:extLst>
              <a:ext uri="{FF2B5EF4-FFF2-40B4-BE49-F238E27FC236}">
                <a16:creationId xmlns:a16="http://schemas.microsoft.com/office/drawing/2014/main" id="{7A1BAFB0-267A-4D3E-BF8F-1470D7B230BB}"/>
              </a:ext>
            </a:extLst>
          </p:cNvPr>
          <p:cNvCxnSpPr>
            <a:stCxn id="12" idx="7"/>
            <a:endCxn id="5" idx="3"/>
          </p:cNvCxnSpPr>
          <p:nvPr/>
        </p:nvCxnSpPr>
        <p:spPr>
          <a:xfrm rot="10800000" flipH="1">
            <a:off x="1472180" y="2769047"/>
            <a:ext cx="1925325" cy="13063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212;p20">
            <a:extLst>
              <a:ext uri="{FF2B5EF4-FFF2-40B4-BE49-F238E27FC236}">
                <a16:creationId xmlns:a16="http://schemas.microsoft.com/office/drawing/2014/main" id="{2AD37CFE-4A6B-24A6-18ED-A433425E0F29}"/>
              </a:ext>
            </a:extLst>
          </p:cNvPr>
          <p:cNvCxnSpPr>
            <a:stCxn id="12" idx="0"/>
            <a:endCxn id="2" idx="4"/>
          </p:cNvCxnSpPr>
          <p:nvPr/>
        </p:nvCxnSpPr>
        <p:spPr>
          <a:xfrm rot="10800000">
            <a:off x="1302422" y="2839356"/>
            <a:ext cx="0" cy="116572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213;p20">
            <a:extLst>
              <a:ext uri="{FF2B5EF4-FFF2-40B4-BE49-F238E27FC236}">
                <a16:creationId xmlns:a16="http://schemas.microsoft.com/office/drawing/2014/main" id="{7AEA1C2F-9616-EE00-EE89-154FBD615B2A}"/>
              </a:ext>
            </a:extLst>
          </p:cNvPr>
          <p:cNvCxnSpPr>
            <a:stCxn id="12" idx="6"/>
            <a:endCxn id="4" idx="2"/>
          </p:cNvCxnSpPr>
          <p:nvPr/>
        </p:nvCxnSpPr>
        <p:spPr>
          <a:xfrm>
            <a:off x="1542497" y="4245156"/>
            <a:ext cx="1784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214;p20">
            <a:extLst>
              <a:ext uri="{FF2B5EF4-FFF2-40B4-BE49-F238E27FC236}">
                <a16:creationId xmlns:a16="http://schemas.microsoft.com/office/drawing/2014/main" id="{967C04C5-6528-6EC0-BB48-9A9B596BD374}"/>
              </a:ext>
            </a:extLst>
          </p:cNvPr>
          <p:cNvCxnSpPr>
            <a:stCxn id="4" idx="0"/>
            <a:endCxn id="5" idx="4"/>
          </p:cNvCxnSpPr>
          <p:nvPr/>
        </p:nvCxnSpPr>
        <p:spPr>
          <a:xfrm rot="10800000">
            <a:off x="3567289" y="2839361"/>
            <a:ext cx="0" cy="116572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215;p20">
            <a:extLst>
              <a:ext uri="{FF2B5EF4-FFF2-40B4-BE49-F238E27FC236}">
                <a16:creationId xmlns:a16="http://schemas.microsoft.com/office/drawing/2014/main" id="{9614F986-EB36-9A6B-F045-5ECA6B64EFFA}"/>
              </a:ext>
            </a:extLst>
          </p:cNvPr>
          <p:cNvCxnSpPr>
            <a:stCxn id="5" idx="2"/>
            <a:endCxn id="2" idx="6"/>
          </p:cNvCxnSpPr>
          <p:nvPr/>
        </p:nvCxnSpPr>
        <p:spPr>
          <a:xfrm rot="10800000">
            <a:off x="1542514" y="2599236"/>
            <a:ext cx="1784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16;p20">
            <a:extLst>
              <a:ext uri="{FF2B5EF4-FFF2-40B4-BE49-F238E27FC236}">
                <a16:creationId xmlns:a16="http://schemas.microsoft.com/office/drawing/2014/main" id="{4EB4022D-116B-5D4F-7EE4-051533A4DA67}"/>
              </a:ext>
            </a:extLst>
          </p:cNvPr>
          <p:cNvCxnSpPr>
            <a:stCxn id="4" idx="1"/>
            <a:endCxn id="2" idx="5"/>
          </p:cNvCxnSpPr>
          <p:nvPr/>
        </p:nvCxnSpPr>
        <p:spPr>
          <a:xfrm rot="10800000">
            <a:off x="1472205" y="2769052"/>
            <a:ext cx="1925325" cy="13063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211;p20">
            <a:extLst>
              <a:ext uri="{FF2B5EF4-FFF2-40B4-BE49-F238E27FC236}">
                <a16:creationId xmlns:a16="http://schemas.microsoft.com/office/drawing/2014/main" id="{158F6518-36D4-AA59-7C31-FAE2C5B14AE0}"/>
              </a:ext>
            </a:extLst>
          </p:cNvPr>
          <p:cNvSpPr/>
          <p:nvPr/>
        </p:nvSpPr>
        <p:spPr>
          <a:xfrm>
            <a:off x="1062347" y="400508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17;p20">
            <a:extLst>
              <a:ext uri="{FF2B5EF4-FFF2-40B4-BE49-F238E27FC236}">
                <a16:creationId xmlns:a16="http://schemas.microsoft.com/office/drawing/2014/main" id="{E4FD6B68-42DA-E723-4AA8-709EDBE73C69}"/>
              </a:ext>
            </a:extLst>
          </p:cNvPr>
          <p:cNvSpPr txBox="1"/>
          <p:nvPr/>
        </p:nvSpPr>
        <p:spPr>
          <a:xfrm>
            <a:off x="943913" y="4465357"/>
            <a:ext cx="7616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Depot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18;p20">
            <a:extLst>
              <a:ext uri="{FF2B5EF4-FFF2-40B4-BE49-F238E27FC236}">
                <a16:creationId xmlns:a16="http://schemas.microsoft.com/office/drawing/2014/main" id="{3E76D4E6-941F-2EAE-09BF-5A563C94E043}"/>
              </a:ext>
            </a:extLst>
          </p:cNvPr>
          <p:cNvSpPr txBox="1"/>
          <p:nvPr/>
        </p:nvSpPr>
        <p:spPr>
          <a:xfrm>
            <a:off x="1052456" y="322600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219;p20">
            <a:extLst>
              <a:ext uri="{FF2B5EF4-FFF2-40B4-BE49-F238E27FC236}">
                <a16:creationId xmlns:a16="http://schemas.microsoft.com/office/drawing/2014/main" id="{D15B158A-9200-5239-51A8-59DE1D815FCE}"/>
              </a:ext>
            </a:extLst>
          </p:cNvPr>
          <p:cNvSpPr txBox="1"/>
          <p:nvPr/>
        </p:nvSpPr>
        <p:spPr>
          <a:xfrm>
            <a:off x="152400" y="2391457"/>
            <a:ext cx="91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[5, 16]</a:t>
            </a:r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220;p20">
            <a:extLst>
              <a:ext uri="{FF2B5EF4-FFF2-40B4-BE49-F238E27FC236}">
                <a16:creationId xmlns:a16="http://schemas.microsoft.com/office/drawing/2014/main" id="{DE50E37C-A7D9-A1FC-6335-6936A2B23823}"/>
              </a:ext>
            </a:extLst>
          </p:cNvPr>
          <p:cNvSpPr txBox="1"/>
          <p:nvPr/>
        </p:nvSpPr>
        <p:spPr>
          <a:xfrm>
            <a:off x="3848531" y="2391457"/>
            <a:ext cx="826875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[8, 14]</a:t>
            </a:r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221;p20">
            <a:extLst>
              <a:ext uri="{FF2B5EF4-FFF2-40B4-BE49-F238E27FC236}">
                <a16:creationId xmlns:a16="http://schemas.microsoft.com/office/drawing/2014/main" id="{9E330425-3AAB-1A07-F992-7E1683A703FE}"/>
              </a:ext>
            </a:extLst>
          </p:cNvPr>
          <p:cNvSpPr/>
          <p:nvPr/>
        </p:nvSpPr>
        <p:spPr>
          <a:xfrm>
            <a:off x="1095895" y="4039371"/>
            <a:ext cx="412875" cy="412875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22;p20">
            <a:extLst>
              <a:ext uri="{FF2B5EF4-FFF2-40B4-BE49-F238E27FC236}">
                <a16:creationId xmlns:a16="http://schemas.microsoft.com/office/drawing/2014/main" id="{62922764-6FFE-7DDF-3353-432E3160F14B}"/>
              </a:ext>
            </a:extLst>
          </p:cNvPr>
          <p:cNvSpPr txBox="1"/>
          <p:nvPr/>
        </p:nvSpPr>
        <p:spPr>
          <a:xfrm>
            <a:off x="3567319" y="322600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223;p20">
            <a:extLst>
              <a:ext uri="{FF2B5EF4-FFF2-40B4-BE49-F238E27FC236}">
                <a16:creationId xmlns:a16="http://schemas.microsoft.com/office/drawing/2014/main" id="{AA480D94-238E-6B06-8642-72D267E78CA1}"/>
              </a:ext>
            </a:extLst>
          </p:cNvPr>
          <p:cNvSpPr txBox="1"/>
          <p:nvPr/>
        </p:nvSpPr>
        <p:spPr>
          <a:xfrm>
            <a:off x="2309869" y="2244157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24;p20">
            <a:extLst>
              <a:ext uri="{FF2B5EF4-FFF2-40B4-BE49-F238E27FC236}">
                <a16:creationId xmlns:a16="http://schemas.microsoft.com/office/drawing/2014/main" id="{9B62420D-9501-188F-441F-36CAFEEA4A80}"/>
              </a:ext>
            </a:extLst>
          </p:cNvPr>
          <p:cNvSpPr txBox="1"/>
          <p:nvPr/>
        </p:nvSpPr>
        <p:spPr>
          <a:xfrm>
            <a:off x="2309869" y="4207882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25;p20">
            <a:extLst>
              <a:ext uri="{FF2B5EF4-FFF2-40B4-BE49-F238E27FC236}">
                <a16:creationId xmlns:a16="http://schemas.microsoft.com/office/drawing/2014/main" id="{F7DA0212-21F8-5AD8-312D-852B0F74103D}"/>
              </a:ext>
            </a:extLst>
          </p:cNvPr>
          <p:cNvSpPr txBox="1"/>
          <p:nvPr/>
        </p:nvSpPr>
        <p:spPr>
          <a:xfrm>
            <a:off x="3848531" y="4018244"/>
            <a:ext cx="826875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[0, 10]</a:t>
            </a:r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6;p20">
            <a:extLst>
              <a:ext uri="{FF2B5EF4-FFF2-40B4-BE49-F238E27FC236}">
                <a16:creationId xmlns:a16="http://schemas.microsoft.com/office/drawing/2014/main" id="{9E9B2D39-4D2C-FBA9-18F1-A41F561F68D8}"/>
              </a:ext>
            </a:extLst>
          </p:cNvPr>
          <p:cNvSpPr txBox="1"/>
          <p:nvPr/>
        </p:nvSpPr>
        <p:spPr>
          <a:xfrm>
            <a:off x="2901891" y="344695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27;p20">
            <a:extLst>
              <a:ext uri="{FF2B5EF4-FFF2-40B4-BE49-F238E27FC236}">
                <a16:creationId xmlns:a16="http://schemas.microsoft.com/office/drawing/2014/main" id="{A182F9C2-32F2-84C7-D6CB-9201A10294A3}"/>
              </a:ext>
            </a:extLst>
          </p:cNvPr>
          <p:cNvSpPr txBox="1"/>
          <p:nvPr/>
        </p:nvSpPr>
        <p:spPr>
          <a:xfrm>
            <a:off x="1717885" y="344695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" name="Google Shape;228;p20">
            <a:extLst>
              <a:ext uri="{FF2B5EF4-FFF2-40B4-BE49-F238E27FC236}">
                <a16:creationId xmlns:a16="http://schemas.microsoft.com/office/drawing/2014/main" id="{288A5E1E-8320-C6A3-BF94-3D80B5B062BE}"/>
              </a:ext>
            </a:extLst>
          </p:cNvPr>
          <p:cNvGrpSpPr/>
          <p:nvPr/>
        </p:nvGrpSpPr>
        <p:grpSpPr>
          <a:xfrm>
            <a:off x="395932" y="4057649"/>
            <a:ext cx="555512" cy="445960"/>
            <a:chOff x="1181100" y="4938725"/>
            <a:chExt cx="556444" cy="445971"/>
          </a:xfrm>
        </p:grpSpPr>
        <p:grpSp>
          <p:nvGrpSpPr>
            <p:cNvPr id="25" name="Google Shape;229;p20">
              <a:extLst>
                <a:ext uri="{FF2B5EF4-FFF2-40B4-BE49-F238E27FC236}">
                  <a16:creationId xmlns:a16="http://schemas.microsoft.com/office/drawing/2014/main" id="{9611027B-A26E-A65E-8F39-028EAF831C50}"/>
                </a:ext>
              </a:extLst>
            </p:cNvPr>
            <p:cNvGrpSpPr/>
            <p:nvPr/>
          </p:nvGrpSpPr>
          <p:grpSpPr>
            <a:xfrm>
              <a:off x="1186961" y="4971440"/>
              <a:ext cx="550584" cy="413256"/>
              <a:chOff x="4947159" y="4374404"/>
              <a:chExt cx="1890741" cy="1157256"/>
            </a:xfrm>
          </p:grpSpPr>
          <p:sp>
            <p:nvSpPr>
              <p:cNvPr id="27" name="Google Shape;230;p20">
                <a:extLst>
                  <a:ext uri="{FF2B5EF4-FFF2-40B4-BE49-F238E27FC236}">
                    <a16:creationId xmlns:a16="http://schemas.microsoft.com/office/drawing/2014/main" id="{4C9A37FD-85B6-9310-C125-EC17B9C9D55A}"/>
                  </a:ext>
                </a:extLst>
              </p:cNvPr>
              <p:cNvSpPr/>
              <p:nvPr/>
            </p:nvSpPr>
            <p:spPr>
              <a:xfrm>
                <a:off x="4947159" y="4851465"/>
                <a:ext cx="1890600" cy="511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kern="0">
                  <a:solidFill>
                    <a:srgbClr val="00FF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8" name="Google Shape;231;p20">
                <a:extLst>
                  <a:ext uri="{FF2B5EF4-FFF2-40B4-BE49-F238E27FC236}">
                    <a16:creationId xmlns:a16="http://schemas.microsoft.com/office/drawing/2014/main" id="{34625450-877A-2937-F441-5DFEF3576A01}"/>
                  </a:ext>
                </a:extLst>
              </p:cNvPr>
              <p:cNvSpPr/>
              <p:nvPr/>
            </p:nvSpPr>
            <p:spPr>
              <a:xfrm>
                <a:off x="4995821" y="5020461"/>
                <a:ext cx="492300" cy="511200"/>
              </a:xfrm>
              <a:prstGeom prst="ellipse">
                <a:avLst/>
              </a:pr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32;p20">
                <a:extLst>
                  <a:ext uri="{FF2B5EF4-FFF2-40B4-BE49-F238E27FC236}">
                    <a16:creationId xmlns:a16="http://schemas.microsoft.com/office/drawing/2014/main" id="{E33E0529-2EA6-8FCF-DD21-BCCCFF031408}"/>
                  </a:ext>
                </a:extLst>
              </p:cNvPr>
              <p:cNvSpPr/>
              <p:nvPr/>
            </p:nvSpPr>
            <p:spPr>
              <a:xfrm>
                <a:off x="6299788" y="5020461"/>
                <a:ext cx="492300" cy="511200"/>
              </a:xfrm>
              <a:prstGeom prst="ellipse">
                <a:avLst/>
              </a:pr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33;p20">
                <a:extLst>
                  <a:ext uri="{FF2B5EF4-FFF2-40B4-BE49-F238E27FC236}">
                    <a16:creationId xmlns:a16="http://schemas.microsoft.com/office/drawing/2014/main" id="{EA66E686-042A-3F31-13A7-B58B762F5B47}"/>
                  </a:ext>
                </a:extLst>
              </p:cNvPr>
              <p:cNvSpPr/>
              <p:nvPr/>
            </p:nvSpPr>
            <p:spPr>
              <a:xfrm>
                <a:off x="6422754" y="5148177"/>
                <a:ext cx="246300" cy="255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34;p20">
                <a:extLst>
                  <a:ext uri="{FF2B5EF4-FFF2-40B4-BE49-F238E27FC236}">
                    <a16:creationId xmlns:a16="http://schemas.microsoft.com/office/drawing/2014/main" id="{A5A52ED7-2809-3BA3-C353-0D8A203DF012}"/>
                  </a:ext>
                </a:extLst>
              </p:cNvPr>
              <p:cNvSpPr/>
              <p:nvPr/>
            </p:nvSpPr>
            <p:spPr>
              <a:xfrm>
                <a:off x="5118787" y="5148177"/>
                <a:ext cx="246300" cy="255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35;p20">
                <a:extLst>
                  <a:ext uri="{FF2B5EF4-FFF2-40B4-BE49-F238E27FC236}">
                    <a16:creationId xmlns:a16="http://schemas.microsoft.com/office/drawing/2014/main" id="{5A6F91FC-6627-2465-E789-68792C13679A}"/>
                  </a:ext>
                </a:extLst>
              </p:cNvPr>
              <p:cNvSpPr/>
              <p:nvPr/>
            </p:nvSpPr>
            <p:spPr>
              <a:xfrm>
                <a:off x="6106500" y="4374404"/>
                <a:ext cx="731400" cy="524700"/>
              </a:xfrm>
              <a:prstGeom prst="snip1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36;p20">
                <a:extLst>
                  <a:ext uri="{FF2B5EF4-FFF2-40B4-BE49-F238E27FC236}">
                    <a16:creationId xmlns:a16="http://schemas.microsoft.com/office/drawing/2014/main" id="{BC42DC82-D55E-90F0-7E17-4AB7883D410D}"/>
                  </a:ext>
                </a:extLst>
              </p:cNvPr>
              <p:cNvSpPr/>
              <p:nvPr/>
            </p:nvSpPr>
            <p:spPr>
              <a:xfrm>
                <a:off x="6262800" y="4451650"/>
                <a:ext cx="418800" cy="255900"/>
              </a:xfrm>
              <a:prstGeom prst="snip1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37;p20">
              <a:extLst>
                <a:ext uri="{FF2B5EF4-FFF2-40B4-BE49-F238E27FC236}">
                  <a16:creationId xmlns:a16="http://schemas.microsoft.com/office/drawing/2014/main" id="{5137D276-EEDB-953A-3B14-1910500CD1BB}"/>
                </a:ext>
              </a:extLst>
            </p:cNvPr>
            <p:cNvSpPr/>
            <p:nvPr/>
          </p:nvSpPr>
          <p:spPr>
            <a:xfrm>
              <a:off x="1181100" y="4938725"/>
              <a:ext cx="338100" cy="1953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10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TSPTW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2209799"/>
          </a:xfrm>
        </p:spPr>
        <p:txBody>
          <a:bodyPr/>
          <a:lstStyle/>
          <a:p>
            <a:pPr marL="0" indent="0">
              <a:buNone/>
            </a:pPr>
            <a:r>
              <a:rPr lang="en-CA" sz="2200" dirty="0"/>
              <a:t>TSP with Time Windows</a:t>
            </a:r>
            <a:br>
              <a:rPr lang="en-CA" sz="2200" dirty="0"/>
            </a:br>
            <a:r>
              <a:rPr lang="en-CA" sz="2200" dirty="0"/>
              <a:t>Minimize the travel time to visit </a:t>
            </a:r>
            <a:br>
              <a:rPr lang="en-CA" sz="2200" dirty="0"/>
            </a:br>
            <a:r>
              <a:rPr lang="en-CA" sz="2200" dirty="0"/>
              <a:t>all customers within time windows</a:t>
            </a:r>
          </a:p>
        </p:txBody>
      </p:sp>
      <p:sp>
        <p:nvSpPr>
          <p:cNvPr id="2" name="Google Shape;207;p20">
            <a:extLst>
              <a:ext uri="{FF2B5EF4-FFF2-40B4-BE49-F238E27FC236}">
                <a16:creationId xmlns:a16="http://schemas.microsoft.com/office/drawing/2014/main" id="{277DE0FA-49BD-50CE-A5E3-F48CC623339C}"/>
              </a:ext>
            </a:extLst>
          </p:cNvPr>
          <p:cNvSpPr/>
          <p:nvPr/>
        </p:nvSpPr>
        <p:spPr>
          <a:xfrm>
            <a:off x="1062351" y="235916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endParaRPr sz="19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08;p20">
            <a:extLst>
              <a:ext uri="{FF2B5EF4-FFF2-40B4-BE49-F238E27FC236}">
                <a16:creationId xmlns:a16="http://schemas.microsoft.com/office/drawing/2014/main" id="{4CB1F63C-B3A9-7124-167D-CC1C8254FD14}"/>
              </a:ext>
            </a:extLst>
          </p:cNvPr>
          <p:cNvSpPr/>
          <p:nvPr/>
        </p:nvSpPr>
        <p:spPr>
          <a:xfrm>
            <a:off x="3327214" y="4005086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209;p20">
            <a:extLst>
              <a:ext uri="{FF2B5EF4-FFF2-40B4-BE49-F238E27FC236}">
                <a16:creationId xmlns:a16="http://schemas.microsoft.com/office/drawing/2014/main" id="{4E1A8AC5-7C1B-A251-13E1-9666CAC50D74}"/>
              </a:ext>
            </a:extLst>
          </p:cNvPr>
          <p:cNvSpPr/>
          <p:nvPr/>
        </p:nvSpPr>
        <p:spPr>
          <a:xfrm>
            <a:off x="3327214" y="235916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" name="Google Shape;210;p20">
            <a:extLst>
              <a:ext uri="{FF2B5EF4-FFF2-40B4-BE49-F238E27FC236}">
                <a16:creationId xmlns:a16="http://schemas.microsoft.com/office/drawing/2014/main" id="{7A1BAFB0-267A-4D3E-BF8F-1470D7B230BB}"/>
              </a:ext>
            </a:extLst>
          </p:cNvPr>
          <p:cNvCxnSpPr>
            <a:stCxn id="12" idx="7"/>
            <a:endCxn id="5" idx="3"/>
          </p:cNvCxnSpPr>
          <p:nvPr/>
        </p:nvCxnSpPr>
        <p:spPr>
          <a:xfrm rot="10800000" flipH="1">
            <a:off x="1472180" y="2769047"/>
            <a:ext cx="1925325" cy="13063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212;p20">
            <a:extLst>
              <a:ext uri="{FF2B5EF4-FFF2-40B4-BE49-F238E27FC236}">
                <a16:creationId xmlns:a16="http://schemas.microsoft.com/office/drawing/2014/main" id="{2AD37CFE-4A6B-24A6-18ED-A433425E0F29}"/>
              </a:ext>
            </a:extLst>
          </p:cNvPr>
          <p:cNvCxnSpPr>
            <a:stCxn id="12" idx="0"/>
            <a:endCxn id="2" idx="4"/>
          </p:cNvCxnSpPr>
          <p:nvPr/>
        </p:nvCxnSpPr>
        <p:spPr>
          <a:xfrm rot="10800000">
            <a:off x="1302422" y="2839356"/>
            <a:ext cx="0" cy="116572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213;p20">
            <a:extLst>
              <a:ext uri="{FF2B5EF4-FFF2-40B4-BE49-F238E27FC236}">
                <a16:creationId xmlns:a16="http://schemas.microsoft.com/office/drawing/2014/main" id="{7AEA1C2F-9616-EE00-EE89-154FBD615B2A}"/>
              </a:ext>
            </a:extLst>
          </p:cNvPr>
          <p:cNvCxnSpPr>
            <a:stCxn id="12" idx="6"/>
            <a:endCxn id="4" idx="2"/>
          </p:cNvCxnSpPr>
          <p:nvPr/>
        </p:nvCxnSpPr>
        <p:spPr>
          <a:xfrm>
            <a:off x="1542497" y="4245156"/>
            <a:ext cx="1784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214;p20">
            <a:extLst>
              <a:ext uri="{FF2B5EF4-FFF2-40B4-BE49-F238E27FC236}">
                <a16:creationId xmlns:a16="http://schemas.microsoft.com/office/drawing/2014/main" id="{967C04C5-6528-6EC0-BB48-9A9B596BD374}"/>
              </a:ext>
            </a:extLst>
          </p:cNvPr>
          <p:cNvCxnSpPr>
            <a:stCxn id="4" idx="0"/>
            <a:endCxn id="5" idx="4"/>
          </p:cNvCxnSpPr>
          <p:nvPr/>
        </p:nvCxnSpPr>
        <p:spPr>
          <a:xfrm rot="10800000">
            <a:off x="3567289" y="2839361"/>
            <a:ext cx="0" cy="116572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215;p20">
            <a:extLst>
              <a:ext uri="{FF2B5EF4-FFF2-40B4-BE49-F238E27FC236}">
                <a16:creationId xmlns:a16="http://schemas.microsoft.com/office/drawing/2014/main" id="{9614F986-EB36-9A6B-F045-5ECA6B64EFFA}"/>
              </a:ext>
            </a:extLst>
          </p:cNvPr>
          <p:cNvCxnSpPr>
            <a:stCxn id="5" idx="2"/>
            <a:endCxn id="2" idx="6"/>
          </p:cNvCxnSpPr>
          <p:nvPr/>
        </p:nvCxnSpPr>
        <p:spPr>
          <a:xfrm rot="10800000">
            <a:off x="1542514" y="2599236"/>
            <a:ext cx="1784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16;p20">
            <a:extLst>
              <a:ext uri="{FF2B5EF4-FFF2-40B4-BE49-F238E27FC236}">
                <a16:creationId xmlns:a16="http://schemas.microsoft.com/office/drawing/2014/main" id="{4EB4022D-116B-5D4F-7EE4-051533A4DA67}"/>
              </a:ext>
            </a:extLst>
          </p:cNvPr>
          <p:cNvCxnSpPr>
            <a:stCxn id="4" idx="1"/>
            <a:endCxn id="2" idx="5"/>
          </p:cNvCxnSpPr>
          <p:nvPr/>
        </p:nvCxnSpPr>
        <p:spPr>
          <a:xfrm rot="10800000">
            <a:off x="1472205" y="2769052"/>
            <a:ext cx="1925325" cy="13063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211;p20">
            <a:extLst>
              <a:ext uri="{FF2B5EF4-FFF2-40B4-BE49-F238E27FC236}">
                <a16:creationId xmlns:a16="http://schemas.microsoft.com/office/drawing/2014/main" id="{158F6518-36D4-AA59-7C31-FAE2C5B14AE0}"/>
              </a:ext>
            </a:extLst>
          </p:cNvPr>
          <p:cNvSpPr/>
          <p:nvPr/>
        </p:nvSpPr>
        <p:spPr>
          <a:xfrm>
            <a:off x="1062347" y="400508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17;p20">
            <a:extLst>
              <a:ext uri="{FF2B5EF4-FFF2-40B4-BE49-F238E27FC236}">
                <a16:creationId xmlns:a16="http://schemas.microsoft.com/office/drawing/2014/main" id="{E4FD6B68-42DA-E723-4AA8-709EDBE73C69}"/>
              </a:ext>
            </a:extLst>
          </p:cNvPr>
          <p:cNvSpPr txBox="1"/>
          <p:nvPr/>
        </p:nvSpPr>
        <p:spPr>
          <a:xfrm>
            <a:off x="943913" y="4465357"/>
            <a:ext cx="7616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Depot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18;p20">
            <a:extLst>
              <a:ext uri="{FF2B5EF4-FFF2-40B4-BE49-F238E27FC236}">
                <a16:creationId xmlns:a16="http://schemas.microsoft.com/office/drawing/2014/main" id="{3E76D4E6-941F-2EAE-09BF-5A563C94E043}"/>
              </a:ext>
            </a:extLst>
          </p:cNvPr>
          <p:cNvSpPr txBox="1"/>
          <p:nvPr/>
        </p:nvSpPr>
        <p:spPr>
          <a:xfrm>
            <a:off x="1052456" y="322600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219;p20">
            <a:extLst>
              <a:ext uri="{FF2B5EF4-FFF2-40B4-BE49-F238E27FC236}">
                <a16:creationId xmlns:a16="http://schemas.microsoft.com/office/drawing/2014/main" id="{D15B158A-9200-5239-51A8-59DE1D815FCE}"/>
              </a:ext>
            </a:extLst>
          </p:cNvPr>
          <p:cNvSpPr txBox="1"/>
          <p:nvPr/>
        </p:nvSpPr>
        <p:spPr>
          <a:xfrm>
            <a:off x="152400" y="2391457"/>
            <a:ext cx="91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[5, 16]</a:t>
            </a:r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220;p20">
            <a:extLst>
              <a:ext uri="{FF2B5EF4-FFF2-40B4-BE49-F238E27FC236}">
                <a16:creationId xmlns:a16="http://schemas.microsoft.com/office/drawing/2014/main" id="{DE50E37C-A7D9-A1FC-6335-6936A2B23823}"/>
              </a:ext>
            </a:extLst>
          </p:cNvPr>
          <p:cNvSpPr txBox="1"/>
          <p:nvPr/>
        </p:nvSpPr>
        <p:spPr>
          <a:xfrm>
            <a:off x="3848531" y="2391457"/>
            <a:ext cx="826875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[8, 14]</a:t>
            </a:r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221;p20">
            <a:extLst>
              <a:ext uri="{FF2B5EF4-FFF2-40B4-BE49-F238E27FC236}">
                <a16:creationId xmlns:a16="http://schemas.microsoft.com/office/drawing/2014/main" id="{9E330425-3AAB-1A07-F992-7E1683A703FE}"/>
              </a:ext>
            </a:extLst>
          </p:cNvPr>
          <p:cNvSpPr/>
          <p:nvPr/>
        </p:nvSpPr>
        <p:spPr>
          <a:xfrm>
            <a:off x="1095895" y="4039371"/>
            <a:ext cx="412875" cy="412875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22;p20">
            <a:extLst>
              <a:ext uri="{FF2B5EF4-FFF2-40B4-BE49-F238E27FC236}">
                <a16:creationId xmlns:a16="http://schemas.microsoft.com/office/drawing/2014/main" id="{62922764-6FFE-7DDF-3353-432E3160F14B}"/>
              </a:ext>
            </a:extLst>
          </p:cNvPr>
          <p:cNvSpPr txBox="1"/>
          <p:nvPr/>
        </p:nvSpPr>
        <p:spPr>
          <a:xfrm>
            <a:off x="3567319" y="322600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223;p20">
            <a:extLst>
              <a:ext uri="{FF2B5EF4-FFF2-40B4-BE49-F238E27FC236}">
                <a16:creationId xmlns:a16="http://schemas.microsoft.com/office/drawing/2014/main" id="{AA480D94-238E-6B06-8642-72D267E78CA1}"/>
              </a:ext>
            </a:extLst>
          </p:cNvPr>
          <p:cNvSpPr txBox="1"/>
          <p:nvPr/>
        </p:nvSpPr>
        <p:spPr>
          <a:xfrm>
            <a:off x="2309869" y="2244157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24;p20">
            <a:extLst>
              <a:ext uri="{FF2B5EF4-FFF2-40B4-BE49-F238E27FC236}">
                <a16:creationId xmlns:a16="http://schemas.microsoft.com/office/drawing/2014/main" id="{9B62420D-9501-188F-441F-36CAFEEA4A80}"/>
              </a:ext>
            </a:extLst>
          </p:cNvPr>
          <p:cNvSpPr txBox="1"/>
          <p:nvPr/>
        </p:nvSpPr>
        <p:spPr>
          <a:xfrm>
            <a:off x="2309869" y="4207882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25;p20">
            <a:extLst>
              <a:ext uri="{FF2B5EF4-FFF2-40B4-BE49-F238E27FC236}">
                <a16:creationId xmlns:a16="http://schemas.microsoft.com/office/drawing/2014/main" id="{F7DA0212-21F8-5AD8-312D-852B0F74103D}"/>
              </a:ext>
            </a:extLst>
          </p:cNvPr>
          <p:cNvSpPr txBox="1"/>
          <p:nvPr/>
        </p:nvSpPr>
        <p:spPr>
          <a:xfrm>
            <a:off x="3848531" y="4018244"/>
            <a:ext cx="826875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[0, 10]</a:t>
            </a:r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6;p20">
            <a:extLst>
              <a:ext uri="{FF2B5EF4-FFF2-40B4-BE49-F238E27FC236}">
                <a16:creationId xmlns:a16="http://schemas.microsoft.com/office/drawing/2014/main" id="{9E9B2D39-4D2C-FBA9-18F1-A41F561F68D8}"/>
              </a:ext>
            </a:extLst>
          </p:cNvPr>
          <p:cNvSpPr txBox="1"/>
          <p:nvPr/>
        </p:nvSpPr>
        <p:spPr>
          <a:xfrm>
            <a:off x="2901891" y="344695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27;p20">
            <a:extLst>
              <a:ext uri="{FF2B5EF4-FFF2-40B4-BE49-F238E27FC236}">
                <a16:creationId xmlns:a16="http://schemas.microsoft.com/office/drawing/2014/main" id="{A182F9C2-32F2-84C7-D6CB-9201A10294A3}"/>
              </a:ext>
            </a:extLst>
          </p:cNvPr>
          <p:cNvSpPr txBox="1"/>
          <p:nvPr/>
        </p:nvSpPr>
        <p:spPr>
          <a:xfrm>
            <a:off x="1717885" y="344695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" name="Google Shape;228;p20">
            <a:extLst>
              <a:ext uri="{FF2B5EF4-FFF2-40B4-BE49-F238E27FC236}">
                <a16:creationId xmlns:a16="http://schemas.microsoft.com/office/drawing/2014/main" id="{288A5E1E-8320-C6A3-BF94-3D80B5B062BE}"/>
              </a:ext>
            </a:extLst>
          </p:cNvPr>
          <p:cNvGrpSpPr/>
          <p:nvPr/>
        </p:nvGrpSpPr>
        <p:grpSpPr>
          <a:xfrm>
            <a:off x="395932" y="4057649"/>
            <a:ext cx="555512" cy="445960"/>
            <a:chOff x="1181100" y="4938725"/>
            <a:chExt cx="556444" cy="445971"/>
          </a:xfrm>
        </p:grpSpPr>
        <p:grpSp>
          <p:nvGrpSpPr>
            <p:cNvPr id="25" name="Google Shape;229;p20">
              <a:extLst>
                <a:ext uri="{FF2B5EF4-FFF2-40B4-BE49-F238E27FC236}">
                  <a16:creationId xmlns:a16="http://schemas.microsoft.com/office/drawing/2014/main" id="{9611027B-A26E-A65E-8F39-028EAF831C50}"/>
                </a:ext>
              </a:extLst>
            </p:cNvPr>
            <p:cNvGrpSpPr/>
            <p:nvPr/>
          </p:nvGrpSpPr>
          <p:grpSpPr>
            <a:xfrm>
              <a:off x="1186961" y="4971440"/>
              <a:ext cx="550584" cy="413256"/>
              <a:chOff x="4947159" y="4374404"/>
              <a:chExt cx="1890741" cy="1157256"/>
            </a:xfrm>
          </p:grpSpPr>
          <p:sp>
            <p:nvSpPr>
              <p:cNvPr id="27" name="Google Shape;230;p20">
                <a:extLst>
                  <a:ext uri="{FF2B5EF4-FFF2-40B4-BE49-F238E27FC236}">
                    <a16:creationId xmlns:a16="http://schemas.microsoft.com/office/drawing/2014/main" id="{4C9A37FD-85B6-9310-C125-EC17B9C9D55A}"/>
                  </a:ext>
                </a:extLst>
              </p:cNvPr>
              <p:cNvSpPr/>
              <p:nvPr/>
            </p:nvSpPr>
            <p:spPr>
              <a:xfrm>
                <a:off x="4947159" y="4851465"/>
                <a:ext cx="1890600" cy="511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kern="0">
                  <a:solidFill>
                    <a:srgbClr val="00FF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8" name="Google Shape;231;p20">
                <a:extLst>
                  <a:ext uri="{FF2B5EF4-FFF2-40B4-BE49-F238E27FC236}">
                    <a16:creationId xmlns:a16="http://schemas.microsoft.com/office/drawing/2014/main" id="{34625450-877A-2937-F441-5DFEF3576A01}"/>
                  </a:ext>
                </a:extLst>
              </p:cNvPr>
              <p:cNvSpPr/>
              <p:nvPr/>
            </p:nvSpPr>
            <p:spPr>
              <a:xfrm>
                <a:off x="4995821" y="5020461"/>
                <a:ext cx="492300" cy="511200"/>
              </a:xfrm>
              <a:prstGeom prst="ellipse">
                <a:avLst/>
              </a:pr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32;p20">
                <a:extLst>
                  <a:ext uri="{FF2B5EF4-FFF2-40B4-BE49-F238E27FC236}">
                    <a16:creationId xmlns:a16="http://schemas.microsoft.com/office/drawing/2014/main" id="{E33E0529-2EA6-8FCF-DD21-BCCCFF031408}"/>
                  </a:ext>
                </a:extLst>
              </p:cNvPr>
              <p:cNvSpPr/>
              <p:nvPr/>
            </p:nvSpPr>
            <p:spPr>
              <a:xfrm>
                <a:off x="6299788" y="5020461"/>
                <a:ext cx="492300" cy="511200"/>
              </a:xfrm>
              <a:prstGeom prst="ellipse">
                <a:avLst/>
              </a:pr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33;p20">
                <a:extLst>
                  <a:ext uri="{FF2B5EF4-FFF2-40B4-BE49-F238E27FC236}">
                    <a16:creationId xmlns:a16="http://schemas.microsoft.com/office/drawing/2014/main" id="{EA66E686-042A-3F31-13A7-B58B762F5B47}"/>
                  </a:ext>
                </a:extLst>
              </p:cNvPr>
              <p:cNvSpPr/>
              <p:nvPr/>
            </p:nvSpPr>
            <p:spPr>
              <a:xfrm>
                <a:off x="6422754" y="5148177"/>
                <a:ext cx="246300" cy="255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34;p20">
                <a:extLst>
                  <a:ext uri="{FF2B5EF4-FFF2-40B4-BE49-F238E27FC236}">
                    <a16:creationId xmlns:a16="http://schemas.microsoft.com/office/drawing/2014/main" id="{A5A52ED7-2809-3BA3-C353-0D8A203DF012}"/>
                  </a:ext>
                </a:extLst>
              </p:cNvPr>
              <p:cNvSpPr/>
              <p:nvPr/>
            </p:nvSpPr>
            <p:spPr>
              <a:xfrm>
                <a:off x="5118787" y="5148177"/>
                <a:ext cx="246300" cy="255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35;p20">
                <a:extLst>
                  <a:ext uri="{FF2B5EF4-FFF2-40B4-BE49-F238E27FC236}">
                    <a16:creationId xmlns:a16="http://schemas.microsoft.com/office/drawing/2014/main" id="{5A6F91FC-6627-2465-E789-68792C13679A}"/>
                  </a:ext>
                </a:extLst>
              </p:cNvPr>
              <p:cNvSpPr/>
              <p:nvPr/>
            </p:nvSpPr>
            <p:spPr>
              <a:xfrm>
                <a:off x="6106500" y="4374404"/>
                <a:ext cx="731400" cy="524700"/>
              </a:xfrm>
              <a:prstGeom prst="snip1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36;p20">
                <a:extLst>
                  <a:ext uri="{FF2B5EF4-FFF2-40B4-BE49-F238E27FC236}">
                    <a16:creationId xmlns:a16="http://schemas.microsoft.com/office/drawing/2014/main" id="{BC42DC82-D55E-90F0-7E17-4AB7883D410D}"/>
                  </a:ext>
                </a:extLst>
              </p:cNvPr>
              <p:cNvSpPr/>
              <p:nvPr/>
            </p:nvSpPr>
            <p:spPr>
              <a:xfrm>
                <a:off x="6262800" y="4451650"/>
                <a:ext cx="418800" cy="255900"/>
              </a:xfrm>
              <a:prstGeom prst="snip1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37;p20">
              <a:extLst>
                <a:ext uri="{FF2B5EF4-FFF2-40B4-BE49-F238E27FC236}">
                  <a16:creationId xmlns:a16="http://schemas.microsoft.com/office/drawing/2014/main" id="{5137D276-EEDB-953A-3B14-1910500CD1BB}"/>
                </a:ext>
              </a:extLst>
            </p:cNvPr>
            <p:cNvSpPr/>
            <p:nvPr/>
          </p:nvSpPr>
          <p:spPr>
            <a:xfrm>
              <a:off x="1181100" y="4938725"/>
              <a:ext cx="338100" cy="1953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4" name="Google Shape;250;p21">
            <a:extLst>
              <a:ext uri="{FF2B5EF4-FFF2-40B4-BE49-F238E27FC236}">
                <a16:creationId xmlns:a16="http://schemas.microsoft.com/office/drawing/2014/main" id="{AC926A84-665C-5F44-7464-0F4397F571D1}"/>
              </a:ext>
            </a:extLst>
          </p:cNvPr>
          <p:cNvCxnSpPr/>
          <p:nvPr/>
        </p:nvCxnSpPr>
        <p:spPr>
          <a:xfrm rot="10800000">
            <a:off x="1302419" y="2847112"/>
            <a:ext cx="0" cy="1165725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5" name="Google Shape;251;p21">
            <a:extLst>
              <a:ext uri="{FF2B5EF4-FFF2-40B4-BE49-F238E27FC236}">
                <a16:creationId xmlns:a16="http://schemas.microsoft.com/office/drawing/2014/main" id="{9870F20E-44BB-8B0C-E8D5-9601CFC8432C}"/>
              </a:ext>
            </a:extLst>
          </p:cNvPr>
          <p:cNvCxnSpPr/>
          <p:nvPr/>
        </p:nvCxnSpPr>
        <p:spPr>
          <a:xfrm>
            <a:off x="1542494" y="4252912"/>
            <a:ext cx="17847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252;p21">
            <a:extLst>
              <a:ext uri="{FF2B5EF4-FFF2-40B4-BE49-F238E27FC236}">
                <a16:creationId xmlns:a16="http://schemas.microsoft.com/office/drawing/2014/main" id="{FEE25908-5C2C-BE25-D7EA-43470001F26D}"/>
              </a:ext>
            </a:extLst>
          </p:cNvPr>
          <p:cNvCxnSpPr/>
          <p:nvPr/>
        </p:nvCxnSpPr>
        <p:spPr>
          <a:xfrm rot="10800000">
            <a:off x="3567286" y="2847117"/>
            <a:ext cx="0" cy="1165725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" name="Google Shape;253;p21">
            <a:extLst>
              <a:ext uri="{FF2B5EF4-FFF2-40B4-BE49-F238E27FC236}">
                <a16:creationId xmlns:a16="http://schemas.microsoft.com/office/drawing/2014/main" id="{9166322D-A782-2FB6-1897-542557774678}"/>
              </a:ext>
            </a:extLst>
          </p:cNvPr>
          <p:cNvCxnSpPr/>
          <p:nvPr/>
        </p:nvCxnSpPr>
        <p:spPr>
          <a:xfrm rot="10800000">
            <a:off x="1542511" y="2606992"/>
            <a:ext cx="17847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" name="Google Shape;263;p21">
            <a:extLst>
              <a:ext uri="{FF2B5EF4-FFF2-40B4-BE49-F238E27FC236}">
                <a16:creationId xmlns:a16="http://schemas.microsoft.com/office/drawing/2014/main" id="{2BF0CF7A-AE83-C1C1-1501-14C374DB76E6}"/>
              </a:ext>
            </a:extLst>
          </p:cNvPr>
          <p:cNvSpPr txBox="1"/>
          <p:nvPr/>
        </p:nvSpPr>
        <p:spPr>
          <a:xfrm>
            <a:off x="63938" y="3141063"/>
            <a:ext cx="1641600" cy="73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Total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cost: </a:t>
            </a:r>
            <a:r>
              <a:rPr lang="en" sz="1950" kern="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 sz="1950" kern="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724B26-01E7-D8F6-1D74-F20CDCBD7C3D}"/>
              </a:ext>
            </a:extLst>
          </p:cNvPr>
          <p:cNvSpPr txBox="1"/>
          <p:nvPr/>
        </p:nvSpPr>
        <p:spPr>
          <a:xfrm>
            <a:off x="4555026" y="514350"/>
            <a:ext cx="4512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Transitions?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decision(s) do you want to make?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cost of a decision?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3DF633-EF50-7840-3040-C43B6FD47ACC}"/>
              </a:ext>
            </a:extLst>
          </p:cNvPr>
          <p:cNvSpPr txBox="1"/>
          <p:nvPr/>
        </p:nvSpPr>
        <p:spPr>
          <a:xfrm>
            <a:off x="4555026" y="1486693"/>
            <a:ext cx="44358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variables?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information do you need to make</a:t>
            </a:r>
            <a:br>
              <a:rPr lang="en-US" dirty="0"/>
            </a:br>
            <a:r>
              <a:rPr lang="en-US" dirty="0"/>
              <a:t>and represent a decision?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does a transition change the</a:t>
            </a:r>
            <a:br>
              <a:rPr lang="en-US" dirty="0"/>
            </a:br>
            <a:r>
              <a:rPr lang="en-US" dirty="0"/>
              <a:t>state variables?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B24BC1-12EC-D307-1626-2926D1CAAD68}"/>
              </a:ext>
            </a:extLst>
          </p:cNvPr>
          <p:cNvSpPr txBox="1"/>
          <p:nvPr/>
        </p:nvSpPr>
        <p:spPr>
          <a:xfrm>
            <a:off x="4565492" y="3015340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Base case?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conditions define when you stop</a:t>
            </a:r>
            <a:br>
              <a:rPr lang="en-US" dirty="0"/>
            </a:br>
            <a:r>
              <a:rPr lang="en-US" dirty="0"/>
              <a:t>making transitions?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0289A2-0A75-4C6C-5B00-E8ACD9637E6F}"/>
              </a:ext>
            </a:extLst>
          </p:cNvPr>
          <p:cNvSpPr txBox="1"/>
          <p:nvPr/>
        </p:nvSpPr>
        <p:spPr>
          <a:xfrm>
            <a:off x="4555026" y="3989756"/>
            <a:ext cx="3820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Target state?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state should the transitions</a:t>
            </a:r>
            <a:br>
              <a:rPr lang="en-US" dirty="0"/>
            </a:br>
            <a:r>
              <a:rPr lang="en-US" dirty="0"/>
              <a:t>start from?</a:t>
            </a:r>
          </a:p>
        </p:txBody>
      </p:sp>
    </p:spTree>
    <p:extLst>
      <p:ext uri="{BB962C8B-B14F-4D97-AF65-F5344CB8AC3E}">
        <p14:creationId xmlns:p14="http://schemas.microsoft.com/office/powerpoint/2010/main" val="25680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DP Model for TSPTW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/>
          </a:p>
        </p:txBody>
      </p:sp>
      <p:sp>
        <p:nvSpPr>
          <p:cNvPr id="5" name="Google Shape;505;p23">
            <a:extLst>
              <a:ext uri="{FF2B5EF4-FFF2-40B4-BE49-F238E27FC236}">
                <a16:creationId xmlns:a16="http://schemas.microsoft.com/office/drawing/2014/main" id="{5918A652-190B-EB05-F4F9-013CF6AA664D}"/>
              </a:ext>
            </a:extLst>
          </p:cNvPr>
          <p:cNvSpPr txBox="1"/>
          <p:nvPr/>
        </p:nvSpPr>
        <p:spPr>
          <a:xfrm>
            <a:off x="827684" y="2783878"/>
            <a:ext cx="3496050" cy="115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 variables: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unvisited customers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customer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time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506;p23">
            <a:extLst>
              <a:ext uri="{FF2B5EF4-FFF2-40B4-BE49-F238E27FC236}">
                <a16:creationId xmlns:a16="http://schemas.microsoft.com/office/drawing/2014/main" id="{DFC33090-875A-DE29-AE4F-A12282242ECC}"/>
              </a:ext>
            </a:extLst>
          </p:cNvPr>
          <p:cNvSpPr txBox="1"/>
          <p:nvPr/>
        </p:nvSpPr>
        <p:spPr>
          <a:xfrm>
            <a:off x="4323734" y="2783878"/>
            <a:ext cx="3783375" cy="1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Constants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all customers (</a:t>
            </a: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depot)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: time window for customer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: travel time from customer   to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08;p23">
            <a:extLst>
              <a:ext uri="{FF2B5EF4-FFF2-40B4-BE49-F238E27FC236}">
                <a16:creationId xmlns:a16="http://schemas.microsoft.com/office/drawing/2014/main" id="{2665D3FD-EA72-66E5-2596-6833EBA161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162" y="3159460"/>
            <a:ext cx="170194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09;p23">
            <a:extLst>
              <a:ext uri="{FF2B5EF4-FFF2-40B4-BE49-F238E27FC236}">
                <a16:creationId xmlns:a16="http://schemas.microsoft.com/office/drawing/2014/main" id="{A250F109-DDE8-93F1-EB81-2B9AD85042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708" y="3403229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10;p23">
            <a:extLst>
              <a:ext uri="{FF2B5EF4-FFF2-40B4-BE49-F238E27FC236}">
                <a16:creationId xmlns:a16="http://schemas.microsoft.com/office/drawing/2014/main" id="{D9651522-2B56-AD81-11B7-93BAAFB2DBB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5307" y="3652616"/>
            <a:ext cx="86702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1;p23">
            <a:extLst>
              <a:ext uri="{FF2B5EF4-FFF2-40B4-BE49-F238E27FC236}">
                <a16:creationId xmlns:a16="http://schemas.microsoft.com/office/drawing/2014/main" id="{AF7B1EFC-7888-7D18-2A71-8EDA6E44724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662" y="3195406"/>
            <a:ext cx="2119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12;p23">
            <a:extLst>
              <a:ext uri="{FF2B5EF4-FFF2-40B4-BE49-F238E27FC236}">
                <a16:creationId xmlns:a16="http://schemas.microsoft.com/office/drawing/2014/main" id="{24499EBB-8800-6D97-427E-9A416FFE2BD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507" y="3453196"/>
            <a:ext cx="518250" cy="21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3;p23">
            <a:extLst>
              <a:ext uri="{FF2B5EF4-FFF2-40B4-BE49-F238E27FC236}">
                <a16:creationId xmlns:a16="http://schemas.microsoft.com/office/drawing/2014/main" id="{CF04D3F4-F876-85F4-383B-CDEDC5EB662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9506" y="3767645"/>
            <a:ext cx="211988" cy="15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14;p23">
            <a:extLst>
              <a:ext uri="{FF2B5EF4-FFF2-40B4-BE49-F238E27FC236}">
                <a16:creationId xmlns:a16="http://schemas.microsoft.com/office/drawing/2014/main" id="{ADEBD23E-ACED-9D59-C87B-2CED3F2282E6}"/>
              </a:ext>
            </a:extLst>
          </p:cNvPr>
          <p:cNvSpPr txBox="1"/>
          <p:nvPr/>
        </p:nvSpPr>
        <p:spPr>
          <a:xfrm>
            <a:off x="6714549" y="143959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Visit a customer 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" name="Google Shape;515;p23">
            <a:extLst>
              <a:ext uri="{FF2B5EF4-FFF2-40B4-BE49-F238E27FC236}">
                <a16:creationId xmlns:a16="http://schemas.microsoft.com/office/drawing/2014/main" id="{AD8C3FD7-D15A-3737-7CE0-26C1D4948E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725" y="3480628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16;p23">
            <a:extLst>
              <a:ext uri="{FF2B5EF4-FFF2-40B4-BE49-F238E27FC236}">
                <a16:creationId xmlns:a16="http://schemas.microsoft.com/office/drawing/2014/main" id="{CB4FD198-68FD-FF7E-0010-BA1FD89557C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826" y="3724746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17;p23">
            <a:extLst>
              <a:ext uri="{FF2B5EF4-FFF2-40B4-BE49-F238E27FC236}">
                <a16:creationId xmlns:a16="http://schemas.microsoft.com/office/drawing/2014/main" id="{8B13361E-4469-9282-9DD5-2A0070B6C75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0315" y="3720658"/>
            <a:ext cx="86700" cy="17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18;p23">
            <a:extLst>
              <a:ext uri="{FF2B5EF4-FFF2-40B4-BE49-F238E27FC236}">
                <a16:creationId xmlns:a16="http://schemas.microsoft.com/office/drawing/2014/main" id="{3979E945-C7DC-A574-D321-22BD652648F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4800" y="1231377"/>
            <a:ext cx="6290761" cy="119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19;p23">
            <a:extLst>
              <a:ext uri="{FF2B5EF4-FFF2-40B4-BE49-F238E27FC236}">
                <a16:creationId xmlns:a16="http://schemas.microsoft.com/office/drawing/2014/main" id="{C6723A62-5143-7737-14B7-34564ED6C365}"/>
              </a:ext>
            </a:extLst>
          </p:cNvPr>
          <p:cNvSpPr txBox="1"/>
          <p:nvPr/>
        </p:nvSpPr>
        <p:spPr>
          <a:xfrm>
            <a:off x="6739200" y="176360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Return to the depot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20;p23">
            <a:extLst>
              <a:ext uri="{FF2B5EF4-FFF2-40B4-BE49-F238E27FC236}">
                <a16:creationId xmlns:a16="http://schemas.microsoft.com/office/drawing/2014/main" id="{2500A8C1-C07D-07C8-A2FA-7FC309312353}"/>
              </a:ext>
            </a:extLst>
          </p:cNvPr>
          <p:cNvSpPr txBox="1"/>
          <p:nvPr/>
        </p:nvSpPr>
        <p:spPr>
          <a:xfrm>
            <a:off x="6757249" y="2086757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Base case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647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DP Model for TSPTW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/>
          </a:p>
        </p:txBody>
      </p:sp>
      <p:sp>
        <p:nvSpPr>
          <p:cNvPr id="5" name="Google Shape;505;p23">
            <a:extLst>
              <a:ext uri="{FF2B5EF4-FFF2-40B4-BE49-F238E27FC236}">
                <a16:creationId xmlns:a16="http://schemas.microsoft.com/office/drawing/2014/main" id="{5918A652-190B-EB05-F4F9-013CF6AA664D}"/>
              </a:ext>
            </a:extLst>
          </p:cNvPr>
          <p:cNvSpPr txBox="1"/>
          <p:nvPr/>
        </p:nvSpPr>
        <p:spPr>
          <a:xfrm>
            <a:off x="827684" y="2783878"/>
            <a:ext cx="3496050" cy="115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 variables: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unvisited customers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customer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time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506;p23">
            <a:extLst>
              <a:ext uri="{FF2B5EF4-FFF2-40B4-BE49-F238E27FC236}">
                <a16:creationId xmlns:a16="http://schemas.microsoft.com/office/drawing/2014/main" id="{DFC33090-875A-DE29-AE4F-A12282242ECC}"/>
              </a:ext>
            </a:extLst>
          </p:cNvPr>
          <p:cNvSpPr txBox="1"/>
          <p:nvPr/>
        </p:nvSpPr>
        <p:spPr>
          <a:xfrm>
            <a:off x="4323734" y="2783878"/>
            <a:ext cx="3783375" cy="1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Constants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all customers (</a:t>
            </a: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depot)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: time window for customer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: travel time from customer   to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08;p23">
            <a:extLst>
              <a:ext uri="{FF2B5EF4-FFF2-40B4-BE49-F238E27FC236}">
                <a16:creationId xmlns:a16="http://schemas.microsoft.com/office/drawing/2014/main" id="{2665D3FD-EA72-66E5-2596-6833EBA161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162" y="3159460"/>
            <a:ext cx="170194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09;p23">
            <a:extLst>
              <a:ext uri="{FF2B5EF4-FFF2-40B4-BE49-F238E27FC236}">
                <a16:creationId xmlns:a16="http://schemas.microsoft.com/office/drawing/2014/main" id="{A250F109-DDE8-93F1-EB81-2B9AD85042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708" y="3403229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10;p23">
            <a:extLst>
              <a:ext uri="{FF2B5EF4-FFF2-40B4-BE49-F238E27FC236}">
                <a16:creationId xmlns:a16="http://schemas.microsoft.com/office/drawing/2014/main" id="{D9651522-2B56-AD81-11B7-93BAAFB2DBB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5307" y="3652616"/>
            <a:ext cx="86702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1;p23">
            <a:extLst>
              <a:ext uri="{FF2B5EF4-FFF2-40B4-BE49-F238E27FC236}">
                <a16:creationId xmlns:a16="http://schemas.microsoft.com/office/drawing/2014/main" id="{AF7B1EFC-7888-7D18-2A71-8EDA6E44724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662" y="3195406"/>
            <a:ext cx="2119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12;p23">
            <a:extLst>
              <a:ext uri="{FF2B5EF4-FFF2-40B4-BE49-F238E27FC236}">
                <a16:creationId xmlns:a16="http://schemas.microsoft.com/office/drawing/2014/main" id="{24499EBB-8800-6D97-427E-9A416FFE2BD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507" y="3453196"/>
            <a:ext cx="518250" cy="21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3;p23">
            <a:extLst>
              <a:ext uri="{FF2B5EF4-FFF2-40B4-BE49-F238E27FC236}">
                <a16:creationId xmlns:a16="http://schemas.microsoft.com/office/drawing/2014/main" id="{CF04D3F4-F876-85F4-383B-CDEDC5EB662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9506" y="3767645"/>
            <a:ext cx="211988" cy="15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14;p23">
            <a:extLst>
              <a:ext uri="{FF2B5EF4-FFF2-40B4-BE49-F238E27FC236}">
                <a16:creationId xmlns:a16="http://schemas.microsoft.com/office/drawing/2014/main" id="{ADEBD23E-ACED-9D59-C87B-2CED3F2282E6}"/>
              </a:ext>
            </a:extLst>
          </p:cNvPr>
          <p:cNvSpPr txBox="1"/>
          <p:nvPr/>
        </p:nvSpPr>
        <p:spPr>
          <a:xfrm>
            <a:off x="6714549" y="143959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Visit a customer 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" name="Google Shape;515;p23">
            <a:extLst>
              <a:ext uri="{FF2B5EF4-FFF2-40B4-BE49-F238E27FC236}">
                <a16:creationId xmlns:a16="http://schemas.microsoft.com/office/drawing/2014/main" id="{AD8C3FD7-D15A-3737-7CE0-26C1D4948E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725" y="3480628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16;p23">
            <a:extLst>
              <a:ext uri="{FF2B5EF4-FFF2-40B4-BE49-F238E27FC236}">
                <a16:creationId xmlns:a16="http://schemas.microsoft.com/office/drawing/2014/main" id="{CB4FD198-68FD-FF7E-0010-BA1FD89557C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826" y="3724746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17;p23">
            <a:extLst>
              <a:ext uri="{FF2B5EF4-FFF2-40B4-BE49-F238E27FC236}">
                <a16:creationId xmlns:a16="http://schemas.microsoft.com/office/drawing/2014/main" id="{8B13361E-4469-9282-9DD5-2A0070B6C75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0315" y="3720658"/>
            <a:ext cx="86700" cy="17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18;p23">
            <a:extLst>
              <a:ext uri="{FF2B5EF4-FFF2-40B4-BE49-F238E27FC236}">
                <a16:creationId xmlns:a16="http://schemas.microsoft.com/office/drawing/2014/main" id="{3979E945-C7DC-A574-D321-22BD652648F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4800" y="1231377"/>
            <a:ext cx="6290761" cy="119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19;p23">
            <a:extLst>
              <a:ext uri="{FF2B5EF4-FFF2-40B4-BE49-F238E27FC236}">
                <a16:creationId xmlns:a16="http://schemas.microsoft.com/office/drawing/2014/main" id="{C6723A62-5143-7737-14B7-34564ED6C365}"/>
              </a:ext>
            </a:extLst>
          </p:cNvPr>
          <p:cNvSpPr txBox="1"/>
          <p:nvPr/>
        </p:nvSpPr>
        <p:spPr>
          <a:xfrm>
            <a:off x="6739200" y="176360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Return to the depot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20;p23">
            <a:extLst>
              <a:ext uri="{FF2B5EF4-FFF2-40B4-BE49-F238E27FC236}">
                <a16:creationId xmlns:a16="http://schemas.microsoft.com/office/drawing/2014/main" id="{2500A8C1-C07D-07C8-A2FA-7FC309312353}"/>
              </a:ext>
            </a:extLst>
          </p:cNvPr>
          <p:cNvSpPr txBox="1"/>
          <p:nvPr/>
        </p:nvSpPr>
        <p:spPr>
          <a:xfrm>
            <a:off x="6757249" y="2086757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Base case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537;p24">
            <a:extLst>
              <a:ext uri="{FF2B5EF4-FFF2-40B4-BE49-F238E27FC236}">
                <a16:creationId xmlns:a16="http://schemas.microsoft.com/office/drawing/2014/main" id="{210959C3-26F0-E91D-5F86-0A23FCD4F165}"/>
              </a:ext>
            </a:extLst>
          </p:cNvPr>
          <p:cNvSpPr/>
          <p:nvPr/>
        </p:nvSpPr>
        <p:spPr>
          <a:xfrm>
            <a:off x="756381" y="2798421"/>
            <a:ext cx="2768625" cy="114097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49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5786218-DC7A-576C-AEDB-3AF8B62A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25" y="4160658"/>
            <a:ext cx="3035550" cy="97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A3F4F0-33CE-8041-9ED6-7F1679EFC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677333"/>
            <a:ext cx="8686800" cy="1102519"/>
          </a:xfrm>
        </p:spPr>
        <p:txBody>
          <a:bodyPr/>
          <a:lstStyle/>
          <a:p>
            <a:pPr algn="ctr"/>
            <a:r>
              <a:rPr lang="en-CA" dirty="0"/>
              <a:t>Domain-Independent </a:t>
            </a:r>
            <a:br>
              <a:rPr lang="en-CA" dirty="0"/>
            </a:br>
            <a:r>
              <a:rPr lang="en-CA" dirty="0"/>
              <a:t>Dynamic Programming</a:t>
            </a:r>
            <a:br>
              <a:rPr lang="en-CA" dirty="0"/>
            </a:br>
            <a:r>
              <a:rPr lang="en-C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Tutorial</a:t>
            </a:r>
            <a:r>
              <a:rPr lang="en-CA" sz="3600" dirty="0"/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6E6BE5-9202-1A42-9EE8-199482702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2762250"/>
            <a:ext cx="4648200" cy="813633"/>
          </a:xfrm>
        </p:spPr>
        <p:txBody>
          <a:bodyPr/>
          <a:lstStyle/>
          <a:p>
            <a:r>
              <a:rPr lang="en-US" sz="2000" dirty="0"/>
              <a:t>Ryo Kuroiwa</a:t>
            </a:r>
          </a:p>
          <a:p>
            <a:r>
              <a:rPr lang="en-US" sz="2000" dirty="0"/>
              <a:t>National Institute of Informatics</a:t>
            </a:r>
          </a:p>
          <a:p>
            <a:r>
              <a:rPr lang="en-US" sz="2000" dirty="0"/>
              <a:t>Japan</a:t>
            </a:r>
          </a:p>
          <a:p>
            <a:r>
              <a:rPr lang="en-CA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kuroiwa@nii.ac.jp</a:t>
            </a: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22EFA-8FD7-134D-BA1A-C5E9F721BF65}"/>
              </a:ext>
            </a:extLst>
          </p:cNvPr>
          <p:cNvSpPr txBox="1"/>
          <p:nvPr/>
        </p:nvSpPr>
        <p:spPr>
          <a:xfrm>
            <a:off x="7248094" y="4552950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CP 2024</a:t>
            </a:r>
          </a:p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Girona, Sept 2024</a:t>
            </a:r>
          </a:p>
        </p:txBody>
      </p:sp>
      <p:sp>
        <p:nvSpPr>
          <p:cNvPr id="2" name="Subtitle 5">
            <a:extLst>
              <a:ext uri="{FF2B5EF4-FFF2-40B4-BE49-F238E27FC236}">
                <a16:creationId xmlns:a16="http://schemas.microsoft.com/office/drawing/2014/main" id="{FAAFC2DC-88CB-B792-BC9B-8DD28AC40066}"/>
              </a:ext>
            </a:extLst>
          </p:cNvPr>
          <p:cNvSpPr txBox="1">
            <a:spLocks/>
          </p:cNvSpPr>
          <p:nvPr/>
        </p:nvSpPr>
        <p:spPr bwMode="auto">
          <a:xfrm>
            <a:off x="5486400" y="2762250"/>
            <a:ext cx="3505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b="1" kern="0" dirty="0"/>
              <a:t>J. Christopher Beck</a:t>
            </a:r>
          </a:p>
          <a:p>
            <a:r>
              <a:rPr lang="en-US" sz="2000" kern="0" dirty="0"/>
              <a:t>University of Toronto</a:t>
            </a:r>
          </a:p>
          <a:p>
            <a:r>
              <a:rPr lang="en-US" sz="2000" kern="0" dirty="0"/>
              <a:t>Canada</a:t>
            </a:r>
          </a:p>
          <a:p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jcb@mie.utoronto.ca</a:t>
            </a:r>
            <a:endParaRPr lang="en-US" sz="20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ED35B14-9EFD-92BA-0AE5-0666B6208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6" t="19306" r="20702" b="32222"/>
          <a:stretch/>
        </p:blipFill>
        <p:spPr bwMode="auto">
          <a:xfrm>
            <a:off x="143933" y="1074494"/>
            <a:ext cx="140202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B9AFBE-4336-7367-0CA9-A9C8783991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16" r="8539"/>
          <a:stretch/>
        </p:blipFill>
        <p:spPr>
          <a:xfrm>
            <a:off x="7648847" y="901833"/>
            <a:ext cx="1402020" cy="16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9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DP Model for TSPTW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/>
          </a:p>
        </p:txBody>
      </p:sp>
      <p:sp>
        <p:nvSpPr>
          <p:cNvPr id="5" name="Google Shape;505;p23">
            <a:extLst>
              <a:ext uri="{FF2B5EF4-FFF2-40B4-BE49-F238E27FC236}">
                <a16:creationId xmlns:a16="http://schemas.microsoft.com/office/drawing/2014/main" id="{5918A652-190B-EB05-F4F9-013CF6AA664D}"/>
              </a:ext>
            </a:extLst>
          </p:cNvPr>
          <p:cNvSpPr txBox="1"/>
          <p:nvPr/>
        </p:nvSpPr>
        <p:spPr>
          <a:xfrm>
            <a:off x="827684" y="2783878"/>
            <a:ext cx="3496050" cy="115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 variables: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unvisited customers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customer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time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506;p23">
            <a:extLst>
              <a:ext uri="{FF2B5EF4-FFF2-40B4-BE49-F238E27FC236}">
                <a16:creationId xmlns:a16="http://schemas.microsoft.com/office/drawing/2014/main" id="{DFC33090-875A-DE29-AE4F-A12282242ECC}"/>
              </a:ext>
            </a:extLst>
          </p:cNvPr>
          <p:cNvSpPr txBox="1"/>
          <p:nvPr/>
        </p:nvSpPr>
        <p:spPr>
          <a:xfrm>
            <a:off x="4323734" y="2783878"/>
            <a:ext cx="3783375" cy="1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Constants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all customers (</a:t>
            </a: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depot)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: time window for customer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: travel time from customer   to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08;p23">
            <a:extLst>
              <a:ext uri="{FF2B5EF4-FFF2-40B4-BE49-F238E27FC236}">
                <a16:creationId xmlns:a16="http://schemas.microsoft.com/office/drawing/2014/main" id="{2665D3FD-EA72-66E5-2596-6833EBA161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162" y="3159460"/>
            <a:ext cx="170194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09;p23">
            <a:extLst>
              <a:ext uri="{FF2B5EF4-FFF2-40B4-BE49-F238E27FC236}">
                <a16:creationId xmlns:a16="http://schemas.microsoft.com/office/drawing/2014/main" id="{A250F109-DDE8-93F1-EB81-2B9AD85042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708" y="3403229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10;p23">
            <a:extLst>
              <a:ext uri="{FF2B5EF4-FFF2-40B4-BE49-F238E27FC236}">
                <a16:creationId xmlns:a16="http://schemas.microsoft.com/office/drawing/2014/main" id="{D9651522-2B56-AD81-11B7-93BAAFB2DBB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5307" y="3652616"/>
            <a:ext cx="86702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1;p23">
            <a:extLst>
              <a:ext uri="{FF2B5EF4-FFF2-40B4-BE49-F238E27FC236}">
                <a16:creationId xmlns:a16="http://schemas.microsoft.com/office/drawing/2014/main" id="{AF7B1EFC-7888-7D18-2A71-8EDA6E44724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662" y="3195406"/>
            <a:ext cx="2119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12;p23">
            <a:extLst>
              <a:ext uri="{FF2B5EF4-FFF2-40B4-BE49-F238E27FC236}">
                <a16:creationId xmlns:a16="http://schemas.microsoft.com/office/drawing/2014/main" id="{24499EBB-8800-6D97-427E-9A416FFE2BD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507" y="3453196"/>
            <a:ext cx="518250" cy="21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3;p23">
            <a:extLst>
              <a:ext uri="{FF2B5EF4-FFF2-40B4-BE49-F238E27FC236}">
                <a16:creationId xmlns:a16="http://schemas.microsoft.com/office/drawing/2014/main" id="{CF04D3F4-F876-85F4-383B-CDEDC5EB662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9506" y="3767645"/>
            <a:ext cx="211988" cy="15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14;p23">
            <a:extLst>
              <a:ext uri="{FF2B5EF4-FFF2-40B4-BE49-F238E27FC236}">
                <a16:creationId xmlns:a16="http://schemas.microsoft.com/office/drawing/2014/main" id="{ADEBD23E-ACED-9D59-C87B-2CED3F2282E6}"/>
              </a:ext>
            </a:extLst>
          </p:cNvPr>
          <p:cNvSpPr txBox="1"/>
          <p:nvPr/>
        </p:nvSpPr>
        <p:spPr>
          <a:xfrm>
            <a:off x="6714549" y="143959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Visit a customer 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" name="Google Shape;515;p23">
            <a:extLst>
              <a:ext uri="{FF2B5EF4-FFF2-40B4-BE49-F238E27FC236}">
                <a16:creationId xmlns:a16="http://schemas.microsoft.com/office/drawing/2014/main" id="{AD8C3FD7-D15A-3737-7CE0-26C1D4948E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725" y="3480628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16;p23">
            <a:extLst>
              <a:ext uri="{FF2B5EF4-FFF2-40B4-BE49-F238E27FC236}">
                <a16:creationId xmlns:a16="http://schemas.microsoft.com/office/drawing/2014/main" id="{CB4FD198-68FD-FF7E-0010-BA1FD89557C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826" y="3724746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17;p23">
            <a:extLst>
              <a:ext uri="{FF2B5EF4-FFF2-40B4-BE49-F238E27FC236}">
                <a16:creationId xmlns:a16="http://schemas.microsoft.com/office/drawing/2014/main" id="{8B13361E-4469-9282-9DD5-2A0070B6C75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0315" y="3720658"/>
            <a:ext cx="86700" cy="17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18;p23">
            <a:extLst>
              <a:ext uri="{FF2B5EF4-FFF2-40B4-BE49-F238E27FC236}">
                <a16:creationId xmlns:a16="http://schemas.microsoft.com/office/drawing/2014/main" id="{3979E945-C7DC-A574-D321-22BD652648F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4800" y="1231377"/>
            <a:ext cx="6290761" cy="119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19;p23">
            <a:extLst>
              <a:ext uri="{FF2B5EF4-FFF2-40B4-BE49-F238E27FC236}">
                <a16:creationId xmlns:a16="http://schemas.microsoft.com/office/drawing/2014/main" id="{C6723A62-5143-7737-14B7-34564ED6C365}"/>
              </a:ext>
            </a:extLst>
          </p:cNvPr>
          <p:cNvSpPr txBox="1"/>
          <p:nvPr/>
        </p:nvSpPr>
        <p:spPr>
          <a:xfrm>
            <a:off x="6739200" y="176360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Return to the depot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20;p23">
            <a:extLst>
              <a:ext uri="{FF2B5EF4-FFF2-40B4-BE49-F238E27FC236}">
                <a16:creationId xmlns:a16="http://schemas.microsoft.com/office/drawing/2014/main" id="{2500A8C1-C07D-07C8-A2FA-7FC309312353}"/>
              </a:ext>
            </a:extLst>
          </p:cNvPr>
          <p:cNvSpPr txBox="1"/>
          <p:nvPr/>
        </p:nvSpPr>
        <p:spPr>
          <a:xfrm>
            <a:off x="6757249" y="2086757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Base case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560;p25">
            <a:extLst>
              <a:ext uri="{FF2B5EF4-FFF2-40B4-BE49-F238E27FC236}">
                <a16:creationId xmlns:a16="http://schemas.microsoft.com/office/drawing/2014/main" id="{3FD39D89-AE71-1341-E69A-9C5301BDBDA5}"/>
              </a:ext>
            </a:extLst>
          </p:cNvPr>
          <p:cNvSpPr/>
          <p:nvPr/>
        </p:nvSpPr>
        <p:spPr>
          <a:xfrm>
            <a:off x="245902" y="1184764"/>
            <a:ext cx="2192498" cy="28485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147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DP Model for TSPTW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/>
          </a:p>
        </p:txBody>
      </p:sp>
      <p:sp>
        <p:nvSpPr>
          <p:cNvPr id="5" name="Google Shape;505;p23">
            <a:extLst>
              <a:ext uri="{FF2B5EF4-FFF2-40B4-BE49-F238E27FC236}">
                <a16:creationId xmlns:a16="http://schemas.microsoft.com/office/drawing/2014/main" id="{5918A652-190B-EB05-F4F9-013CF6AA664D}"/>
              </a:ext>
            </a:extLst>
          </p:cNvPr>
          <p:cNvSpPr txBox="1"/>
          <p:nvPr/>
        </p:nvSpPr>
        <p:spPr>
          <a:xfrm>
            <a:off x="827684" y="2783878"/>
            <a:ext cx="3496050" cy="115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 variables: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unvisited customers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customer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time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506;p23">
            <a:extLst>
              <a:ext uri="{FF2B5EF4-FFF2-40B4-BE49-F238E27FC236}">
                <a16:creationId xmlns:a16="http://schemas.microsoft.com/office/drawing/2014/main" id="{DFC33090-875A-DE29-AE4F-A12282242ECC}"/>
              </a:ext>
            </a:extLst>
          </p:cNvPr>
          <p:cNvSpPr txBox="1"/>
          <p:nvPr/>
        </p:nvSpPr>
        <p:spPr>
          <a:xfrm>
            <a:off x="4323734" y="2783878"/>
            <a:ext cx="3783375" cy="1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Constants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all customers (</a:t>
            </a: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depot)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: time window for customer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: travel time from customer   to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08;p23">
            <a:extLst>
              <a:ext uri="{FF2B5EF4-FFF2-40B4-BE49-F238E27FC236}">
                <a16:creationId xmlns:a16="http://schemas.microsoft.com/office/drawing/2014/main" id="{2665D3FD-EA72-66E5-2596-6833EBA161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162" y="3159460"/>
            <a:ext cx="170194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09;p23">
            <a:extLst>
              <a:ext uri="{FF2B5EF4-FFF2-40B4-BE49-F238E27FC236}">
                <a16:creationId xmlns:a16="http://schemas.microsoft.com/office/drawing/2014/main" id="{A250F109-DDE8-93F1-EB81-2B9AD85042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708" y="3403229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10;p23">
            <a:extLst>
              <a:ext uri="{FF2B5EF4-FFF2-40B4-BE49-F238E27FC236}">
                <a16:creationId xmlns:a16="http://schemas.microsoft.com/office/drawing/2014/main" id="{D9651522-2B56-AD81-11B7-93BAAFB2DBB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5307" y="3652616"/>
            <a:ext cx="86702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1;p23">
            <a:extLst>
              <a:ext uri="{FF2B5EF4-FFF2-40B4-BE49-F238E27FC236}">
                <a16:creationId xmlns:a16="http://schemas.microsoft.com/office/drawing/2014/main" id="{AF7B1EFC-7888-7D18-2A71-8EDA6E44724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662" y="3195406"/>
            <a:ext cx="2119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12;p23">
            <a:extLst>
              <a:ext uri="{FF2B5EF4-FFF2-40B4-BE49-F238E27FC236}">
                <a16:creationId xmlns:a16="http://schemas.microsoft.com/office/drawing/2014/main" id="{24499EBB-8800-6D97-427E-9A416FFE2BD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507" y="3453196"/>
            <a:ext cx="518250" cy="21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3;p23">
            <a:extLst>
              <a:ext uri="{FF2B5EF4-FFF2-40B4-BE49-F238E27FC236}">
                <a16:creationId xmlns:a16="http://schemas.microsoft.com/office/drawing/2014/main" id="{CF04D3F4-F876-85F4-383B-CDEDC5EB662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9506" y="3767645"/>
            <a:ext cx="211988" cy="15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14;p23">
            <a:extLst>
              <a:ext uri="{FF2B5EF4-FFF2-40B4-BE49-F238E27FC236}">
                <a16:creationId xmlns:a16="http://schemas.microsoft.com/office/drawing/2014/main" id="{ADEBD23E-ACED-9D59-C87B-2CED3F2282E6}"/>
              </a:ext>
            </a:extLst>
          </p:cNvPr>
          <p:cNvSpPr txBox="1"/>
          <p:nvPr/>
        </p:nvSpPr>
        <p:spPr>
          <a:xfrm>
            <a:off x="6714549" y="143959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Visit a customer 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" name="Google Shape;515;p23">
            <a:extLst>
              <a:ext uri="{FF2B5EF4-FFF2-40B4-BE49-F238E27FC236}">
                <a16:creationId xmlns:a16="http://schemas.microsoft.com/office/drawing/2014/main" id="{AD8C3FD7-D15A-3737-7CE0-26C1D4948E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725" y="3480628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16;p23">
            <a:extLst>
              <a:ext uri="{FF2B5EF4-FFF2-40B4-BE49-F238E27FC236}">
                <a16:creationId xmlns:a16="http://schemas.microsoft.com/office/drawing/2014/main" id="{CB4FD198-68FD-FF7E-0010-BA1FD89557C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826" y="3724746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17;p23">
            <a:extLst>
              <a:ext uri="{FF2B5EF4-FFF2-40B4-BE49-F238E27FC236}">
                <a16:creationId xmlns:a16="http://schemas.microsoft.com/office/drawing/2014/main" id="{8B13361E-4469-9282-9DD5-2A0070B6C75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0315" y="3720658"/>
            <a:ext cx="86700" cy="17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18;p23">
            <a:extLst>
              <a:ext uri="{FF2B5EF4-FFF2-40B4-BE49-F238E27FC236}">
                <a16:creationId xmlns:a16="http://schemas.microsoft.com/office/drawing/2014/main" id="{3979E945-C7DC-A574-D321-22BD652648F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4800" y="1231377"/>
            <a:ext cx="6290761" cy="119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19;p23">
            <a:extLst>
              <a:ext uri="{FF2B5EF4-FFF2-40B4-BE49-F238E27FC236}">
                <a16:creationId xmlns:a16="http://schemas.microsoft.com/office/drawing/2014/main" id="{C6723A62-5143-7737-14B7-34564ED6C365}"/>
              </a:ext>
            </a:extLst>
          </p:cNvPr>
          <p:cNvSpPr txBox="1"/>
          <p:nvPr/>
        </p:nvSpPr>
        <p:spPr>
          <a:xfrm>
            <a:off x="6739200" y="176360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Return to the depot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20;p23">
            <a:extLst>
              <a:ext uri="{FF2B5EF4-FFF2-40B4-BE49-F238E27FC236}">
                <a16:creationId xmlns:a16="http://schemas.microsoft.com/office/drawing/2014/main" id="{2500A8C1-C07D-07C8-A2FA-7FC309312353}"/>
              </a:ext>
            </a:extLst>
          </p:cNvPr>
          <p:cNvSpPr txBox="1"/>
          <p:nvPr/>
        </p:nvSpPr>
        <p:spPr>
          <a:xfrm>
            <a:off x="6757249" y="2086757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Base case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583;p26">
            <a:extLst>
              <a:ext uri="{FF2B5EF4-FFF2-40B4-BE49-F238E27FC236}">
                <a16:creationId xmlns:a16="http://schemas.microsoft.com/office/drawing/2014/main" id="{0A7DEEF7-F1DD-E6C3-D737-20D344D22A02}"/>
              </a:ext>
            </a:extLst>
          </p:cNvPr>
          <p:cNvSpPr/>
          <p:nvPr/>
        </p:nvSpPr>
        <p:spPr>
          <a:xfrm>
            <a:off x="1436356" y="1465275"/>
            <a:ext cx="5040644" cy="415868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46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DP Model for TSPTW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/>
          </a:p>
        </p:txBody>
      </p:sp>
      <p:sp>
        <p:nvSpPr>
          <p:cNvPr id="5" name="Google Shape;505;p23">
            <a:extLst>
              <a:ext uri="{FF2B5EF4-FFF2-40B4-BE49-F238E27FC236}">
                <a16:creationId xmlns:a16="http://schemas.microsoft.com/office/drawing/2014/main" id="{5918A652-190B-EB05-F4F9-013CF6AA664D}"/>
              </a:ext>
            </a:extLst>
          </p:cNvPr>
          <p:cNvSpPr txBox="1"/>
          <p:nvPr/>
        </p:nvSpPr>
        <p:spPr>
          <a:xfrm>
            <a:off x="827684" y="2783878"/>
            <a:ext cx="3496050" cy="115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 variables: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unvisited customers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customer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time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506;p23">
            <a:extLst>
              <a:ext uri="{FF2B5EF4-FFF2-40B4-BE49-F238E27FC236}">
                <a16:creationId xmlns:a16="http://schemas.microsoft.com/office/drawing/2014/main" id="{DFC33090-875A-DE29-AE4F-A12282242ECC}"/>
              </a:ext>
            </a:extLst>
          </p:cNvPr>
          <p:cNvSpPr txBox="1"/>
          <p:nvPr/>
        </p:nvSpPr>
        <p:spPr>
          <a:xfrm>
            <a:off x="4323734" y="2783878"/>
            <a:ext cx="3783375" cy="1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Constants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all customers (</a:t>
            </a: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depot)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: time window for customer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: travel time from customer   to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08;p23">
            <a:extLst>
              <a:ext uri="{FF2B5EF4-FFF2-40B4-BE49-F238E27FC236}">
                <a16:creationId xmlns:a16="http://schemas.microsoft.com/office/drawing/2014/main" id="{2665D3FD-EA72-66E5-2596-6833EBA161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162" y="3159460"/>
            <a:ext cx="170194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09;p23">
            <a:extLst>
              <a:ext uri="{FF2B5EF4-FFF2-40B4-BE49-F238E27FC236}">
                <a16:creationId xmlns:a16="http://schemas.microsoft.com/office/drawing/2014/main" id="{A250F109-DDE8-93F1-EB81-2B9AD85042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708" y="3403229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10;p23">
            <a:extLst>
              <a:ext uri="{FF2B5EF4-FFF2-40B4-BE49-F238E27FC236}">
                <a16:creationId xmlns:a16="http://schemas.microsoft.com/office/drawing/2014/main" id="{D9651522-2B56-AD81-11B7-93BAAFB2DBB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5307" y="3652616"/>
            <a:ext cx="86702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1;p23">
            <a:extLst>
              <a:ext uri="{FF2B5EF4-FFF2-40B4-BE49-F238E27FC236}">
                <a16:creationId xmlns:a16="http://schemas.microsoft.com/office/drawing/2014/main" id="{AF7B1EFC-7888-7D18-2A71-8EDA6E44724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662" y="3195406"/>
            <a:ext cx="2119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12;p23">
            <a:extLst>
              <a:ext uri="{FF2B5EF4-FFF2-40B4-BE49-F238E27FC236}">
                <a16:creationId xmlns:a16="http://schemas.microsoft.com/office/drawing/2014/main" id="{24499EBB-8800-6D97-427E-9A416FFE2BD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507" y="3453196"/>
            <a:ext cx="518250" cy="21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3;p23">
            <a:extLst>
              <a:ext uri="{FF2B5EF4-FFF2-40B4-BE49-F238E27FC236}">
                <a16:creationId xmlns:a16="http://schemas.microsoft.com/office/drawing/2014/main" id="{CF04D3F4-F876-85F4-383B-CDEDC5EB662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9506" y="3767645"/>
            <a:ext cx="211988" cy="15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14;p23">
            <a:extLst>
              <a:ext uri="{FF2B5EF4-FFF2-40B4-BE49-F238E27FC236}">
                <a16:creationId xmlns:a16="http://schemas.microsoft.com/office/drawing/2014/main" id="{ADEBD23E-ACED-9D59-C87B-2CED3F2282E6}"/>
              </a:ext>
            </a:extLst>
          </p:cNvPr>
          <p:cNvSpPr txBox="1"/>
          <p:nvPr/>
        </p:nvSpPr>
        <p:spPr>
          <a:xfrm>
            <a:off x="6714549" y="143959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Visit a customer 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" name="Google Shape;515;p23">
            <a:extLst>
              <a:ext uri="{FF2B5EF4-FFF2-40B4-BE49-F238E27FC236}">
                <a16:creationId xmlns:a16="http://schemas.microsoft.com/office/drawing/2014/main" id="{AD8C3FD7-D15A-3737-7CE0-26C1D4948E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725" y="3480628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16;p23">
            <a:extLst>
              <a:ext uri="{FF2B5EF4-FFF2-40B4-BE49-F238E27FC236}">
                <a16:creationId xmlns:a16="http://schemas.microsoft.com/office/drawing/2014/main" id="{CB4FD198-68FD-FF7E-0010-BA1FD89557C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826" y="3724746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17;p23">
            <a:extLst>
              <a:ext uri="{FF2B5EF4-FFF2-40B4-BE49-F238E27FC236}">
                <a16:creationId xmlns:a16="http://schemas.microsoft.com/office/drawing/2014/main" id="{8B13361E-4469-9282-9DD5-2A0070B6C75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0315" y="3720658"/>
            <a:ext cx="86700" cy="17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18;p23">
            <a:extLst>
              <a:ext uri="{FF2B5EF4-FFF2-40B4-BE49-F238E27FC236}">
                <a16:creationId xmlns:a16="http://schemas.microsoft.com/office/drawing/2014/main" id="{3979E945-C7DC-A574-D321-22BD652648F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4800" y="1231377"/>
            <a:ext cx="6290761" cy="119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19;p23">
            <a:extLst>
              <a:ext uri="{FF2B5EF4-FFF2-40B4-BE49-F238E27FC236}">
                <a16:creationId xmlns:a16="http://schemas.microsoft.com/office/drawing/2014/main" id="{C6723A62-5143-7737-14B7-34564ED6C365}"/>
              </a:ext>
            </a:extLst>
          </p:cNvPr>
          <p:cNvSpPr txBox="1"/>
          <p:nvPr/>
        </p:nvSpPr>
        <p:spPr>
          <a:xfrm>
            <a:off x="6739200" y="176360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Return to the depot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20;p23">
            <a:extLst>
              <a:ext uri="{FF2B5EF4-FFF2-40B4-BE49-F238E27FC236}">
                <a16:creationId xmlns:a16="http://schemas.microsoft.com/office/drawing/2014/main" id="{2500A8C1-C07D-07C8-A2FA-7FC309312353}"/>
              </a:ext>
            </a:extLst>
          </p:cNvPr>
          <p:cNvSpPr txBox="1"/>
          <p:nvPr/>
        </p:nvSpPr>
        <p:spPr>
          <a:xfrm>
            <a:off x="6757249" y="2086757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Base case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06;p27">
            <a:extLst>
              <a:ext uri="{FF2B5EF4-FFF2-40B4-BE49-F238E27FC236}">
                <a16:creationId xmlns:a16="http://schemas.microsoft.com/office/drawing/2014/main" id="{7C2F92DD-AC66-A5BA-F4A5-0C5A334A678F}"/>
              </a:ext>
            </a:extLst>
          </p:cNvPr>
          <p:cNvSpPr/>
          <p:nvPr/>
        </p:nvSpPr>
        <p:spPr>
          <a:xfrm>
            <a:off x="1436356" y="1712345"/>
            <a:ext cx="1000575" cy="1577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324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DP Model for TSPTW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/>
          </a:p>
        </p:txBody>
      </p:sp>
      <p:sp>
        <p:nvSpPr>
          <p:cNvPr id="5" name="Google Shape;505;p23">
            <a:extLst>
              <a:ext uri="{FF2B5EF4-FFF2-40B4-BE49-F238E27FC236}">
                <a16:creationId xmlns:a16="http://schemas.microsoft.com/office/drawing/2014/main" id="{5918A652-190B-EB05-F4F9-013CF6AA664D}"/>
              </a:ext>
            </a:extLst>
          </p:cNvPr>
          <p:cNvSpPr txBox="1"/>
          <p:nvPr/>
        </p:nvSpPr>
        <p:spPr>
          <a:xfrm>
            <a:off x="827684" y="2783878"/>
            <a:ext cx="3496050" cy="115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 variables: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unvisited customers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customer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time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506;p23">
            <a:extLst>
              <a:ext uri="{FF2B5EF4-FFF2-40B4-BE49-F238E27FC236}">
                <a16:creationId xmlns:a16="http://schemas.microsoft.com/office/drawing/2014/main" id="{DFC33090-875A-DE29-AE4F-A12282242ECC}"/>
              </a:ext>
            </a:extLst>
          </p:cNvPr>
          <p:cNvSpPr txBox="1"/>
          <p:nvPr/>
        </p:nvSpPr>
        <p:spPr>
          <a:xfrm>
            <a:off x="4323734" y="2783878"/>
            <a:ext cx="3783375" cy="1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Constants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all customers (</a:t>
            </a: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depot)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: time window for customer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: travel time from customer   to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08;p23">
            <a:extLst>
              <a:ext uri="{FF2B5EF4-FFF2-40B4-BE49-F238E27FC236}">
                <a16:creationId xmlns:a16="http://schemas.microsoft.com/office/drawing/2014/main" id="{2665D3FD-EA72-66E5-2596-6833EBA161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162" y="3159460"/>
            <a:ext cx="170194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09;p23">
            <a:extLst>
              <a:ext uri="{FF2B5EF4-FFF2-40B4-BE49-F238E27FC236}">
                <a16:creationId xmlns:a16="http://schemas.microsoft.com/office/drawing/2014/main" id="{A250F109-DDE8-93F1-EB81-2B9AD85042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708" y="3403229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10;p23">
            <a:extLst>
              <a:ext uri="{FF2B5EF4-FFF2-40B4-BE49-F238E27FC236}">
                <a16:creationId xmlns:a16="http://schemas.microsoft.com/office/drawing/2014/main" id="{D9651522-2B56-AD81-11B7-93BAAFB2DBB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5307" y="3652616"/>
            <a:ext cx="86702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1;p23">
            <a:extLst>
              <a:ext uri="{FF2B5EF4-FFF2-40B4-BE49-F238E27FC236}">
                <a16:creationId xmlns:a16="http://schemas.microsoft.com/office/drawing/2014/main" id="{AF7B1EFC-7888-7D18-2A71-8EDA6E44724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662" y="3195406"/>
            <a:ext cx="2119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12;p23">
            <a:extLst>
              <a:ext uri="{FF2B5EF4-FFF2-40B4-BE49-F238E27FC236}">
                <a16:creationId xmlns:a16="http://schemas.microsoft.com/office/drawing/2014/main" id="{24499EBB-8800-6D97-427E-9A416FFE2BD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507" y="3453196"/>
            <a:ext cx="518250" cy="21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3;p23">
            <a:extLst>
              <a:ext uri="{FF2B5EF4-FFF2-40B4-BE49-F238E27FC236}">
                <a16:creationId xmlns:a16="http://schemas.microsoft.com/office/drawing/2014/main" id="{CF04D3F4-F876-85F4-383B-CDEDC5EB662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9506" y="3767645"/>
            <a:ext cx="211988" cy="15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14;p23">
            <a:extLst>
              <a:ext uri="{FF2B5EF4-FFF2-40B4-BE49-F238E27FC236}">
                <a16:creationId xmlns:a16="http://schemas.microsoft.com/office/drawing/2014/main" id="{ADEBD23E-ACED-9D59-C87B-2CED3F2282E6}"/>
              </a:ext>
            </a:extLst>
          </p:cNvPr>
          <p:cNvSpPr txBox="1"/>
          <p:nvPr/>
        </p:nvSpPr>
        <p:spPr>
          <a:xfrm>
            <a:off x="6714549" y="143959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Visit a customer 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" name="Google Shape;515;p23">
            <a:extLst>
              <a:ext uri="{FF2B5EF4-FFF2-40B4-BE49-F238E27FC236}">
                <a16:creationId xmlns:a16="http://schemas.microsoft.com/office/drawing/2014/main" id="{AD8C3FD7-D15A-3737-7CE0-26C1D4948E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725" y="3480628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16;p23">
            <a:extLst>
              <a:ext uri="{FF2B5EF4-FFF2-40B4-BE49-F238E27FC236}">
                <a16:creationId xmlns:a16="http://schemas.microsoft.com/office/drawing/2014/main" id="{CB4FD198-68FD-FF7E-0010-BA1FD89557C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826" y="3724746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17;p23">
            <a:extLst>
              <a:ext uri="{FF2B5EF4-FFF2-40B4-BE49-F238E27FC236}">
                <a16:creationId xmlns:a16="http://schemas.microsoft.com/office/drawing/2014/main" id="{8B13361E-4469-9282-9DD5-2A0070B6C75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0315" y="3720658"/>
            <a:ext cx="86700" cy="17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18;p23">
            <a:extLst>
              <a:ext uri="{FF2B5EF4-FFF2-40B4-BE49-F238E27FC236}">
                <a16:creationId xmlns:a16="http://schemas.microsoft.com/office/drawing/2014/main" id="{3979E945-C7DC-A574-D321-22BD652648F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4800" y="1231377"/>
            <a:ext cx="6290761" cy="119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19;p23">
            <a:extLst>
              <a:ext uri="{FF2B5EF4-FFF2-40B4-BE49-F238E27FC236}">
                <a16:creationId xmlns:a16="http://schemas.microsoft.com/office/drawing/2014/main" id="{C6723A62-5143-7737-14B7-34564ED6C365}"/>
              </a:ext>
            </a:extLst>
          </p:cNvPr>
          <p:cNvSpPr txBox="1"/>
          <p:nvPr/>
        </p:nvSpPr>
        <p:spPr>
          <a:xfrm>
            <a:off x="6739200" y="176360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Return to the depot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20;p23">
            <a:extLst>
              <a:ext uri="{FF2B5EF4-FFF2-40B4-BE49-F238E27FC236}">
                <a16:creationId xmlns:a16="http://schemas.microsoft.com/office/drawing/2014/main" id="{2500A8C1-C07D-07C8-A2FA-7FC309312353}"/>
              </a:ext>
            </a:extLst>
          </p:cNvPr>
          <p:cNvSpPr txBox="1"/>
          <p:nvPr/>
        </p:nvSpPr>
        <p:spPr>
          <a:xfrm>
            <a:off x="6757249" y="2086757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Base case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629;p28">
            <a:extLst>
              <a:ext uri="{FF2B5EF4-FFF2-40B4-BE49-F238E27FC236}">
                <a16:creationId xmlns:a16="http://schemas.microsoft.com/office/drawing/2014/main" id="{609C0128-484C-A241-AA3E-BEF1804D928C}"/>
              </a:ext>
            </a:extLst>
          </p:cNvPr>
          <p:cNvSpPr/>
          <p:nvPr/>
        </p:nvSpPr>
        <p:spPr>
          <a:xfrm>
            <a:off x="1436356" y="1870070"/>
            <a:ext cx="5253542" cy="30544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05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DP Model for TSPTW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/>
          </a:p>
        </p:txBody>
      </p:sp>
      <p:sp>
        <p:nvSpPr>
          <p:cNvPr id="5" name="Google Shape;505;p23">
            <a:extLst>
              <a:ext uri="{FF2B5EF4-FFF2-40B4-BE49-F238E27FC236}">
                <a16:creationId xmlns:a16="http://schemas.microsoft.com/office/drawing/2014/main" id="{5918A652-190B-EB05-F4F9-013CF6AA664D}"/>
              </a:ext>
            </a:extLst>
          </p:cNvPr>
          <p:cNvSpPr txBox="1"/>
          <p:nvPr/>
        </p:nvSpPr>
        <p:spPr>
          <a:xfrm>
            <a:off x="827684" y="2783878"/>
            <a:ext cx="3496050" cy="115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 variables: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unvisited customers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customer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time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506;p23">
            <a:extLst>
              <a:ext uri="{FF2B5EF4-FFF2-40B4-BE49-F238E27FC236}">
                <a16:creationId xmlns:a16="http://schemas.microsoft.com/office/drawing/2014/main" id="{DFC33090-875A-DE29-AE4F-A12282242ECC}"/>
              </a:ext>
            </a:extLst>
          </p:cNvPr>
          <p:cNvSpPr txBox="1"/>
          <p:nvPr/>
        </p:nvSpPr>
        <p:spPr>
          <a:xfrm>
            <a:off x="4323734" y="2783878"/>
            <a:ext cx="3783375" cy="1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Constants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all customers (</a:t>
            </a:r>
            <a:r>
              <a:rPr lang="en" sz="165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depot)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: time window for customer 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: travel time from customer   to 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08;p23">
            <a:extLst>
              <a:ext uri="{FF2B5EF4-FFF2-40B4-BE49-F238E27FC236}">
                <a16:creationId xmlns:a16="http://schemas.microsoft.com/office/drawing/2014/main" id="{2665D3FD-EA72-66E5-2596-6833EBA161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162" y="3159460"/>
            <a:ext cx="170194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09;p23">
            <a:extLst>
              <a:ext uri="{FF2B5EF4-FFF2-40B4-BE49-F238E27FC236}">
                <a16:creationId xmlns:a16="http://schemas.microsoft.com/office/drawing/2014/main" id="{A250F109-DDE8-93F1-EB81-2B9AD85042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708" y="3403229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10;p23">
            <a:extLst>
              <a:ext uri="{FF2B5EF4-FFF2-40B4-BE49-F238E27FC236}">
                <a16:creationId xmlns:a16="http://schemas.microsoft.com/office/drawing/2014/main" id="{D9651522-2B56-AD81-11B7-93BAAFB2DBB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5307" y="3652616"/>
            <a:ext cx="86702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1;p23">
            <a:extLst>
              <a:ext uri="{FF2B5EF4-FFF2-40B4-BE49-F238E27FC236}">
                <a16:creationId xmlns:a16="http://schemas.microsoft.com/office/drawing/2014/main" id="{AF7B1EFC-7888-7D18-2A71-8EDA6E44724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662" y="3195406"/>
            <a:ext cx="2119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12;p23">
            <a:extLst>
              <a:ext uri="{FF2B5EF4-FFF2-40B4-BE49-F238E27FC236}">
                <a16:creationId xmlns:a16="http://schemas.microsoft.com/office/drawing/2014/main" id="{24499EBB-8800-6D97-427E-9A416FFE2BD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507" y="3453196"/>
            <a:ext cx="518250" cy="21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3;p23">
            <a:extLst>
              <a:ext uri="{FF2B5EF4-FFF2-40B4-BE49-F238E27FC236}">
                <a16:creationId xmlns:a16="http://schemas.microsoft.com/office/drawing/2014/main" id="{CF04D3F4-F876-85F4-383B-CDEDC5EB662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9506" y="3767645"/>
            <a:ext cx="211988" cy="15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14;p23">
            <a:extLst>
              <a:ext uri="{FF2B5EF4-FFF2-40B4-BE49-F238E27FC236}">
                <a16:creationId xmlns:a16="http://schemas.microsoft.com/office/drawing/2014/main" id="{ADEBD23E-ACED-9D59-C87B-2CED3F2282E6}"/>
              </a:ext>
            </a:extLst>
          </p:cNvPr>
          <p:cNvSpPr txBox="1"/>
          <p:nvPr/>
        </p:nvSpPr>
        <p:spPr>
          <a:xfrm>
            <a:off x="6714549" y="143959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Visit a customer 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" name="Google Shape;515;p23">
            <a:extLst>
              <a:ext uri="{FF2B5EF4-FFF2-40B4-BE49-F238E27FC236}">
                <a16:creationId xmlns:a16="http://schemas.microsoft.com/office/drawing/2014/main" id="{AD8C3FD7-D15A-3737-7CE0-26C1D4948E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725" y="3480628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16;p23">
            <a:extLst>
              <a:ext uri="{FF2B5EF4-FFF2-40B4-BE49-F238E27FC236}">
                <a16:creationId xmlns:a16="http://schemas.microsoft.com/office/drawing/2014/main" id="{CB4FD198-68FD-FF7E-0010-BA1FD89557C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826" y="3724746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17;p23">
            <a:extLst>
              <a:ext uri="{FF2B5EF4-FFF2-40B4-BE49-F238E27FC236}">
                <a16:creationId xmlns:a16="http://schemas.microsoft.com/office/drawing/2014/main" id="{8B13361E-4469-9282-9DD5-2A0070B6C75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0315" y="3720658"/>
            <a:ext cx="86700" cy="17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18;p23">
            <a:extLst>
              <a:ext uri="{FF2B5EF4-FFF2-40B4-BE49-F238E27FC236}">
                <a16:creationId xmlns:a16="http://schemas.microsoft.com/office/drawing/2014/main" id="{3979E945-C7DC-A574-D321-22BD652648F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4800" y="1231377"/>
            <a:ext cx="6290761" cy="119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19;p23">
            <a:extLst>
              <a:ext uri="{FF2B5EF4-FFF2-40B4-BE49-F238E27FC236}">
                <a16:creationId xmlns:a16="http://schemas.microsoft.com/office/drawing/2014/main" id="{C6723A62-5143-7737-14B7-34564ED6C365}"/>
              </a:ext>
            </a:extLst>
          </p:cNvPr>
          <p:cNvSpPr txBox="1"/>
          <p:nvPr/>
        </p:nvSpPr>
        <p:spPr>
          <a:xfrm>
            <a:off x="6739200" y="176360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Return to the depot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20;p23">
            <a:extLst>
              <a:ext uri="{FF2B5EF4-FFF2-40B4-BE49-F238E27FC236}">
                <a16:creationId xmlns:a16="http://schemas.microsoft.com/office/drawing/2014/main" id="{2500A8C1-C07D-07C8-A2FA-7FC309312353}"/>
              </a:ext>
            </a:extLst>
          </p:cNvPr>
          <p:cNvSpPr txBox="1"/>
          <p:nvPr/>
        </p:nvSpPr>
        <p:spPr>
          <a:xfrm>
            <a:off x="6757249" y="2086757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Base case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629;p28">
            <a:extLst>
              <a:ext uri="{FF2B5EF4-FFF2-40B4-BE49-F238E27FC236}">
                <a16:creationId xmlns:a16="http://schemas.microsoft.com/office/drawing/2014/main" id="{609C0128-484C-A241-AA3E-BEF1804D928C}"/>
              </a:ext>
            </a:extLst>
          </p:cNvPr>
          <p:cNvSpPr/>
          <p:nvPr/>
        </p:nvSpPr>
        <p:spPr>
          <a:xfrm>
            <a:off x="1436356" y="2158730"/>
            <a:ext cx="5177254" cy="26126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989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DP Model for TSPTW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/>
          </a:p>
        </p:txBody>
      </p:sp>
      <p:sp>
        <p:nvSpPr>
          <p:cNvPr id="5" name="Google Shape;505;p23">
            <a:extLst>
              <a:ext uri="{FF2B5EF4-FFF2-40B4-BE49-F238E27FC236}">
                <a16:creationId xmlns:a16="http://schemas.microsoft.com/office/drawing/2014/main" id="{5918A652-190B-EB05-F4F9-013CF6AA664D}"/>
              </a:ext>
            </a:extLst>
          </p:cNvPr>
          <p:cNvSpPr txBox="1"/>
          <p:nvPr/>
        </p:nvSpPr>
        <p:spPr>
          <a:xfrm>
            <a:off x="827684" y="2783878"/>
            <a:ext cx="3496050" cy="115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 variables: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unvisited customers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customer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time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506;p23">
            <a:extLst>
              <a:ext uri="{FF2B5EF4-FFF2-40B4-BE49-F238E27FC236}">
                <a16:creationId xmlns:a16="http://schemas.microsoft.com/office/drawing/2014/main" id="{DFC33090-875A-DE29-AE4F-A12282242ECC}"/>
              </a:ext>
            </a:extLst>
          </p:cNvPr>
          <p:cNvSpPr txBox="1"/>
          <p:nvPr/>
        </p:nvSpPr>
        <p:spPr>
          <a:xfrm>
            <a:off x="4323734" y="2783878"/>
            <a:ext cx="3783375" cy="1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Constants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all customers (</a:t>
            </a:r>
            <a:r>
              <a:rPr lang="en" sz="165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depot)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: time window for customer 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: travel time from customer   to 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08;p23">
            <a:extLst>
              <a:ext uri="{FF2B5EF4-FFF2-40B4-BE49-F238E27FC236}">
                <a16:creationId xmlns:a16="http://schemas.microsoft.com/office/drawing/2014/main" id="{2665D3FD-EA72-66E5-2596-6833EBA161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162" y="3159460"/>
            <a:ext cx="170194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09;p23">
            <a:extLst>
              <a:ext uri="{FF2B5EF4-FFF2-40B4-BE49-F238E27FC236}">
                <a16:creationId xmlns:a16="http://schemas.microsoft.com/office/drawing/2014/main" id="{A250F109-DDE8-93F1-EB81-2B9AD85042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708" y="3403229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10;p23">
            <a:extLst>
              <a:ext uri="{FF2B5EF4-FFF2-40B4-BE49-F238E27FC236}">
                <a16:creationId xmlns:a16="http://schemas.microsoft.com/office/drawing/2014/main" id="{D9651522-2B56-AD81-11B7-93BAAFB2DBB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5307" y="3652616"/>
            <a:ext cx="86702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1;p23">
            <a:extLst>
              <a:ext uri="{FF2B5EF4-FFF2-40B4-BE49-F238E27FC236}">
                <a16:creationId xmlns:a16="http://schemas.microsoft.com/office/drawing/2014/main" id="{AF7B1EFC-7888-7D18-2A71-8EDA6E44724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662" y="3195406"/>
            <a:ext cx="2119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12;p23">
            <a:extLst>
              <a:ext uri="{FF2B5EF4-FFF2-40B4-BE49-F238E27FC236}">
                <a16:creationId xmlns:a16="http://schemas.microsoft.com/office/drawing/2014/main" id="{24499EBB-8800-6D97-427E-9A416FFE2BD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507" y="3453196"/>
            <a:ext cx="518250" cy="21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3;p23">
            <a:extLst>
              <a:ext uri="{FF2B5EF4-FFF2-40B4-BE49-F238E27FC236}">
                <a16:creationId xmlns:a16="http://schemas.microsoft.com/office/drawing/2014/main" id="{CF04D3F4-F876-85F4-383B-CDEDC5EB662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9506" y="3767645"/>
            <a:ext cx="211988" cy="15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14;p23">
            <a:extLst>
              <a:ext uri="{FF2B5EF4-FFF2-40B4-BE49-F238E27FC236}">
                <a16:creationId xmlns:a16="http://schemas.microsoft.com/office/drawing/2014/main" id="{ADEBD23E-ACED-9D59-C87B-2CED3F2282E6}"/>
              </a:ext>
            </a:extLst>
          </p:cNvPr>
          <p:cNvSpPr txBox="1"/>
          <p:nvPr/>
        </p:nvSpPr>
        <p:spPr>
          <a:xfrm>
            <a:off x="6714549" y="143959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Visit a customer 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" name="Google Shape;515;p23">
            <a:extLst>
              <a:ext uri="{FF2B5EF4-FFF2-40B4-BE49-F238E27FC236}">
                <a16:creationId xmlns:a16="http://schemas.microsoft.com/office/drawing/2014/main" id="{AD8C3FD7-D15A-3737-7CE0-26C1D4948E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725" y="3480628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16;p23">
            <a:extLst>
              <a:ext uri="{FF2B5EF4-FFF2-40B4-BE49-F238E27FC236}">
                <a16:creationId xmlns:a16="http://schemas.microsoft.com/office/drawing/2014/main" id="{CB4FD198-68FD-FF7E-0010-BA1FD89557C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826" y="3724746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17;p23">
            <a:extLst>
              <a:ext uri="{FF2B5EF4-FFF2-40B4-BE49-F238E27FC236}">
                <a16:creationId xmlns:a16="http://schemas.microsoft.com/office/drawing/2014/main" id="{8B13361E-4469-9282-9DD5-2A0070B6C75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0315" y="3720658"/>
            <a:ext cx="86700" cy="17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18;p23">
            <a:extLst>
              <a:ext uri="{FF2B5EF4-FFF2-40B4-BE49-F238E27FC236}">
                <a16:creationId xmlns:a16="http://schemas.microsoft.com/office/drawing/2014/main" id="{3979E945-C7DC-A574-D321-22BD652648F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4800" y="1231377"/>
            <a:ext cx="6290761" cy="119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19;p23">
            <a:extLst>
              <a:ext uri="{FF2B5EF4-FFF2-40B4-BE49-F238E27FC236}">
                <a16:creationId xmlns:a16="http://schemas.microsoft.com/office/drawing/2014/main" id="{C6723A62-5143-7737-14B7-34564ED6C365}"/>
              </a:ext>
            </a:extLst>
          </p:cNvPr>
          <p:cNvSpPr txBox="1"/>
          <p:nvPr/>
        </p:nvSpPr>
        <p:spPr>
          <a:xfrm>
            <a:off x="6739200" y="176360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Return to the depot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20;p23">
            <a:extLst>
              <a:ext uri="{FF2B5EF4-FFF2-40B4-BE49-F238E27FC236}">
                <a16:creationId xmlns:a16="http://schemas.microsoft.com/office/drawing/2014/main" id="{2500A8C1-C07D-07C8-A2FA-7FC309312353}"/>
              </a:ext>
            </a:extLst>
          </p:cNvPr>
          <p:cNvSpPr txBox="1"/>
          <p:nvPr/>
        </p:nvSpPr>
        <p:spPr>
          <a:xfrm>
            <a:off x="6757249" y="2086757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Base case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675;p30">
            <a:extLst>
              <a:ext uri="{FF2B5EF4-FFF2-40B4-BE49-F238E27FC236}">
                <a16:creationId xmlns:a16="http://schemas.microsoft.com/office/drawing/2014/main" id="{2F5E9239-54A1-632F-2EB7-8FB1C7BFD5DA}"/>
              </a:ext>
            </a:extLst>
          </p:cNvPr>
          <p:cNvSpPr txBox="1"/>
          <p:nvPr/>
        </p:nvSpPr>
        <p:spPr>
          <a:xfrm>
            <a:off x="827684" y="4196257"/>
            <a:ext cx="7309691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DP usually solved by problem-specific algorithm implementations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425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38AA9-F3D1-0B40-AAA6-7272DED8E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44123-F69B-6C4C-B631-98E8DF456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90550"/>
            <a:ext cx="41021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85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1"/>
          <p:cNvSpPr txBox="1">
            <a:spLocks noGrp="1"/>
          </p:cNvSpPr>
          <p:nvPr>
            <p:ph type="title"/>
          </p:nvPr>
        </p:nvSpPr>
        <p:spPr>
          <a:xfrm>
            <a:off x="640759" y="246299"/>
            <a:ext cx="7862175" cy="477675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CA" sz="3600" dirty="0"/>
              <a:t>Modeling in </a:t>
            </a:r>
            <a:r>
              <a:rPr lang="en-CA" sz="3600" dirty="0" err="1"/>
              <a:t>DIDPPy</a:t>
            </a:r>
            <a:endParaRPr dirty="0"/>
          </a:p>
        </p:txBody>
      </p:sp>
      <p:sp>
        <p:nvSpPr>
          <p:cNvPr id="689" name="Google Shape;689;p31"/>
          <p:cNvSpPr txBox="1">
            <a:spLocks noGrp="1"/>
          </p:cNvSpPr>
          <p:nvPr>
            <p:ph type="sldNum" idx="12"/>
          </p:nvPr>
        </p:nvSpPr>
        <p:spPr>
          <a:xfrm>
            <a:off x="8462591" y="4663217"/>
            <a:ext cx="547425" cy="393525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D787C7-2539-8C14-1435-B2700EA5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12738"/>
            <a:ext cx="27940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39269C-0E2E-9F34-181E-132F6B86E4D2}"/>
              </a:ext>
            </a:extLst>
          </p:cNvPr>
          <p:cNvSpPr txBox="1"/>
          <p:nvPr/>
        </p:nvSpPr>
        <p:spPr>
          <a:xfrm>
            <a:off x="3738310" y="2340917"/>
            <a:ext cx="3693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</a:t>
            </a:r>
            <a:r>
              <a:rPr lang="en-US" sz="2400" dirty="0" err="1"/>
              <a:t>jupyter</a:t>
            </a:r>
            <a:r>
              <a:rPr lang="en-US" sz="2400" dirty="0"/>
              <a:t> … and beyond!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Quadratic TSP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2209799"/>
          </a:xfrm>
        </p:spPr>
        <p:txBody>
          <a:bodyPr/>
          <a:lstStyle/>
          <a:p>
            <a:pPr marL="0" indent="0">
              <a:buNone/>
            </a:pPr>
            <a:r>
              <a:rPr lang="en-CA" sz="2200" dirty="0"/>
              <a:t>TSP with Quadratic Travel Cost</a:t>
            </a:r>
            <a:br>
              <a:rPr lang="en-CA" sz="2200" dirty="0"/>
            </a:br>
            <a:endParaRPr lang="en-CA" sz="2200" dirty="0"/>
          </a:p>
        </p:txBody>
      </p:sp>
      <p:sp>
        <p:nvSpPr>
          <p:cNvPr id="2" name="Google Shape;207;p20">
            <a:extLst>
              <a:ext uri="{FF2B5EF4-FFF2-40B4-BE49-F238E27FC236}">
                <a16:creationId xmlns:a16="http://schemas.microsoft.com/office/drawing/2014/main" id="{277DE0FA-49BD-50CE-A5E3-F48CC623339C}"/>
              </a:ext>
            </a:extLst>
          </p:cNvPr>
          <p:cNvSpPr/>
          <p:nvPr/>
        </p:nvSpPr>
        <p:spPr>
          <a:xfrm>
            <a:off x="1123619" y="228296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endParaRPr sz="19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08;p20">
            <a:extLst>
              <a:ext uri="{FF2B5EF4-FFF2-40B4-BE49-F238E27FC236}">
                <a16:creationId xmlns:a16="http://schemas.microsoft.com/office/drawing/2014/main" id="{4CB1F63C-B3A9-7124-167D-CC1C8254FD14}"/>
              </a:ext>
            </a:extLst>
          </p:cNvPr>
          <p:cNvSpPr/>
          <p:nvPr/>
        </p:nvSpPr>
        <p:spPr>
          <a:xfrm>
            <a:off x="3388482" y="3928886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209;p20">
            <a:extLst>
              <a:ext uri="{FF2B5EF4-FFF2-40B4-BE49-F238E27FC236}">
                <a16:creationId xmlns:a16="http://schemas.microsoft.com/office/drawing/2014/main" id="{4E1A8AC5-7C1B-A251-13E1-9666CAC50D74}"/>
              </a:ext>
            </a:extLst>
          </p:cNvPr>
          <p:cNvSpPr/>
          <p:nvPr/>
        </p:nvSpPr>
        <p:spPr>
          <a:xfrm>
            <a:off x="3388482" y="228296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" name="Google Shape;210;p20">
            <a:extLst>
              <a:ext uri="{FF2B5EF4-FFF2-40B4-BE49-F238E27FC236}">
                <a16:creationId xmlns:a16="http://schemas.microsoft.com/office/drawing/2014/main" id="{7A1BAFB0-267A-4D3E-BF8F-1470D7B230BB}"/>
              </a:ext>
            </a:extLst>
          </p:cNvPr>
          <p:cNvCxnSpPr>
            <a:stCxn id="12" idx="7"/>
            <a:endCxn id="5" idx="3"/>
          </p:cNvCxnSpPr>
          <p:nvPr/>
        </p:nvCxnSpPr>
        <p:spPr>
          <a:xfrm rot="10800000" flipH="1">
            <a:off x="1533448" y="2692847"/>
            <a:ext cx="1925325" cy="13063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212;p20">
            <a:extLst>
              <a:ext uri="{FF2B5EF4-FFF2-40B4-BE49-F238E27FC236}">
                <a16:creationId xmlns:a16="http://schemas.microsoft.com/office/drawing/2014/main" id="{2AD37CFE-4A6B-24A6-18ED-A433425E0F29}"/>
              </a:ext>
            </a:extLst>
          </p:cNvPr>
          <p:cNvCxnSpPr>
            <a:stCxn id="12" idx="0"/>
            <a:endCxn id="2" idx="4"/>
          </p:cNvCxnSpPr>
          <p:nvPr/>
        </p:nvCxnSpPr>
        <p:spPr>
          <a:xfrm rot="10800000">
            <a:off x="1363690" y="2763156"/>
            <a:ext cx="0" cy="116572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213;p20">
            <a:extLst>
              <a:ext uri="{FF2B5EF4-FFF2-40B4-BE49-F238E27FC236}">
                <a16:creationId xmlns:a16="http://schemas.microsoft.com/office/drawing/2014/main" id="{7AEA1C2F-9616-EE00-EE89-154FBD615B2A}"/>
              </a:ext>
            </a:extLst>
          </p:cNvPr>
          <p:cNvCxnSpPr>
            <a:stCxn id="12" idx="6"/>
            <a:endCxn id="4" idx="2"/>
          </p:cNvCxnSpPr>
          <p:nvPr/>
        </p:nvCxnSpPr>
        <p:spPr>
          <a:xfrm>
            <a:off x="1603765" y="4168956"/>
            <a:ext cx="1784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214;p20">
            <a:extLst>
              <a:ext uri="{FF2B5EF4-FFF2-40B4-BE49-F238E27FC236}">
                <a16:creationId xmlns:a16="http://schemas.microsoft.com/office/drawing/2014/main" id="{967C04C5-6528-6EC0-BB48-9A9B596BD374}"/>
              </a:ext>
            </a:extLst>
          </p:cNvPr>
          <p:cNvCxnSpPr>
            <a:stCxn id="4" idx="0"/>
            <a:endCxn id="5" idx="4"/>
          </p:cNvCxnSpPr>
          <p:nvPr/>
        </p:nvCxnSpPr>
        <p:spPr>
          <a:xfrm rot="10800000">
            <a:off x="3628557" y="2763161"/>
            <a:ext cx="0" cy="116572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215;p20">
            <a:extLst>
              <a:ext uri="{FF2B5EF4-FFF2-40B4-BE49-F238E27FC236}">
                <a16:creationId xmlns:a16="http://schemas.microsoft.com/office/drawing/2014/main" id="{9614F986-EB36-9A6B-F045-5ECA6B64EFFA}"/>
              </a:ext>
            </a:extLst>
          </p:cNvPr>
          <p:cNvCxnSpPr>
            <a:stCxn id="5" idx="2"/>
            <a:endCxn id="2" idx="6"/>
          </p:cNvCxnSpPr>
          <p:nvPr/>
        </p:nvCxnSpPr>
        <p:spPr>
          <a:xfrm rot="10800000">
            <a:off x="1603782" y="2523036"/>
            <a:ext cx="1784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16;p20">
            <a:extLst>
              <a:ext uri="{FF2B5EF4-FFF2-40B4-BE49-F238E27FC236}">
                <a16:creationId xmlns:a16="http://schemas.microsoft.com/office/drawing/2014/main" id="{4EB4022D-116B-5D4F-7EE4-051533A4DA67}"/>
              </a:ext>
            </a:extLst>
          </p:cNvPr>
          <p:cNvCxnSpPr>
            <a:stCxn id="4" idx="1"/>
            <a:endCxn id="2" idx="5"/>
          </p:cNvCxnSpPr>
          <p:nvPr/>
        </p:nvCxnSpPr>
        <p:spPr>
          <a:xfrm rot="10800000">
            <a:off x="1533473" y="2692852"/>
            <a:ext cx="1925325" cy="13063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211;p20">
            <a:extLst>
              <a:ext uri="{FF2B5EF4-FFF2-40B4-BE49-F238E27FC236}">
                <a16:creationId xmlns:a16="http://schemas.microsoft.com/office/drawing/2014/main" id="{158F6518-36D4-AA59-7C31-FAE2C5B14AE0}"/>
              </a:ext>
            </a:extLst>
          </p:cNvPr>
          <p:cNvSpPr/>
          <p:nvPr/>
        </p:nvSpPr>
        <p:spPr>
          <a:xfrm>
            <a:off x="1123615" y="392888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17;p20">
            <a:extLst>
              <a:ext uri="{FF2B5EF4-FFF2-40B4-BE49-F238E27FC236}">
                <a16:creationId xmlns:a16="http://schemas.microsoft.com/office/drawing/2014/main" id="{E4FD6B68-42DA-E723-4AA8-709EDBE73C69}"/>
              </a:ext>
            </a:extLst>
          </p:cNvPr>
          <p:cNvSpPr txBox="1"/>
          <p:nvPr/>
        </p:nvSpPr>
        <p:spPr>
          <a:xfrm>
            <a:off x="1005181" y="4389157"/>
            <a:ext cx="7616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Depot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221;p20">
            <a:extLst>
              <a:ext uri="{FF2B5EF4-FFF2-40B4-BE49-F238E27FC236}">
                <a16:creationId xmlns:a16="http://schemas.microsoft.com/office/drawing/2014/main" id="{9E330425-3AAB-1A07-F992-7E1683A703FE}"/>
              </a:ext>
            </a:extLst>
          </p:cNvPr>
          <p:cNvSpPr/>
          <p:nvPr/>
        </p:nvSpPr>
        <p:spPr>
          <a:xfrm>
            <a:off x="1157163" y="3963171"/>
            <a:ext cx="412875" cy="412875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" name="Google Shape;228;p20">
            <a:extLst>
              <a:ext uri="{FF2B5EF4-FFF2-40B4-BE49-F238E27FC236}">
                <a16:creationId xmlns:a16="http://schemas.microsoft.com/office/drawing/2014/main" id="{288A5E1E-8320-C6A3-BF94-3D80B5B062BE}"/>
              </a:ext>
            </a:extLst>
          </p:cNvPr>
          <p:cNvGrpSpPr/>
          <p:nvPr/>
        </p:nvGrpSpPr>
        <p:grpSpPr>
          <a:xfrm>
            <a:off x="457200" y="3981449"/>
            <a:ext cx="555512" cy="445960"/>
            <a:chOff x="1181100" y="4938725"/>
            <a:chExt cx="556444" cy="445971"/>
          </a:xfrm>
        </p:grpSpPr>
        <p:grpSp>
          <p:nvGrpSpPr>
            <p:cNvPr id="25" name="Google Shape;229;p20">
              <a:extLst>
                <a:ext uri="{FF2B5EF4-FFF2-40B4-BE49-F238E27FC236}">
                  <a16:creationId xmlns:a16="http://schemas.microsoft.com/office/drawing/2014/main" id="{9611027B-A26E-A65E-8F39-028EAF831C50}"/>
                </a:ext>
              </a:extLst>
            </p:cNvPr>
            <p:cNvGrpSpPr/>
            <p:nvPr/>
          </p:nvGrpSpPr>
          <p:grpSpPr>
            <a:xfrm>
              <a:off x="1186961" y="4971440"/>
              <a:ext cx="550584" cy="413256"/>
              <a:chOff x="4947159" y="4374404"/>
              <a:chExt cx="1890741" cy="1157256"/>
            </a:xfrm>
          </p:grpSpPr>
          <p:sp>
            <p:nvSpPr>
              <p:cNvPr id="27" name="Google Shape;230;p20">
                <a:extLst>
                  <a:ext uri="{FF2B5EF4-FFF2-40B4-BE49-F238E27FC236}">
                    <a16:creationId xmlns:a16="http://schemas.microsoft.com/office/drawing/2014/main" id="{4C9A37FD-85B6-9310-C125-EC17B9C9D55A}"/>
                  </a:ext>
                </a:extLst>
              </p:cNvPr>
              <p:cNvSpPr/>
              <p:nvPr/>
            </p:nvSpPr>
            <p:spPr>
              <a:xfrm>
                <a:off x="4947159" y="4851465"/>
                <a:ext cx="1890600" cy="511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kern="0">
                  <a:solidFill>
                    <a:srgbClr val="00FF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8" name="Google Shape;231;p20">
                <a:extLst>
                  <a:ext uri="{FF2B5EF4-FFF2-40B4-BE49-F238E27FC236}">
                    <a16:creationId xmlns:a16="http://schemas.microsoft.com/office/drawing/2014/main" id="{34625450-877A-2937-F441-5DFEF3576A01}"/>
                  </a:ext>
                </a:extLst>
              </p:cNvPr>
              <p:cNvSpPr/>
              <p:nvPr/>
            </p:nvSpPr>
            <p:spPr>
              <a:xfrm>
                <a:off x="4995821" y="5020461"/>
                <a:ext cx="492300" cy="511200"/>
              </a:xfrm>
              <a:prstGeom prst="ellipse">
                <a:avLst/>
              </a:pr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32;p20">
                <a:extLst>
                  <a:ext uri="{FF2B5EF4-FFF2-40B4-BE49-F238E27FC236}">
                    <a16:creationId xmlns:a16="http://schemas.microsoft.com/office/drawing/2014/main" id="{E33E0529-2EA6-8FCF-DD21-BCCCFF031408}"/>
                  </a:ext>
                </a:extLst>
              </p:cNvPr>
              <p:cNvSpPr/>
              <p:nvPr/>
            </p:nvSpPr>
            <p:spPr>
              <a:xfrm>
                <a:off x="6299788" y="5020461"/>
                <a:ext cx="492300" cy="511200"/>
              </a:xfrm>
              <a:prstGeom prst="ellipse">
                <a:avLst/>
              </a:pr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33;p20">
                <a:extLst>
                  <a:ext uri="{FF2B5EF4-FFF2-40B4-BE49-F238E27FC236}">
                    <a16:creationId xmlns:a16="http://schemas.microsoft.com/office/drawing/2014/main" id="{EA66E686-042A-3F31-13A7-B58B762F5B47}"/>
                  </a:ext>
                </a:extLst>
              </p:cNvPr>
              <p:cNvSpPr/>
              <p:nvPr/>
            </p:nvSpPr>
            <p:spPr>
              <a:xfrm>
                <a:off x="6422754" y="5148177"/>
                <a:ext cx="246300" cy="255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34;p20">
                <a:extLst>
                  <a:ext uri="{FF2B5EF4-FFF2-40B4-BE49-F238E27FC236}">
                    <a16:creationId xmlns:a16="http://schemas.microsoft.com/office/drawing/2014/main" id="{A5A52ED7-2809-3BA3-C353-0D8A203DF012}"/>
                  </a:ext>
                </a:extLst>
              </p:cNvPr>
              <p:cNvSpPr/>
              <p:nvPr/>
            </p:nvSpPr>
            <p:spPr>
              <a:xfrm>
                <a:off x="5118787" y="5148177"/>
                <a:ext cx="246300" cy="255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35;p20">
                <a:extLst>
                  <a:ext uri="{FF2B5EF4-FFF2-40B4-BE49-F238E27FC236}">
                    <a16:creationId xmlns:a16="http://schemas.microsoft.com/office/drawing/2014/main" id="{5A6F91FC-6627-2465-E789-68792C13679A}"/>
                  </a:ext>
                </a:extLst>
              </p:cNvPr>
              <p:cNvSpPr/>
              <p:nvPr/>
            </p:nvSpPr>
            <p:spPr>
              <a:xfrm>
                <a:off x="6106500" y="4374404"/>
                <a:ext cx="731400" cy="524700"/>
              </a:xfrm>
              <a:prstGeom prst="snip1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36;p20">
                <a:extLst>
                  <a:ext uri="{FF2B5EF4-FFF2-40B4-BE49-F238E27FC236}">
                    <a16:creationId xmlns:a16="http://schemas.microsoft.com/office/drawing/2014/main" id="{BC42DC82-D55E-90F0-7E17-4AB7883D410D}"/>
                  </a:ext>
                </a:extLst>
              </p:cNvPr>
              <p:cNvSpPr/>
              <p:nvPr/>
            </p:nvSpPr>
            <p:spPr>
              <a:xfrm>
                <a:off x="6262800" y="4451650"/>
                <a:ext cx="418800" cy="255900"/>
              </a:xfrm>
              <a:prstGeom prst="snip1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37;p20">
              <a:extLst>
                <a:ext uri="{FF2B5EF4-FFF2-40B4-BE49-F238E27FC236}">
                  <a16:creationId xmlns:a16="http://schemas.microsoft.com/office/drawing/2014/main" id="{5137D276-EEDB-953A-3B14-1910500CD1BB}"/>
                </a:ext>
              </a:extLst>
            </p:cNvPr>
            <p:cNvSpPr/>
            <p:nvPr/>
          </p:nvSpPr>
          <p:spPr>
            <a:xfrm>
              <a:off x="1181100" y="4938725"/>
              <a:ext cx="338100" cy="1953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2ACE4CCB-7060-AADC-2DDE-AB6CACA9D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793" y="1662246"/>
            <a:ext cx="4710309" cy="1981160"/>
          </a:xfrm>
          <a:prstGeom prst="rect">
            <a:avLst/>
          </a:prstGeom>
        </p:spPr>
      </p:pic>
      <p:sp>
        <p:nvSpPr>
          <p:cNvPr id="39" name="Google Shape;629;p28">
            <a:extLst>
              <a:ext uri="{FF2B5EF4-FFF2-40B4-BE49-F238E27FC236}">
                <a16:creationId xmlns:a16="http://schemas.microsoft.com/office/drawing/2014/main" id="{036107FA-E086-7B0F-9120-05DCF1C67F14}"/>
              </a:ext>
            </a:extLst>
          </p:cNvPr>
          <p:cNvSpPr/>
          <p:nvPr/>
        </p:nvSpPr>
        <p:spPr>
          <a:xfrm>
            <a:off x="5909732" y="2058850"/>
            <a:ext cx="381001" cy="309436"/>
          </a:xfrm>
          <a:prstGeom prst="rect">
            <a:avLst/>
          </a:prstGeom>
          <a:solidFill>
            <a:srgbClr val="FFFF00">
              <a:alpha val="25060"/>
            </a:srgbClr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629;p28">
            <a:extLst>
              <a:ext uri="{FF2B5EF4-FFF2-40B4-BE49-F238E27FC236}">
                <a16:creationId xmlns:a16="http://schemas.microsoft.com/office/drawing/2014/main" id="{948FD86F-5942-F0DC-BF94-B3987FE2F047}"/>
              </a:ext>
            </a:extLst>
          </p:cNvPr>
          <p:cNvSpPr/>
          <p:nvPr/>
        </p:nvSpPr>
        <p:spPr>
          <a:xfrm>
            <a:off x="5261708" y="2919472"/>
            <a:ext cx="1977292" cy="351543"/>
          </a:xfrm>
          <a:prstGeom prst="rect">
            <a:avLst/>
          </a:prstGeom>
          <a:solidFill>
            <a:srgbClr val="FFFF00">
              <a:alpha val="25060"/>
            </a:srgbClr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0C9C100-211F-C7B2-B44B-732E18ADFF5F}"/>
              </a:ext>
            </a:extLst>
          </p:cNvPr>
          <p:cNvGrpSpPr/>
          <p:nvPr/>
        </p:nvGrpSpPr>
        <p:grpSpPr>
          <a:xfrm>
            <a:off x="1247018" y="1914324"/>
            <a:ext cx="2498184" cy="2254632"/>
            <a:chOff x="1247018" y="1914324"/>
            <a:chExt cx="2498184" cy="2254632"/>
          </a:xfrm>
        </p:grpSpPr>
        <p:cxnSp>
          <p:nvCxnSpPr>
            <p:cNvPr id="41" name="Google Shape;250;p21">
              <a:extLst>
                <a:ext uri="{FF2B5EF4-FFF2-40B4-BE49-F238E27FC236}">
                  <a16:creationId xmlns:a16="http://schemas.microsoft.com/office/drawing/2014/main" id="{D683251A-E820-0EB2-01A3-BAF31ACA3085}"/>
                </a:ext>
              </a:extLst>
            </p:cNvPr>
            <p:cNvCxnSpPr/>
            <p:nvPr/>
          </p:nvCxnSpPr>
          <p:spPr>
            <a:xfrm rot="10800000">
              <a:off x="1363690" y="2763156"/>
              <a:ext cx="0" cy="1165725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42" name="Google Shape;251;p21">
              <a:extLst>
                <a:ext uri="{FF2B5EF4-FFF2-40B4-BE49-F238E27FC236}">
                  <a16:creationId xmlns:a16="http://schemas.microsoft.com/office/drawing/2014/main" id="{110E1251-D577-1E1D-28ED-925609E1D2E7}"/>
                </a:ext>
              </a:extLst>
            </p:cNvPr>
            <p:cNvCxnSpPr/>
            <p:nvPr/>
          </p:nvCxnSpPr>
          <p:spPr>
            <a:xfrm>
              <a:off x="1603765" y="4168956"/>
              <a:ext cx="1784700" cy="0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" name="Google Shape;252;p21">
              <a:extLst>
                <a:ext uri="{FF2B5EF4-FFF2-40B4-BE49-F238E27FC236}">
                  <a16:creationId xmlns:a16="http://schemas.microsoft.com/office/drawing/2014/main" id="{33CB965F-9CC7-FDDE-EED2-C8C6D0B48FE1}"/>
                </a:ext>
              </a:extLst>
            </p:cNvPr>
            <p:cNvCxnSpPr/>
            <p:nvPr/>
          </p:nvCxnSpPr>
          <p:spPr>
            <a:xfrm rot="10800000">
              <a:off x="3628557" y="2763161"/>
              <a:ext cx="0" cy="1165725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4" name="Google Shape;253;p21">
              <a:extLst>
                <a:ext uri="{FF2B5EF4-FFF2-40B4-BE49-F238E27FC236}">
                  <a16:creationId xmlns:a16="http://schemas.microsoft.com/office/drawing/2014/main" id="{08A42336-2430-94D4-C216-380050D71822}"/>
                </a:ext>
              </a:extLst>
            </p:cNvPr>
            <p:cNvCxnSpPr/>
            <p:nvPr/>
          </p:nvCxnSpPr>
          <p:spPr>
            <a:xfrm rot="10800000">
              <a:off x="1603782" y="2523036"/>
              <a:ext cx="1784700" cy="0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338DC0D-D31A-902E-611C-98EF7AB7479C}"/>
                    </a:ext>
                  </a:extLst>
                </p:cNvPr>
                <p:cNvSpPr txBox="1"/>
                <p:nvPr/>
              </p:nvSpPr>
              <p:spPr>
                <a:xfrm>
                  <a:off x="1247018" y="1914324"/>
                  <a:ext cx="24981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023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6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231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6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310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6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102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338DC0D-D31A-902E-611C-98EF7AB74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18" y="1914324"/>
                  <a:ext cx="249818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015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Google Shape;675;p30">
            <a:extLst>
              <a:ext uri="{FF2B5EF4-FFF2-40B4-BE49-F238E27FC236}">
                <a16:creationId xmlns:a16="http://schemas.microsoft.com/office/drawing/2014/main" id="{6B775ECA-7A7B-B4A9-1284-E644046FCF01}"/>
              </a:ext>
            </a:extLst>
          </p:cNvPr>
          <p:cNvSpPr txBox="1"/>
          <p:nvPr/>
        </p:nvSpPr>
        <p:spPr>
          <a:xfrm>
            <a:off x="4363223" y="3631875"/>
            <a:ext cx="4418609" cy="96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Sum of cost of all consecutive pairs </a:t>
            </a:r>
            <a:b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</a:b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of edges</a:t>
            </a:r>
            <a:b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</a:b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(and it wraps around) 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2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Quadratic TSP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2209799"/>
          </a:xfrm>
        </p:spPr>
        <p:txBody>
          <a:bodyPr/>
          <a:lstStyle/>
          <a:p>
            <a:pPr marL="0" indent="0">
              <a:buNone/>
            </a:pPr>
            <a:r>
              <a:rPr lang="en-CA" sz="2200" dirty="0"/>
              <a:t>TSP with Quadratic Travel Cost</a:t>
            </a:r>
            <a:br>
              <a:rPr lang="en-CA" sz="2200" dirty="0"/>
            </a:br>
            <a:endParaRPr lang="en-CA" sz="2200" dirty="0"/>
          </a:p>
        </p:txBody>
      </p:sp>
      <p:sp>
        <p:nvSpPr>
          <p:cNvPr id="2" name="Google Shape;207;p20">
            <a:extLst>
              <a:ext uri="{FF2B5EF4-FFF2-40B4-BE49-F238E27FC236}">
                <a16:creationId xmlns:a16="http://schemas.microsoft.com/office/drawing/2014/main" id="{277DE0FA-49BD-50CE-A5E3-F48CC623339C}"/>
              </a:ext>
            </a:extLst>
          </p:cNvPr>
          <p:cNvSpPr/>
          <p:nvPr/>
        </p:nvSpPr>
        <p:spPr>
          <a:xfrm>
            <a:off x="1123619" y="228296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endParaRPr sz="19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08;p20">
            <a:extLst>
              <a:ext uri="{FF2B5EF4-FFF2-40B4-BE49-F238E27FC236}">
                <a16:creationId xmlns:a16="http://schemas.microsoft.com/office/drawing/2014/main" id="{4CB1F63C-B3A9-7124-167D-CC1C8254FD14}"/>
              </a:ext>
            </a:extLst>
          </p:cNvPr>
          <p:cNvSpPr/>
          <p:nvPr/>
        </p:nvSpPr>
        <p:spPr>
          <a:xfrm>
            <a:off x="3388482" y="3928886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209;p20">
            <a:extLst>
              <a:ext uri="{FF2B5EF4-FFF2-40B4-BE49-F238E27FC236}">
                <a16:creationId xmlns:a16="http://schemas.microsoft.com/office/drawing/2014/main" id="{4E1A8AC5-7C1B-A251-13E1-9666CAC50D74}"/>
              </a:ext>
            </a:extLst>
          </p:cNvPr>
          <p:cNvSpPr/>
          <p:nvPr/>
        </p:nvSpPr>
        <p:spPr>
          <a:xfrm>
            <a:off x="3388482" y="228296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" name="Google Shape;210;p20">
            <a:extLst>
              <a:ext uri="{FF2B5EF4-FFF2-40B4-BE49-F238E27FC236}">
                <a16:creationId xmlns:a16="http://schemas.microsoft.com/office/drawing/2014/main" id="{7A1BAFB0-267A-4D3E-BF8F-1470D7B230BB}"/>
              </a:ext>
            </a:extLst>
          </p:cNvPr>
          <p:cNvCxnSpPr>
            <a:stCxn id="12" idx="7"/>
            <a:endCxn id="5" idx="3"/>
          </p:cNvCxnSpPr>
          <p:nvPr/>
        </p:nvCxnSpPr>
        <p:spPr>
          <a:xfrm rot="10800000" flipH="1">
            <a:off x="1533448" y="2692847"/>
            <a:ext cx="1925325" cy="13063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212;p20">
            <a:extLst>
              <a:ext uri="{FF2B5EF4-FFF2-40B4-BE49-F238E27FC236}">
                <a16:creationId xmlns:a16="http://schemas.microsoft.com/office/drawing/2014/main" id="{2AD37CFE-4A6B-24A6-18ED-A433425E0F29}"/>
              </a:ext>
            </a:extLst>
          </p:cNvPr>
          <p:cNvCxnSpPr>
            <a:stCxn id="12" idx="0"/>
            <a:endCxn id="2" idx="4"/>
          </p:cNvCxnSpPr>
          <p:nvPr/>
        </p:nvCxnSpPr>
        <p:spPr>
          <a:xfrm rot="10800000">
            <a:off x="1363690" y="2763156"/>
            <a:ext cx="0" cy="116572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213;p20">
            <a:extLst>
              <a:ext uri="{FF2B5EF4-FFF2-40B4-BE49-F238E27FC236}">
                <a16:creationId xmlns:a16="http://schemas.microsoft.com/office/drawing/2014/main" id="{7AEA1C2F-9616-EE00-EE89-154FBD615B2A}"/>
              </a:ext>
            </a:extLst>
          </p:cNvPr>
          <p:cNvCxnSpPr>
            <a:stCxn id="12" idx="6"/>
            <a:endCxn id="4" idx="2"/>
          </p:cNvCxnSpPr>
          <p:nvPr/>
        </p:nvCxnSpPr>
        <p:spPr>
          <a:xfrm>
            <a:off x="1603765" y="4168956"/>
            <a:ext cx="1784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214;p20">
            <a:extLst>
              <a:ext uri="{FF2B5EF4-FFF2-40B4-BE49-F238E27FC236}">
                <a16:creationId xmlns:a16="http://schemas.microsoft.com/office/drawing/2014/main" id="{967C04C5-6528-6EC0-BB48-9A9B596BD374}"/>
              </a:ext>
            </a:extLst>
          </p:cNvPr>
          <p:cNvCxnSpPr>
            <a:stCxn id="4" idx="0"/>
            <a:endCxn id="5" idx="4"/>
          </p:cNvCxnSpPr>
          <p:nvPr/>
        </p:nvCxnSpPr>
        <p:spPr>
          <a:xfrm rot="10800000">
            <a:off x="3628557" y="2763161"/>
            <a:ext cx="0" cy="116572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215;p20">
            <a:extLst>
              <a:ext uri="{FF2B5EF4-FFF2-40B4-BE49-F238E27FC236}">
                <a16:creationId xmlns:a16="http://schemas.microsoft.com/office/drawing/2014/main" id="{9614F986-EB36-9A6B-F045-5ECA6B64EFFA}"/>
              </a:ext>
            </a:extLst>
          </p:cNvPr>
          <p:cNvCxnSpPr>
            <a:stCxn id="5" idx="2"/>
            <a:endCxn id="2" idx="6"/>
          </p:cNvCxnSpPr>
          <p:nvPr/>
        </p:nvCxnSpPr>
        <p:spPr>
          <a:xfrm rot="10800000">
            <a:off x="1603782" y="2523036"/>
            <a:ext cx="1784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16;p20">
            <a:extLst>
              <a:ext uri="{FF2B5EF4-FFF2-40B4-BE49-F238E27FC236}">
                <a16:creationId xmlns:a16="http://schemas.microsoft.com/office/drawing/2014/main" id="{4EB4022D-116B-5D4F-7EE4-051533A4DA67}"/>
              </a:ext>
            </a:extLst>
          </p:cNvPr>
          <p:cNvCxnSpPr>
            <a:stCxn id="4" idx="1"/>
            <a:endCxn id="2" idx="5"/>
          </p:cNvCxnSpPr>
          <p:nvPr/>
        </p:nvCxnSpPr>
        <p:spPr>
          <a:xfrm rot="10800000">
            <a:off x="1533473" y="2692852"/>
            <a:ext cx="1925325" cy="13063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211;p20">
            <a:extLst>
              <a:ext uri="{FF2B5EF4-FFF2-40B4-BE49-F238E27FC236}">
                <a16:creationId xmlns:a16="http://schemas.microsoft.com/office/drawing/2014/main" id="{158F6518-36D4-AA59-7C31-FAE2C5B14AE0}"/>
              </a:ext>
            </a:extLst>
          </p:cNvPr>
          <p:cNvSpPr/>
          <p:nvPr/>
        </p:nvSpPr>
        <p:spPr>
          <a:xfrm>
            <a:off x="1123615" y="392888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17;p20">
            <a:extLst>
              <a:ext uri="{FF2B5EF4-FFF2-40B4-BE49-F238E27FC236}">
                <a16:creationId xmlns:a16="http://schemas.microsoft.com/office/drawing/2014/main" id="{E4FD6B68-42DA-E723-4AA8-709EDBE73C69}"/>
              </a:ext>
            </a:extLst>
          </p:cNvPr>
          <p:cNvSpPr txBox="1"/>
          <p:nvPr/>
        </p:nvSpPr>
        <p:spPr>
          <a:xfrm>
            <a:off x="1005181" y="4389157"/>
            <a:ext cx="7616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Depot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221;p20">
            <a:extLst>
              <a:ext uri="{FF2B5EF4-FFF2-40B4-BE49-F238E27FC236}">
                <a16:creationId xmlns:a16="http://schemas.microsoft.com/office/drawing/2014/main" id="{9E330425-3AAB-1A07-F992-7E1683A703FE}"/>
              </a:ext>
            </a:extLst>
          </p:cNvPr>
          <p:cNvSpPr/>
          <p:nvPr/>
        </p:nvSpPr>
        <p:spPr>
          <a:xfrm>
            <a:off x="1157163" y="3963171"/>
            <a:ext cx="412875" cy="412875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" name="Google Shape;228;p20">
            <a:extLst>
              <a:ext uri="{FF2B5EF4-FFF2-40B4-BE49-F238E27FC236}">
                <a16:creationId xmlns:a16="http://schemas.microsoft.com/office/drawing/2014/main" id="{288A5E1E-8320-C6A3-BF94-3D80B5B062BE}"/>
              </a:ext>
            </a:extLst>
          </p:cNvPr>
          <p:cNvGrpSpPr/>
          <p:nvPr/>
        </p:nvGrpSpPr>
        <p:grpSpPr>
          <a:xfrm>
            <a:off x="457200" y="3981449"/>
            <a:ext cx="555512" cy="445960"/>
            <a:chOff x="1181100" y="4938725"/>
            <a:chExt cx="556444" cy="445971"/>
          </a:xfrm>
        </p:grpSpPr>
        <p:grpSp>
          <p:nvGrpSpPr>
            <p:cNvPr id="25" name="Google Shape;229;p20">
              <a:extLst>
                <a:ext uri="{FF2B5EF4-FFF2-40B4-BE49-F238E27FC236}">
                  <a16:creationId xmlns:a16="http://schemas.microsoft.com/office/drawing/2014/main" id="{9611027B-A26E-A65E-8F39-028EAF831C50}"/>
                </a:ext>
              </a:extLst>
            </p:cNvPr>
            <p:cNvGrpSpPr/>
            <p:nvPr/>
          </p:nvGrpSpPr>
          <p:grpSpPr>
            <a:xfrm>
              <a:off x="1186961" y="4971440"/>
              <a:ext cx="550584" cy="413256"/>
              <a:chOff x="4947159" y="4374404"/>
              <a:chExt cx="1890741" cy="1157256"/>
            </a:xfrm>
          </p:grpSpPr>
          <p:sp>
            <p:nvSpPr>
              <p:cNvPr id="27" name="Google Shape;230;p20">
                <a:extLst>
                  <a:ext uri="{FF2B5EF4-FFF2-40B4-BE49-F238E27FC236}">
                    <a16:creationId xmlns:a16="http://schemas.microsoft.com/office/drawing/2014/main" id="{4C9A37FD-85B6-9310-C125-EC17B9C9D55A}"/>
                  </a:ext>
                </a:extLst>
              </p:cNvPr>
              <p:cNvSpPr/>
              <p:nvPr/>
            </p:nvSpPr>
            <p:spPr>
              <a:xfrm>
                <a:off x="4947159" y="4851465"/>
                <a:ext cx="1890600" cy="511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kern="0">
                  <a:solidFill>
                    <a:srgbClr val="00FF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8" name="Google Shape;231;p20">
                <a:extLst>
                  <a:ext uri="{FF2B5EF4-FFF2-40B4-BE49-F238E27FC236}">
                    <a16:creationId xmlns:a16="http://schemas.microsoft.com/office/drawing/2014/main" id="{34625450-877A-2937-F441-5DFEF3576A01}"/>
                  </a:ext>
                </a:extLst>
              </p:cNvPr>
              <p:cNvSpPr/>
              <p:nvPr/>
            </p:nvSpPr>
            <p:spPr>
              <a:xfrm>
                <a:off x="4995821" y="5020461"/>
                <a:ext cx="492300" cy="511200"/>
              </a:xfrm>
              <a:prstGeom prst="ellipse">
                <a:avLst/>
              </a:pr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32;p20">
                <a:extLst>
                  <a:ext uri="{FF2B5EF4-FFF2-40B4-BE49-F238E27FC236}">
                    <a16:creationId xmlns:a16="http://schemas.microsoft.com/office/drawing/2014/main" id="{E33E0529-2EA6-8FCF-DD21-BCCCFF031408}"/>
                  </a:ext>
                </a:extLst>
              </p:cNvPr>
              <p:cNvSpPr/>
              <p:nvPr/>
            </p:nvSpPr>
            <p:spPr>
              <a:xfrm>
                <a:off x="6299788" y="5020461"/>
                <a:ext cx="492300" cy="511200"/>
              </a:xfrm>
              <a:prstGeom prst="ellipse">
                <a:avLst/>
              </a:pr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33;p20">
                <a:extLst>
                  <a:ext uri="{FF2B5EF4-FFF2-40B4-BE49-F238E27FC236}">
                    <a16:creationId xmlns:a16="http://schemas.microsoft.com/office/drawing/2014/main" id="{EA66E686-042A-3F31-13A7-B58B762F5B47}"/>
                  </a:ext>
                </a:extLst>
              </p:cNvPr>
              <p:cNvSpPr/>
              <p:nvPr/>
            </p:nvSpPr>
            <p:spPr>
              <a:xfrm>
                <a:off x="6422754" y="5148177"/>
                <a:ext cx="246300" cy="255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34;p20">
                <a:extLst>
                  <a:ext uri="{FF2B5EF4-FFF2-40B4-BE49-F238E27FC236}">
                    <a16:creationId xmlns:a16="http://schemas.microsoft.com/office/drawing/2014/main" id="{A5A52ED7-2809-3BA3-C353-0D8A203DF012}"/>
                  </a:ext>
                </a:extLst>
              </p:cNvPr>
              <p:cNvSpPr/>
              <p:nvPr/>
            </p:nvSpPr>
            <p:spPr>
              <a:xfrm>
                <a:off x="5118787" y="5148177"/>
                <a:ext cx="246300" cy="255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35;p20">
                <a:extLst>
                  <a:ext uri="{FF2B5EF4-FFF2-40B4-BE49-F238E27FC236}">
                    <a16:creationId xmlns:a16="http://schemas.microsoft.com/office/drawing/2014/main" id="{5A6F91FC-6627-2465-E789-68792C13679A}"/>
                  </a:ext>
                </a:extLst>
              </p:cNvPr>
              <p:cNvSpPr/>
              <p:nvPr/>
            </p:nvSpPr>
            <p:spPr>
              <a:xfrm>
                <a:off x="6106500" y="4374404"/>
                <a:ext cx="731400" cy="524700"/>
              </a:xfrm>
              <a:prstGeom prst="snip1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36;p20">
                <a:extLst>
                  <a:ext uri="{FF2B5EF4-FFF2-40B4-BE49-F238E27FC236}">
                    <a16:creationId xmlns:a16="http://schemas.microsoft.com/office/drawing/2014/main" id="{BC42DC82-D55E-90F0-7E17-4AB7883D410D}"/>
                  </a:ext>
                </a:extLst>
              </p:cNvPr>
              <p:cNvSpPr/>
              <p:nvPr/>
            </p:nvSpPr>
            <p:spPr>
              <a:xfrm>
                <a:off x="6262800" y="4451650"/>
                <a:ext cx="418800" cy="255900"/>
              </a:xfrm>
              <a:prstGeom prst="snip1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37;p20">
              <a:extLst>
                <a:ext uri="{FF2B5EF4-FFF2-40B4-BE49-F238E27FC236}">
                  <a16:creationId xmlns:a16="http://schemas.microsoft.com/office/drawing/2014/main" id="{5137D276-EEDB-953A-3B14-1910500CD1BB}"/>
                </a:ext>
              </a:extLst>
            </p:cNvPr>
            <p:cNvSpPr/>
            <p:nvPr/>
          </p:nvSpPr>
          <p:spPr>
            <a:xfrm>
              <a:off x="1181100" y="4938725"/>
              <a:ext cx="338100" cy="1953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0C9C100-211F-C7B2-B44B-732E18ADFF5F}"/>
              </a:ext>
            </a:extLst>
          </p:cNvPr>
          <p:cNvGrpSpPr/>
          <p:nvPr/>
        </p:nvGrpSpPr>
        <p:grpSpPr>
          <a:xfrm>
            <a:off x="1247018" y="1914324"/>
            <a:ext cx="2498184" cy="2254632"/>
            <a:chOff x="1247018" y="1914324"/>
            <a:chExt cx="2498184" cy="2254632"/>
          </a:xfrm>
        </p:grpSpPr>
        <p:cxnSp>
          <p:nvCxnSpPr>
            <p:cNvPr id="41" name="Google Shape;250;p21">
              <a:extLst>
                <a:ext uri="{FF2B5EF4-FFF2-40B4-BE49-F238E27FC236}">
                  <a16:creationId xmlns:a16="http://schemas.microsoft.com/office/drawing/2014/main" id="{D683251A-E820-0EB2-01A3-BAF31ACA3085}"/>
                </a:ext>
              </a:extLst>
            </p:cNvPr>
            <p:cNvCxnSpPr/>
            <p:nvPr/>
          </p:nvCxnSpPr>
          <p:spPr>
            <a:xfrm rot="10800000">
              <a:off x="1363690" y="2763156"/>
              <a:ext cx="0" cy="1165725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cxnSp>
          <p:nvCxnSpPr>
            <p:cNvPr id="42" name="Google Shape;251;p21">
              <a:extLst>
                <a:ext uri="{FF2B5EF4-FFF2-40B4-BE49-F238E27FC236}">
                  <a16:creationId xmlns:a16="http://schemas.microsoft.com/office/drawing/2014/main" id="{110E1251-D577-1E1D-28ED-925609E1D2E7}"/>
                </a:ext>
              </a:extLst>
            </p:cNvPr>
            <p:cNvCxnSpPr/>
            <p:nvPr/>
          </p:nvCxnSpPr>
          <p:spPr>
            <a:xfrm>
              <a:off x="1603765" y="4168956"/>
              <a:ext cx="1784700" cy="0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3" name="Google Shape;252;p21">
              <a:extLst>
                <a:ext uri="{FF2B5EF4-FFF2-40B4-BE49-F238E27FC236}">
                  <a16:creationId xmlns:a16="http://schemas.microsoft.com/office/drawing/2014/main" id="{33CB965F-9CC7-FDDE-EED2-C8C6D0B48FE1}"/>
                </a:ext>
              </a:extLst>
            </p:cNvPr>
            <p:cNvCxnSpPr/>
            <p:nvPr/>
          </p:nvCxnSpPr>
          <p:spPr>
            <a:xfrm rot="10800000">
              <a:off x="3628557" y="2763161"/>
              <a:ext cx="0" cy="1165725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4" name="Google Shape;253;p21">
              <a:extLst>
                <a:ext uri="{FF2B5EF4-FFF2-40B4-BE49-F238E27FC236}">
                  <a16:creationId xmlns:a16="http://schemas.microsoft.com/office/drawing/2014/main" id="{08A42336-2430-94D4-C216-380050D71822}"/>
                </a:ext>
              </a:extLst>
            </p:cNvPr>
            <p:cNvCxnSpPr/>
            <p:nvPr/>
          </p:nvCxnSpPr>
          <p:spPr>
            <a:xfrm rot="10800000">
              <a:off x="1603782" y="2523036"/>
              <a:ext cx="1784700" cy="0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338DC0D-D31A-902E-611C-98EF7AB7479C}"/>
                    </a:ext>
                  </a:extLst>
                </p:cNvPr>
                <p:cNvSpPr txBox="1"/>
                <p:nvPr/>
              </p:nvSpPr>
              <p:spPr>
                <a:xfrm>
                  <a:off x="1247018" y="1914324"/>
                  <a:ext cx="24981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023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6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231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6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310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6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600FF"/>
                                </a:solidFill>
                                <a:latin typeface="Cambria Math" panose="02040503050406030204" pitchFamily="18" charset="0"/>
                              </a:rPr>
                              <m:t>102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338DC0D-D31A-902E-611C-98EF7AB74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7018" y="1914324"/>
                  <a:ext cx="249818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015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D2D2288-99DE-4707-6F82-396866402F1C}"/>
              </a:ext>
            </a:extLst>
          </p:cNvPr>
          <p:cNvSpPr txBox="1"/>
          <p:nvPr/>
        </p:nvSpPr>
        <p:spPr>
          <a:xfrm>
            <a:off x="4495800" y="514350"/>
            <a:ext cx="4512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Transitions?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decision(s) do you want to make?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cost of a decision?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DD2BF5-2627-1385-86BA-B538C6FDA79F}"/>
              </a:ext>
            </a:extLst>
          </p:cNvPr>
          <p:cNvSpPr txBox="1"/>
          <p:nvPr/>
        </p:nvSpPr>
        <p:spPr>
          <a:xfrm>
            <a:off x="4495800" y="1486693"/>
            <a:ext cx="44358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State variables?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information do you need to make</a:t>
            </a:r>
            <a:br>
              <a:rPr lang="en-US" dirty="0"/>
            </a:br>
            <a:r>
              <a:rPr lang="en-US" dirty="0"/>
              <a:t>and represent a decision?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does a transition change the</a:t>
            </a:r>
            <a:br>
              <a:rPr lang="en-US" dirty="0"/>
            </a:br>
            <a:r>
              <a:rPr lang="en-US" dirty="0"/>
              <a:t>state variables?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80ACAC-EFD1-D6C3-9FA8-44BCE4629766}"/>
              </a:ext>
            </a:extLst>
          </p:cNvPr>
          <p:cNvSpPr txBox="1"/>
          <p:nvPr/>
        </p:nvSpPr>
        <p:spPr>
          <a:xfrm>
            <a:off x="4506266" y="3015340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Base case?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conditions define when you stop</a:t>
            </a:r>
            <a:br>
              <a:rPr lang="en-US" dirty="0"/>
            </a:br>
            <a:r>
              <a:rPr lang="en-US" dirty="0"/>
              <a:t>making transitions?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0CE7E-F190-848E-C32A-891A3FFD083E}"/>
              </a:ext>
            </a:extLst>
          </p:cNvPr>
          <p:cNvSpPr txBox="1"/>
          <p:nvPr/>
        </p:nvSpPr>
        <p:spPr>
          <a:xfrm>
            <a:off x="4495800" y="3989756"/>
            <a:ext cx="3820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Target state?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state should the transitions</a:t>
            </a:r>
            <a:br>
              <a:rPr lang="en-US" dirty="0"/>
            </a:br>
            <a:r>
              <a:rPr lang="en-US" dirty="0"/>
              <a:t>start from?</a:t>
            </a:r>
          </a:p>
        </p:txBody>
      </p:sp>
    </p:spTree>
    <p:extLst>
      <p:ext uri="{BB962C8B-B14F-4D97-AF65-F5344CB8AC3E}">
        <p14:creationId xmlns:p14="http://schemas.microsoft.com/office/powerpoint/2010/main" val="30209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Red Arrow Icon On White Background Flat Style Arrow Icon For Your Web Site  Design Logo App Ui Arrow Indicated The Direction Symbol Curved Arrow Sign  Stock Illustration - Download Image Now -">
            <a:extLst>
              <a:ext uri="{FF2B5EF4-FFF2-40B4-BE49-F238E27FC236}">
                <a16:creationId xmlns:a16="http://schemas.microsoft.com/office/drawing/2014/main" id="{C7905EE9-54E9-A008-D483-B2B0C53D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99" y="3323094"/>
            <a:ext cx="1508510" cy="12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Model-and-Solve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2114"/>
            <a:fld id="{530EB858-6B5C-B24B-BC6C-CB4245C8C48A}" type="slidenum">
              <a:rPr lang="en-US" kern="1200">
                <a:latin typeface="Arial" charset="0"/>
                <a:ea typeface="+mn-ea"/>
                <a:cs typeface="+mn-cs"/>
              </a:rPr>
              <a:pPr defTabSz="912114"/>
              <a:t>3</a:t>
            </a:fld>
            <a:endParaRPr lang="en-US" kern="1200">
              <a:latin typeface="Arial" charset="0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E14291-3593-6187-2688-B17631AE7602}"/>
              </a:ext>
            </a:extLst>
          </p:cNvPr>
          <p:cNvGrpSpPr/>
          <p:nvPr/>
        </p:nvGrpSpPr>
        <p:grpSpPr>
          <a:xfrm>
            <a:off x="315357" y="1091804"/>
            <a:ext cx="1948883" cy="2487099"/>
            <a:chOff x="304800" y="1088133"/>
            <a:chExt cx="1953716" cy="2493267"/>
          </a:xfrm>
        </p:grpSpPr>
        <p:pic>
          <p:nvPicPr>
            <p:cNvPr id="2052" name="Picture 4" descr="Monster Cartoon Royalty Free SVG, Cliparts, Vectors, And Stock  Illustration. Image 15649042.">
              <a:extLst>
                <a:ext uri="{FF2B5EF4-FFF2-40B4-BE49-F238E27FC236}">
                  <a16:creationId xmlns:a16="http://schemas.microsoft.com/office/drawing/2014/main" id="{0DD71041-881A-8E40-2747-269586AC1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027635"/>
              <a:ext cx="1953716" cy="1553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860C14-3D10-9E63-4526-CED72777D8A2}"/>
                </a:ext>
              </a:extLst>
            </p:cNvPr>
            <p:cNvSpPr txBox="1"/>
            <p:nvPr/>
          </p:nvSpPr>
          <p:spPr>
            <a:xfrm>
              <a:off x="762000" y="1088133"/>
              <a:ext cx="1046465" cy="369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/>
              <a:r>
                <a:rPr lang="en-US" sz="1795" dirty="0"/>
                <a:t>Problem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B684C4-F08C-7485-1F08-3F0CB556822D}"/>
              </a:ext>
            </a:extLst>
          </p:cNvPr>
          <p:cNvGrpSpPr/>
          <p:nvPr/>
        </p:nvGrpSpPr>
        <p:grpSpPr>
          <a:xfrm>
            <a:off x="2139634" y="1091805"/>
            <a:ext cx="2069797" cy="2861003"/>
            <a:chOff x="2138906" y="1090413"/>
            <a:chExt cx="2074930" cy="28680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992E46-487E-48E2-8F2B-765AF5F4428C}"/>
                </a:ext>
              </a:extLst>
            </p:cNvPr>
            <p:cNvGrpSpPr/>
            <p:nvPr/>
          </p:nvGrpSpPr>
          <p:grpSpPr>
            <a:xfrm>
              <a:off x="2427908" y="1797666"/>
              <a:ext cx="1090681" cy="1327989"/>
              <a:chOff x="2309218" y="1187181"/>
              <a:chExt cx="1524000" cy="1553765"/>
            </a:xfrm>
          </p:grpSpPr>
          <p:sp>
            <p:nvSpPr>
              <p:cNvPr id="12" name="Snip Single Corner Rectangle 11">
                <a:extLst>
                  <a:ext uri="{FF2B5EF4-FFF2-40B4-BE49-F238E27FC236}">
                    <a16:creationId xmlns:a16="http://schemas.microsoft.com/office/drawing/2014/main" id="{60FBFCBB-8B34-C7DB-900C-89226332A844}"/>
                  </a:ext>
                </a:extLst>
              </p:cNvPr>
              <p:cNvSpPr/>
              <p:nvPr/>
            </p:nvSpPr>
            <p:spPr>
              <a:xfrm>
                <a:off x="2309218" y="1187181"/>
                <a:ext cx="1524000" cy="1553765"/>
              </a:xfrm>
              <a:prstGeom prst="snip1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/>
                <a:endParaRPr lang="en-US" sz="1795">
                  <a:solidFill>
                    <a:srgbClr val="FFFFFF"/>
                  </a:solidFill>
                  <a:latin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66B1077-89E7-2745-780C-E1B9D41B22D3}"/>
                      </a:ext>
                    </a:extLst>
                  </p:cNvPr>
                  <p:cNvSpPr txBox="1"/>
                  <p:nvPr/>
                </p:nvSpPr>
                <p:spPr>
                  <a:xfrm>
                    <a:off x="2507181" y="1462734"/>
                    <a:ext cx="1074220" cy="78448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defTabSz="912114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795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oMath>
                      </m:oMathPara>
                    </a14:m>
                    <a:endParaRPr lang="en-US" sz="1795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266B1077-89E7-2745-780C-E1B9D41B22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7181" y="1462734"/>
                    <a:ext cx="1074220" cy="78448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8361" t="-144444" r="-27869" b="-20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6CD31C5-1494-CF7F-05D3-16B4083E252F}"/>
                </a:ext>
              </a:extLst>
            </p:cNvPr>
            <p:cNvGrpSpPr/>
            <p:nvPr/>
          </p:nvGrpSpPr>
          <p:grpSpPr>
            <a:xfrm>
              <a:off x="2736081" y="2202042"/>
              <a:ext cx="1090680" cy="1327988"/>
              <a:chOff x="2309218" y="1187181"/>
              <a:chExt cx="1524000" cy="1553765"/>
            </a:xfrm>
            <a:solidFill>
              <a:srgbClr val="FFFF00"/>
            </a:solidFill>
          </p:grpSpPr>
          <p:sp>
            <p:nvSpPr>
              <p:cNvPr id="18" name="Snip Single Corner Rectangle 17">
                <a:extLst>
                  <a:ext uri="{FF2B5EF4-FFF2-40B4-BE49-F238E27FC236}">
                    <a16:creationId xmlns:a16="http://schemas.microsoft.com/office/drawing/2014/main" id="{BF49ABBB-2B40-F378-8208-95AB8CDA1103}"/>
                  </a:ext>
                </a:extLst>
              </p:cNvPr>
              <p:cNvSpPr/>
              <p:nvPr/>
            </p:nvSpPr>
            <p:spPr>
              <a:xfrm>
                <a:off x="2309218" y="1187181"/>
                <a:ext cx="1524000" cy="1553765"/>
              </a:xfrm>
              <a:prstGeom prst="snip1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/>
                <a:endParaRPr lang="en-US" sz="1795">
                  <a:solidFill>
                    <a:srgbClr val="FFFFFF"/>
                  </a:solidFill>
                  <a:latin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7558F1A-D634-F1CC-0940-9A6C8FCAEB2B}"/>
                      </a:ext>
                    </a:extLst>
                  </p:cNvPr>
                  <p:cNvSpPr txBox="1"/>
                  <p:nvPr/>
                </p:nvSpPr>
                <p:spPr>
                  <a:xfrm>
                    <a:off x="2507182" y="1462733"/>
                    <a:ext cx="1074218" cy="784490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defTabSz="912114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795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oMath>
                      </m:oMathPara>
                    </a14:m>
                    <a:endParaRPr lang="en-US" sz="1795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7558F1A-D634-F1CC-0940-9A6C8FCAEB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7182" y="1462733"/>
                    <a:ext cx="1074218" cy="78449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95161" t="-149057" r="-25806" b="-20188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2CCFB28-3576-1B61-96B2-C8BCCD82782F}"/>
                </a:ext>
              </a:extLst>
            </p:cNvPr>
            <p:cNvGrpSpPr/>
            <p:nvPr/>
          </p:nvGrpSpPr>
          <p:grpSpPr>
            <a:xfrm>
              <a:off x="3032128" y="2630524"/>
              <a:ext cx="1090680" cy="1327988"/>
              <a:chOff x="2309218" y="1187181"/>
              <a:chExt cx="1524000" cy="1553765"/>
            </a:xfrm>
            <a:solidFill>
              <a:srgbClr val="00B050"/>
            </a:solidFill>
          </p:grpSpPr>
          <p:sp>
            <p:nvSpPr>
              <p:cNvPr id="21" name="Snip Single Corner Rectangle 20">
                <a:extLst>
                  <a:ext uri="{FF2B5EF4-FFF2-40B4-BE49-F238E27FC236}">
                    <a16:creationId xmlns:a16="http://schemas.microsoft.com/office/drawing/2014/main" id="{639DBD28-A765-F073-52B9-DF2AB737B94D}"/>
                  </a:ext>
                </a:extLst>
              </p:cNvPr>
              <p:cNvSpPr/>
              <p:nvPr/>
            </p:nvSpPr>
            <p:spPr>
              <a:xfrm>
                <a:off x="2309218" y="1187181"/>
                <a:ext cx="1524000" cy="1553765"/>
              </a:xfrm>
              <a:prstGeom prst="snip1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/>
                <a:endParaRPr lang="en-US" sz="1795">
                  <a:solidFill>
                    <a:srgbClr val="FFFFFF"/>
                  </a:solidFill>
                  <a:latin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07F2B91-FB53-241E-BF55-5CA06D8B98D6}"/>
                      </a:ext>
                    </a:extLst>
                  </p:cNvPr>
                  <p:cNvSpPr txBox="1"/>
                  <p:nvPr/>
                </p:nvSpPr>
                <p:spPr>
                  <a:xfrm>
                    <a:off x="2507182" y="1462733"/>
                    <a:ext cx="1074218" cy="784490"/>
                  </a:xfrm>
                  <a:prstGeom prst="rect">
                    <a:avLst/>
                  </a:prstGeom>
                  <a:grp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defTabSz="912114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795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/>
                          </m:nary>
                        </m:oMath>
                      </m:oMathPara>
                    </a14:m>
                    <a:endParaRPr lang="en-US" sz="1795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07F2B91-FB53-241E-BF55-5CA06D8B98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7182" y="1462733"/>
                    <a:ext cx="1074218" cy="78449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5161" t="-147170" r="-25806" b="-2037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7BF15D-7033-92BA-E55C-0CA6449B7658}"/>
                </a:ext>
              </a:extLst>
            </p:cNvPr>
            <p:cNvSpPr txBox="1"/>
            <p:nvPr/>
          </p:nvSpPr>
          <p:spPr>
            <a:xfrm>
              <a:off x="2138906" y="1090413"/>
              <a:ext cx="2074930" cy="369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/>
              <a:r>
                <a:rPr lang="en-US" sz="1795" dirty="0"/>
                <a:t>Problem Definition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38AA9-F3D1-0B40-AAA6-7272DED8E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44123-F69B-6C4C-B631-98E8DF456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90550"/>
            <a:ext cx="41021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43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Hands On with </a:t>
            </a:r>
            <a:r>
              <a:rPr lang="en" dirty="0" err="1"/>
              <a:t>DIDPpy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dirty="0"/>
              <a:t>Find a partner</a:t>
            </a:r>
          </a:p>
          <a:p>
            <a:pPr lvl="1"/>
            <a:r>
              <a:rPr lang="en-US" dirty="0"/>
              <a:t>One of you should know Python and </a:t>
            </a:r>
            <a:r>
              <a:rPr lang="en-US" dirty="0" err="1"/>
              <a:t>jupyter</a:t>
            </a:r>
            <a:endParaRPr lang="en-US" dirty="0"/>
          </a:p>
          <a:p>
            <a:pPr lvl="1"/>
            <a:r>
              <a:rPr lang="en-US" dirty="0"/>
              <a:t>Someone you have never worked with</a:t>
            </a:r>
          </a:p>
          <a:p>
            <a:pPr lvl="1"/>
            <a:r>
              <a:rPr lang="en-US" dirty="0"/>
              <a:t>Prizes for pair with the </a:t>
            </a:r>
            <a:br>
              <a:rPr lang="en-US" dirty="0"/>
            </a:br>
            <a:r>
              <a:rPr lang="en-US" dirty="0"/>
              <a:t>biggest age difference</a:t>
            </a:r>
          </a:p>
        </p:txBody>
      </p:sp>
      <p:pic>
        <p:nvPicPr>
          <p:cNvPr id="1030" name="Picture 6" descr="6,700+ Cartoon Pacifier Stock Photos, Pictures &amp; Royalty-Free Images -  iStock">
            <a:extLst>
              <a:ext uri="{FF2B5EF4-FFF2-40B4-BE49-F238E27FC236}">
                <a16:creationId xmlns:a16="http://schemas.microsoft.com/office/drawing/2014/main" id="{651BD345-1794-F1EA-DEAE-EA50C080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65" y="3053192"/>
            <a:ext cx="1882235" cy="18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ld Man Cartoon Images – Browse 28,178 Stock Photos, Vectors, and Video |  Adobe Stock">
            <a:extLst>
              <a:ext uri="{FF2B5EF4-FFF2-40B4-BE49-F238E27FC236}">
                <a16:creationId xmlns:a16="http://schemas.microsoft.com/office/drawing/2014/main" id="{873E1130-F03D-E998-8C9A-D9F010002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82" y="295275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01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1"/>
          <p:cNvSpPr txBox="1">
            <a:spLocks noGrp="1"/>
          </p:cNvSpPr>
          <p:nvPr>
            <p:ph type="title"/>
          </p:nvPr>
        </p:nvSpPr>
        <p:spPr>
          <a:xfrm>
            <a:off x="640759" y="246299"/>
            <a:ext cx="7862175" cy="477675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CA" sz="3600" dirty="0"/>
              <a:t>Modeling QTSP in </a:t>
            </a:r>
            <a:r>
              <a:rPr lang="en-CA" sz="3600" dirty="0" err="1"/>
              <a:t>DIDPPy</a:t>
            </a:r>
            <a:endParaRPr dirty="0"/>
          </a:p>
        </p:txBody>
      </p:sp>
      <p:sp>
        <p:nvSpPr>
          <p:cNvPr id="689" name="Google Shape;689;p31"/>
          <p:cNvSpPr txBox="1">
            <a:spLocks noGrp="1"/>
          </p:cNvSpPr>
          <p:nvPr>
            <p:ph type="sldNum" idx="12"/>
          </p:nvPr>
        </p:nvSpPr>
        <p:spPr>
          <a:xfrm>
            <a:off x="8462591" y="4663217"/>
            <a:ext cx="547425" cy="393525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D787C7-2539-8C14-1435-B2700EA5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89138"/>
            <a:ext cx="1549620" cy="20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12" descr="QR コード&#10;&#10;自動的に生成された説明">
            <a:extLst>
              <a:ext uri="{FF2B5EF4-FFF2-40B4-BE49-F238E27FC236}">
                <a16:creationId xmlns:a16="http://schemas.microsoft.com/office/drawing/2014/main" id="{6BC8C1AE-7144-6924-FB6D-57C2F968B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79" y="227111"/>
            <a:ext cx="1087637" cy="1087637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581651F-E36A-A11A-8931-1508D8691F6B}"/>
              </a:ext>
            </a:extLst>
          </p:cNvPr>
          <p:cNvSpPr txBox="1">
            <a:spLocks/>
          </p:cNvSpPr>
          <p:nvPr/>
        </p:nvSpPr>
        <p:spPr bwMode="auto">
          <a:xfrm>
            <a:off x="210484" y="1123950"/>
            <a:ext cx="7541079" cy="308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121875" tIns="121875" rIns="121875" bIns="121875" numCol="1" anchor="t" anchorCtr="0" compatLnSpc="1">
            <a:prstTxWarp prst="textNoShape">
              <a:avLst/>
            </a:prstTxWarp>
            <a:normAutofit/>
          </a:bodyPr>
          <a:lstStyle>
            <a:lvl1pPr marL="342900" lvl="0" indent="-323850" algn="l" rtl="0" fontAlgn="base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SzPts val="320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309563" algn="l" rtl="0" fontAlgn="base">
              <a:spcBef>
                <a:spcPts val="1575"/>
              </a:spcBef>
              <a:spcAft>
                <a:spcPts val="0"/>
              </a:spcAft>
              <a:buSzPts val="2900"/>
              <a:buChar char="○"/>
              <a:defRPr sz="2175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28700" lvl="2" indent="-261938" algn="l" rtl="0" fontAlgn="base">
              <a:spcBef>
                <a:spcPts val="1575"/>
              </a:spcBef>
              <a:spcAft>
                <a:spcPts val="0"/>
              </a:spcAft>
              <a:buSzPts val="1900"/>
              <a:buChar char="■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lvl="3" indent="-261938" algn="l" rtl="0" fontAlgn="base">
              <a:spcBef>
                <a:spcPts val="1575"/>
              </a:spcBef>
              <a:spcAft>
                <a:spcPts val="0"/>
              </a:spcAft>
              <a:buSzPts val="1900"/>
              <a:buChar char="●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14500" lvl="4" indent="-261938" algn="l" rtl="0" fontAlgn="base">
              <a:spcBef>
                <a:spcPts val="1575"/>
              </a:spcBef>
              <a:spcAft>
                <a:spcPts val="0"/>
              </a:spcAft>
              <a:buSzPts val="1900"/>
              <a:buChar char="○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7400" lvl="5" indent="-261938" algn="l" rtl="0" fontAlgn="base">
              <a:spcBef>
                <a:spcPts val="1575"/>
              </a:spcBef>
              <a:spcAft>
                <a:spcPts val="0"/>
              </a:spcAft>
              <a:buSzPts val="1900"/>
              <a:buChar char="■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0300" lvl="6" indent="-261938" algn="l" rtl="0" fontAlgn="base">
              <a:spcBef>
                <a:spcPts val="1575"/>
              </a:spcBef>
              <a:spcAft>
                <a:spcPts val="0"/>
              </a:spcAft>
              <a:buSzPts val="1900"/>
              <a:buChar char="●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743200" lvl="7" indent="-261938" algn="l" rtl="0" fontAlgn="base">
              <a:spcBef>
                <a:spcPts val="1575"/>
              </a:spcBef>
              <a:spcAft>
                <a:spcPts val="0"/>
              </a:spcAft>
              <a:buSzPts val="1900"/>
              <a:buChar char="○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086100" lvl="8" indent="-261938" algn="l" rtl="0" fontAlgn="base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1875" b="1" kern="0" dirty="0">
                <a:latin typeface="Arial" panose="020B0604020202020204" pitchFamily="34" charset="0"/>
                <a:cs typeface="Arial" panose="020B0604020202020204" pitchFamily="34" charset="0"/>
              </a:rPr>
              <a:t>Repository</a:t>
            </a:r>
            <a:r>
              <a:rPr lang="en-US" sz="1875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75" kern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https://github.com/domain-independent-dp/didp-tutorial</a:t>
            </a:r>
            <a:endParaRPr lang="en-US" sz="1875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n-US" sz="1875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50" kern="0" dirty="0">
                <a:latin typeface="Arial" panose="020B0604020202020204" pitchFamily="34" charset="0"/>
                <a:cs typeface="Arial" panose="020B0604020202020204" pitchFamily="34" charset="0"/>
              </a:rPr>
              <a:t>Open in Google </a:t>
            </a:r>
            <a:r>
              <a:rPr lang="en-US" sz="1650" kern="0" dirty="0" err="1">
                <a:latin typeface="Arial" panose="020B0604020202020204" pitchFamily="34" charset="0"/>
                <a:cs typeface="Arial" panose="020B0604020202020204" pitchFamily="34" charset="0"/>
              </a:rPr>
              <a:t>Colab</a:t>
            </a:r>
            <a:r>
              <a:rPr lang="en-US" sz="1650" kern="0" dirty="0">
                <a:latin typeface="Arial" panose="020B0604020202020204" pitchFamily="34" charset="0"/>
                <a:cs typeface="Arial" panose="020B0604020202020204" pitchFamily="34" charset="0"/>
              </a:rPr>
              <a:t> (needs a Google account):</a:t>
            </a:r>
          </a:p>
          <a:p>
            <a:pPr marL="0" indent="0" algn="ctr">
              <a:buFontTx/>
              <a:buNone/>
            </a:pPr>
            <a:r>
              <a:rPr lang="en-US" sz="1650" b="1" kern="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en-US" sz="1650" kern="0" dirty="0">
                <a:latin typeface="Arial" panose="020B0604020202020204" pitchFamily="34" charset="0"/>
                <a:cs typeface="Arial" panose="020B0604020202020204" pitchFamily="34" charset="0"/>
              </a:rPr>
              <a:t>git clone </a:t>
            </a:r>
            <a:r>
              <a:rPr lang="en-US" sz="1650" kern="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https://github.com/domain-independent-dp/didp-tutorial</a:t>
            </a:r>
            <a:endParaRPr lang="en-US" sz="165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sz="1650" b="1" kern="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en-US" sz="1650" kern="0"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650" kern="0" dirty="0">
                <a:latin typeface="Arial" panose="020B0604020202020204" pitchFamily="34" charset="0"/>
                <a:cs typeface="Arial" panose="020B0604020202020204" pitchFamily="34" charset="0"/>
              </a:rPr>
              <a:t>ZIP archive</a:t>
            </a:r>
          </a:p>
        </p:txBody>
      </p:sp>
      <p:sp>
        <p:nvSpPr>
          <p:cNvPr id="5" name="Google Shape;675;p30">
            <a:extLst>
              <a:ext uri="{FF2B5EF4-FFF2-40B4-BE49-F238E27FC236}">
                <a16:creationId xmlns:a16="http://schemas.microsoft.com/office/drawing/2014/main" id="{D5AD43D0-A5A0-99E1-44D0-15E2836BE47A}"/>
              </a:ext>
            </a:extLst>
          </p:cNvPr>
          <p:cNvSpPr txBox="1"/>
          <p:nvPr/>
        </p:nvSpPr>
        <p:spPr>
          <a:xfrm>
            <a:off x="1763980" y="4061274"/>
            <a:ext cx="5615731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Scroll down in the </a:t>
            </a:r>
            <a:r>
              <a:rPr lang="en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github</a:t>
            </a: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page for the options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図 8">
            <a:extLst>
              <a:ext uri="{FF2B5EF4-FFF2-40B4-BE49-F238E27FC236}">
                <a16:creationId xmlns:a16="http://schemas.microsoft.com/office/drawing/2014/main" id="{AD8A10F8-4948-7E43-6772-F8E8F5605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465" y="1962150"/>
            <a:ext cx="3240135" cy="3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75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67474B-8C6B-7B51-F882-C6E6310D5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3B564-2591-B148-92B9-4A1C9FD989A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55BF0D-A217-38FE-BA75-A3B1E951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648200" cy="3486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B18C6A-ABFF-6209-EBB0-AA6B3A636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066800"/>
            <a:ext cx="4648200" cy="3486150"/>
          </a:xfrm>
          <a:prstGeom prst="rect">
            <a:avLst/>
          </a:prstGeom>
        </p:spPr>
      </p:pic>
      <p:sp>
        <p:nvSpPr>
          <p:cNvPr id="7" name="Google Shape;687;p31">
            <a:extLst>
              <a:ext uri="{FF2B5EF4-FFF2-40B4-BE49-F238E27FC236}">
                <a16:creationId xmlns:a16="http://schemas.microsoft.com/office/drawing/2014/main" id="{8A9ADF63-977B-6C4C-DBBE-A85DAB6D930C}"/>
              </a:ext>
            </a:extLst>
          </p:cNvPr>
          <p:cNvSpPr txBox="1">
            <a:spLocks/>
          </p:cNvSpPr>
          <p:nvPr/>
        </p:nvSpPr>
        <p:spPr>
          <a:xfrm>
            <a:off x="640759" y="246299"/>
            <a:ext cx="7862175" cy="477675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sz="3600" kern="0" dirty="0"/>
              <a:t>QTSP Results</a:t>
            </a:r>
            <a:endParaRPr lang="en-CA" kern="0" dirty="0"/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6971C638-0D1F-8C93-D155-91E57A49B0D6}"/>
              </a:ext>
            </a:extLst>
          </p:cNvPr>
          <p:cNvSpPr txBox="1"/>
          <p:nvPr/>
        </p:nvSpPr>
        <p:spPr>
          <a:xfrm>
            <a:off x="152400" y="4722651"/>
            <a:ext cx="89916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30 minutes, 8 GB, MIP: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Gurobi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11.0.3, CP: IBM ILOG CP Optimizer 22.1.1.0, DP: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didp-rs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0.80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6C335-C0A6-668A-6237-915AE81C5692}"/>
              </a:ext>
            </a:extLst>
          </p:cNvPr>
          <p:cNvSpPr txBox="1"/>
          <p:nvPr/>
        </p:nvSpPr>
        <p:spPr>
          <a:xfrm>
            <a:off x="4529328" y="785396"/>
            <a:ext cx="45811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https://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</a:rPr>
              <a:t>arxiv.org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/abs/2408.16680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1F1CC7-157B-BE9F-7B85-9E785AA54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-23217"/>
            <a:ext cx="114935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16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1"/>
          <p:cNvSpPr txBox="1">
            <a:spLocks noGrp="1"/>
          </p:cNvSpPr>
          <p:nvPr>
            <p:ph type="title"/>
          </p:nvPr>
        </p:nvSpPr>
        <p:spPr>
          <a:xfrm>
            <a:off x="640759" y="246299"/>
            <a:ext cx="7862175" cy="477675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688" name="Google Shape;688;p31"/>
          <p:cNvSpPr txBox="1">
            <a:spLocks noGrp="1"/>
          </p:cNvSpPr>
          <p:nvPr>
            <p:ph type="body" idx="1"/>
          </p:nvPr>
        </p:nvSpPr>
        <p:spPr>
          <a:xfrm>
            <a:off x="640759" y="812738"/>
            <a:ext cx="7862175" cy="3768075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Aft>
                <a:spcPts val="1575"/>
              </a:spcAft>
              <a:buNone/>
            </a:pPr>
            <a:r>
              <a:rPr lang="en" sz="3900" dirty="0"/>
              <a:t>Solving in </a:t>
            </a:r>
            <a:r>
              <a:rPr lang="en" sz="3900" dirty="0" err="1"/>
              <a:t>DIDPPy</a:t>
            </a:r>
            <a:endParaRPr sz="3900" dirty="0"/>
          </a:p>
        </p:txBody>
      </p:sp>
      <p:sp>
        <p:nvSpPr>
          <p:cNvPr id="689" name="Google Shape;689;p31"/>
          <p:cNvSpPr txBox="1">
            <a:spLocks noGrp="1"/>
          </p:cNvSpPr>
          <p:nvPr>
            <p:ph type="sldNum" idx="12"/>
          </p:nvPr>
        </p:nvSpPr>
        <p:spPr>
          <a:xfrm>
            <a:off x="8462591" y="4663217"/>
            <a:ext cx="547425" cy="393525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785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Model-and-Solve for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F1383-23FD-2A4B-A88F-5BFEA23A9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Domain-independent dynamic programming (DIDP)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2114"/>
            <a:fld id="{530EB858-6B5C-B24B-BC6C-CB4245C8C48A}" type="slidenum">
              <a:rPr lang="en-US" kern="1200">
                <a:latin typeface="Arial" charset="0"/>
                <a:ea typeface="+mn-ea"/>
                <a:cs typeface="+mn-cs"/>
              </a:rPr>
              <a:pPr defTabSz="912114"/>
              <a:t>35</a:t>
            </a:fld>
            <a:endParaRPr lang="en-US" kern="1200"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4" descr="Red Arrow Icon On White Background Flat Style Arrow Icon For Your Web Site  Design Logo App Ui Arrow Indicated The Direction Symbol Curved Arrow Sign  Stock Illustration - Download Image Now -">
            <a:extLst>
              <a:ext uri="{FF2B5EF4-FFF2-40B4-BE49-F238E27FC236}">
                <a16:creationId xmlns:a16="http://schemas.microsoft.com/office/drawing/2014/main" id="{5BE81205-4A7F-E277-B623-28746FA0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29" y="4037957"/>
            <a:ext cx="1508510" cy="12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145BADC-4459-F242-21FB-54504F73D3BB}"/>
              </a:ext>
            </a:extLst>
          </p:cNvPr>
          <p:cNvGrpSpPr/>
          <p:nvPr/>
        </p:nvGrpSpPr>
        <p:grpSpPr>
          <a:xfrm>
            <a:off x="2508250" y="2655684"/>
            <a:ext cx="2009868" cy="1729529"/>
            <a:chOff x="4083617" y="1896692"/>
            <a:chExt cx="2014853" cy="173381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93ADF4-9D0B-6E7E-F6AA-4937AA24C97A}"/>
                </a:ext>
              </a:extLst>
            </p:cNvPr>
            <p:cNvGrpSpPr/>
            <p:nvPr/>
          </p:nvGrpSpPr>
          <p:grpSpPr>
            <a:xfrm>
              <a:off x="4083617" y="1896692"/>
              <a:ext cx="1758945" cy="1112716"/>
              <a:chOff x="4648201" y="2550988"/>
              <a:chExt cx="2895600" cy="1849562"/>
            </a:xfrm>
          </p:grpSpPr>
          <p:sp>
            <p:nvSpPr>
              <p:cNvPr id="18" name="Internal Storage 17">
                <a:extLst>
                  <a:ext uri="{FF2B5EF4-FFF2-40B4-BE49-F238E27FC236}">
                    <a16:creationId xmlns:a16="http://schemas.microsoft.com/office/drawing/2014/main" id="{2FBC266B-9C77-7274-7B45-2F22238CEE62}"/>
                  </a:ext>
                </a:extLst>
              </p:cNvPr>
              <p:cNvSpPr/>
              <p:nvPr/>
            </p:nvSpPr>
            <p:spPr>
              <a:xfrm>
                <a:off x="4648201" y="2550988"/>
                <a:ext cx="2895600" cy="1849562"/>
              </a:xfrm>
              <a:prstGeom prst="flowChartInternalStorag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/>
                <a:endParaRPr lang="en-US" sz="1795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EFAA443-8407-A372-8649-8405815C3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4690" y="2876550"/>
                <a:ext cx="2210765" cy="121920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7C20F65-6389-2D52-EA5C-2A3EF3B9A084}"/>
                </a:ext>
              </a:extLst>
            </p:cNvPr>
            <p:cNvGrpSpPr/>
            <p:nvPr/>
          </p:nvGrpSpPr>
          <p:grpSpPr>
            <a:xfrm>
              <a:off x="4211571" y="2209552"/>
              <a:ext cx="1758945" cy="1112716"/>
              <a:chOff x="4648201" y="2550988"/>
              <a:chExt cx="2895600" cy="1849562"/>
            </a:xfrm>
          </p:grpSpPr>
          <p:sp>
            <p:nvSpPr>
              <p:cNvPr id="16" name="Internal Storage 15">
                <a:extLst>
                  <a:ext uri="{FF2B5EF4-FFF2-40B4-BE49-F238E27FC236}">
                    <a16:creationId xmlns:a16="http://schemas.microsoft.com/office/drawing/2014/main" id="{07983748-BA89-B1D5-78E7-6251ADDB8FBE}"/>
                  </a:ext>
                </a:extLst>
              </p:cNvPr>
              <p:cNvSpPr/>
              <p:nvPr/>
            </p:nvSpPr>
            <p:spPr>
              <a:xfrm>
                <a:off x="4648201" y="2550988"/>
                <a:ext cx="2895600" cy="1849562"/>
              </a:xfrm>
              <a:prstGeom prst="flowChartInternalStorag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/>
                <a:endParaRPr lang="en-US" sz="1795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A90ADC8-6D74-DEC2-9DB3-180BE01C5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4690" y="2876550"/>
                <a:ext cx="2210765" cy="12192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AA83DE4-3659-E64B-49C1-3ADC98D4F97D}"/>
                </a:ext>
              </a:extLst>
            </p:cNvPr>
            <p:cNvGrpSpPr/>
            <p:nvPr/>
          </p:nvGrpSpPr>
          <p:grpSpPr>
            <a:xfrm>
              <a:off x="4339525" y="2517795"/>
              <a:ext cx="1758945" cy="1112716"/>
              <a:chOff x="4648201" y="2550988"/>
              <a:chExt cx="2895600" cy="1849562"/>
            </a:xfrm>
          </p:grpSpPr>
          <p:sp>
            <p:nvSpPr>
              <p:cNvPr id="14" name="Internal Storage 13">
                <a:extLst>
                  <a:ext uri="{FF2B5EF4-FFF2-40B4-BE49-F238E27FC236}">
                    <a16:creationId xmlns:a16="http://schemas.microsoft.com/office/drawing/2014/main" id="{377CD32F-95A7-193B-3493-1888CFF17183}"/>
                  </a:ext>
                </a:extLst>
              </p:cNvPr>
              <p:cNvSpPr/>
              <p:nvPr/>
            </p:nvSpPr>
            <p:spPr>
              <a:xfrm>
                <a:off x="4648201" y="2550988"/>
                <a:ext cx="2895600" cy="1849562"/>
              </a:xfrm>
              <a:prstGeom prst="flowChartInternalStorag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/>
                <a:endParaRPr lang="en-US" sz="1795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54B9320-AD55-70B5-12AA-5934207C3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4690" y="2876550"/>
                <a:ext cx="2210765" cy="1219200"/>
              </a:xfrm>
              <a:prstGeom prst="rect">
                <a:avLst/>
              </a:prstGeom>
            </p:spPr>
          </p:pic>
        </p:grpSp>
      </p:grpSp>
      <p:pic>
        <p:nvPicPr>
          <p:cNvPr id="22" name="Picture 2" descr="Gears – Bartosz Ciechanowski">
            <a:extLst>
              <a:ext uri="{FF2B5EF4-FFF2-40B4-BE49-F238E27FC236}">
                <a16:creationId xmlns:a16="http://schemas.microsoft.com/office/drawing/2014/main" id="{931E90B9-C2CA-696C-3B86-F7D463214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70" y="2786386"/>
            <a:ext cx="2114216" cy="11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2BCD7ECC-DEF2-A14F-AE33-332B95D77747}"/>
              </a:ext>
            </a:extLst>
          </p:cNvPr>
          <p:cNvSpPr/>
          <p:nvPr/>
        </p:nvSpPr>
        <p:spPr>
          <a:xfrm flipH="1">
            <a:off x="659799" y="2305314"/>
            <a:ext cx="1855282" cy="1324912"/>
          </a:xfrm>
          <a:prstGeom prst="wedgeRoundRectCallout">
            <a:avLst>
              <a:gd name="adj1" fmla="val -57437"/>
              <a:gd name="adj2" fmla="val 2305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sz="1795" dirty="0">
                <a:solidFill>
                  <a:srgbClr val="000000"/>
                </a:solidFill>
                <a:latin typeface="Arial"/>
              </a:rPr>
              <a:t>Define models using DP transition system 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662C6476-ADCE-8D7D-5136-9DDA95E9FBC8}"/>
              </a:ext>
            </a:extLst>
          </p:cNvPr>
          <p:cNvSpPr/>
          <p:nvPr/>
        </p:nvSpPr>
        <p:spPr>
          <a:xfrm>
            <a:off x="6982431" y="2305314"/>
            <a:ext cx="1855282" cy="1324912"/>
          </a:xfrm>
          <a:prstGeom prst="wedgeRoundRectCallout">
            <a:avLst>
              <a:gd name="adj1" fmla="val -57437"/>
              <a:gd name="adj2" fmla="val 2305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sz="1795" dirty="0">
                <a:solidFill>
                  <a:srgbClr val="000000"/>
                </a:solidFill>
                <a:latin typeface="Arial"/>
              </a:rPr>
              <a:t>Solve models using heuristic state-based search</a:t>
            </a:r>
          </a:p>
        </p:txBody>
      </p:sp>
      <p:sp>
        <p:nvSpPr>
          <p:cNvPr id="5" name="Google Shape;629;p28">
            <a:extLst>
              <a:ext uri="{FF2B5EF4-FFF2-40B4-BE49-F238E27FC236}">
                <a16:creationId xmlns:a16="http://schemas.microsoft.com/office/drawing/2014/main" id="{4629B5F3-9D6F-9A84-BB3A-2466686D9535}"/>
              </a:ext>
            </a:extLst>
          </p:cNvPr>
          <p:cNvSpPr/>
          <p:nvPr/>
        </p:nvSpPr>
        <p:spPr>
          <a:xfrm>
            <a:off x="457200" y="2254102"/>
            <a:ext cx="4279258" cy="234052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04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46232 -0.000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8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TSPTW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2209799"/>
          </a:xfrm>
        </p:spPr>
        <p:txBody>
          <a:bodyPr/>
          <a:lstStyle/>
          <a:p>
            <a:pPr marL="0" indent="0">
              <a:buNone/>
            </a:pPr>
            <a:r>
              <a:rPr lang="en-CA" sz="2200" dirty="0"/>
              <a:t>TSP with Time Windows</a:t>
            </a:r>
            <a:br>
              <a:rPr lang="en-CA" sz="2200" dirty="0"/>
            </a:br>
            <a:r>
              <a:rPr lang="en-CA" sz="2200" dirty="0"/>
              <a:t>Minimize the travel time to visit </a:t>
            </a:r>
            <a:br>
              <a:rPr lang="en-CA" sz="2200" dirty="0"/>
            </a:br>
            <a:r>
              <a:rPr lang="en-CA" sz="2200" dirty="0"/>
              <a:t>all customers within time windows</a:t>
            </a:r>
          </a:p>
        </p:txBody>
      </p:sp>
      <p:sp>
        <p:nvSpPr>
          <p:cNvPr id="2" name="Google Shape;207;p20">
            <a:extLst>
              <a:ext uri="{FF2B5EF4-FFF2-40B4-BE49-F238E27FC236}">
                <a16:creationId xmlns:a16="http://schemas.microsoft.com/office/drawing/2014/main" id="{277DE0FA-49BD-50CE-A5E3-F48CC623339C}"/>
              </a:ext>
            </a:extLst>
          </p:cNvPr>
          <p:cNvSpPr/>
          <p:nvPr/>
        </p:nvSpPr>
        <p:spPr>
          <a:xfrm>
            <a:off x="1062351" y="235916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  <a:endParaRPr sz="19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08;p20">
            <a:extLst>
              <a:ext uri="{FF2B5EF4-FFF2-40B4-BE49-F238E27FC236}">
                <a16:creationId xmlns:a16="http://schemas.microsoft.com/office/drawing/2014/main" id="{4CB1F63C-B3A9-7124-167D-CC1C8254FD14}"/>
              </a:ext>
            </a:extLst>
          </p:cNvPr>
          <p:cNvSpPr/>
          <p:nvPr/>
        </p:nvSpPr>
        <p:spPr>
          <a:xfrm>
            <a:off x="3327214" y="4005086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209;p20">
            <a:extLst>
              <a:ext uri="{FF2B5EF4-FFF2-40B4-BE49-F238E27FC236}">
                <a16:creationId xmlns:a16="http://schemas.microsoft.com/office/drawing/2014/main" id="{4E1A8AC5-7C1B-A251-13E1-9666CAC50D74}"/>
              </a:ext>
            </a:extLst>
          </p:cNvPr>
          <p:cNvSpPr/>
          <p:nvPr/>
        </p:nvSpPr>
        <p:spPr>
          <a:xfrm>
            <a:off x="3327214" y="235916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" name="Google Shape;210;p20">
            <a:extLst>
              <a:ext uri="{FF2B5EF4-FFF2-40B4-BE49-F238E27FC236}">
                <a16:creationId xmlns:a16="http://schemas.microsoft.com/office/drawing/2014/main" id="{7A1BAFB0-267A-4D3E-BF8F-1470D7B230BB}"/>
              </a:ext>
            </a:extLst>
          </p:cNvPr>
          <p:cNvCxnSpPr>
            <a:stCxn id="12" idx="7"/>
            <a:endCxn id="5" idx="3"/>
          </p:cNvCxnSpPr>
          <p:nvPr/>
        </p:nvCxnSpPr>
        <p:spPr>
          <a:xfrm rot="10800000" flipH="1">
            <a:off x="1472180" y="2769047"/>
            <a:ext cx="1925325" cy="13063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212;p20">
            <a:extLst>
              <a:ext uri="{FF2B5EF4-FFF2-40B4-BE49-F238E27FC236}">
                <a16:creationId xmlns:a16="http://schemas.microsoft.com/office/drawing/2014/main" id="{2AD37CFE-4A6B-24A6-18ED-A433425E0F29}"/>
              </a:ext>
            </a:extLst>
          </p:cNvPr>
          <p:cNvCxnSpPr>
            <a:stCxn id="12" idx="0"/>
            <a:endCxn id="2" idx="4"/>
          </p:cNvCxnSpPr>
          <p:nvPr/>
        </p:nvCxnSpPr>
        <p:spPr>
          <a:xfrm rot="10800000">
            <a:off x="1302422" y="2839356"/>
            <a:ext cx="0" cy="116572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213;p20">
            <a:extLst>
              <a:ext uri="{FF2B5EF4-FFF2-40B4-BE49-F238E27FC236}">
                <a16:creationId xmlns:a16="http://schemas.microsoft.com/office/drawing/2014/main" id="{7AEA1C2F-9616-EE00-EE89-154FBD615B2A}"/>
              </a:ext>
            </a:extLst>
          </p:cNvPr>
          <p:cNvCxnSpPr>
            <a:stCxn id="12" idx="6"/>
            <a:endCxn id="4" idx="2"/>
          </p:cNvCxnSpPr>
          <p:nvPr/>
        </p:nvCxnSpPr>
        <p:spPr>
          <a:xfrm>
            <a:off x="1542497" y="4245156"/>
            <a:ext cx="1784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214;p20">
            <a:extLst>
              <a:ext uri="{FF2B5EF4-FFF2-40B4-BE49-F238E27FC236}">
                <a16:creationId xmlns:a16="http://schemas.microsoft.com/office/drawing/2014/main" id="{967C04C5-6528-6EC0-BB48-9A9B596BD374}"/>
              </a:ext>
            </a:extLst>
          </p:cNvPr>
          <p:cNvCxnSpPr>
            <a:stCxn id="4" idx="0"/>
            <a:endCxn id="5" idx="4"/>
          </p:cNvCxnSpPr>
          <p:nvPr/>
        </p:nvCxnSpPr>
        <p:spPr>
          <a:xfrm rot="10800000">
            <a:off x="3567289" y="2839361"/>
            <a:ext cx="0" cy="116572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215;p20">
            <a:extLst>
              <a:ext uri="{FF2B5EF4-FFF2-40B4-BE49-F238E27FC236}">
                <a16:creationId xmlns:a16="http://schemas.microsoft.com/office/drawing/2014/main" id="{9614F986-EB36-9A6B-F045-5ECA6B64EFFA}"/>
              </a:ext>
            </a:extLst>
          </p:cNvPr>
          <p:cNvCxnSpPr>
            <a:stCxn id="5" idx="2"/>
            <a:endCxn id="2" idx="6"/>
          </p:cNvCxnSpPr>
          <p:nvPr/>
        </p:nvCxnSpPr>
        <p:spPr>
          <a:xfrm rot="10800000">
            <a:off x="1542514" y="2599236"/>
            <a:ext cx="17847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16;p20">
            <a:extLst>
              <a:ext uri="{FF2B5EF4-FFF2-40B4-BE49-F238E27FC236}">
                <a16:creationId xmlns:a16="http://schemas.microsoft.com/office/drawing/2014/main" id="{4EB4022D-116B-5D4F-7EE4-051533A4DA67}"/>
              </a:ext>
            </a:extLst>
          </p:cNvPr>
          <p:cNvCxnSpPr>
            <a:stCxn id="4" idx="1"/>
            <a:endCxn id="2" idx="5"/>
          </p:cNvCxnSpPr>
          <p:nvPr/>
        </p:nvCxnSpPr>
        <p:spPr>
          <a:xfrm rot="10800000">
            <a:off x="1472205" y="2769052"/>
            <a:ext cx="1925325" cy="13063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211;p20">
            <a:extLst>
              <a:ext uri="{FF2B5EF4-FFF2-40B4-BE49-F238E27FC236}">
                <a16:creationId xmlns:a16="http://schemas.microsoft.com/office/drawing/2014/main" id="{158F6518-36D4-AA59-7C31-FAE2C5B14AE0}"/>
              </a:ext>
            </a:extLst>
          </p:cNvPr>
          <p:cNvSpPr/>
          <p:nvPr/>
        </p:nvSpPr>
        <p:spPr>
          <a:xfrm>
            <a:off x="1062347" y="4005081"/>
            <a:ext cx="480150" cy="48015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9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</a:t>
            </a:r>
            <a:endParaRPr sz="19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217;p20">
            <a:extLst>
              <a:ext uri="{FF2B5EF4-FFF2-40B4-BE49-F238E27FC236}">
                <a16:creationId xmlns:a16="http://schemas.microsoft.com/office/drawing/2014/main" id="{E4FD6B68-42DA-E723-4AA8-709EDBE73C69}"/>
              </a:ext>
            </a:extLst>
          </p:cNvPr>
          <p:cNvSpPr txBox="1"/>
          <p:nvPr/>
        </p:nvSpPr>
        <p:spPr>
          <a:xfrm>
            <a:off x="943913" y="4465357"/>
            <a:ext cx="7616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Depot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18;p20">
            <a:extLst>
              <a:ext uri="{FF2B5EF4-FFF2-40B4-BE49-F238E27FC236}">
                <a16:creationId xmlns:a16="http://schemas.microsoft.com/office/drawing/2014/main" id="{3E76D4E6-941F-2EAE-09BF-5A563C94E043}"/>
              </a:ext>
            </a:extLst>
          </p:cNvPr>
          <p:cNvSpPr txBox="1"/>
          <p:nvPr/>
        </p:nvSpPr>
        <p:spPr>
          <a:xfrm>
            <a:off x="1052456" y="322600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219;p20">
            <a:extLst>
              <a:ext uri="{FF2B5EF4-FFF2-40B4-BE49-F238E27FC236}">
                <a16:creationId xmlns:a16="http://schemas.microsoft.com/office/drawing/2014/main" id="{D15B158A-9200-5239-51A8-59DE1D815FCE}"/>
              </a:ext>
            </a:extLst>
          </p:cNvPr>
          <p:cNvSpPr txBox="1"/>
          <p:nvPr/>
        </p:nvSpPr>
        <p:spPr>
          <a:xfrm>
            <a:off x="152400" y="2391457"/>
            <a:ext cx="918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[5, 16]</a:t>
            </a:r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220;p20">
            <a:extLst>
              <a:ext uri="{FF2B5EF4-FFF2-40B4-BE49-F238E27FC236}">
                <a16:creationId xmlns:a16="http://schemas.microsoft.com/office/drawing/2014/main" id="{DE50E37C-A7D9-A1FC-6335-6936A2B23823}"/>
              </a:ext>
            </a:extLst>
          </p:cNvPr>
          <p:cNvSpPr txBox="1"/>
          <p:nvPr/>
        </p:nvSpPr>
        <p:spPr>
          <a:xfrm>
            <a:off x="3848531" y="2391457"/>
            <a:ext cx="826875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[8, 14]</a:t>
            </a:r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221;p20">
            <a:extLst>
              <a:ext uri="{FF2B5EF4-FFF2-40B4-BE49-F238E27FC236}">
                <a16:creationId xmlns:a16="http://schemas.microsoft.com/office/drawing/2014/main" id="{9E330425-3AAB-1A07-F992-7E1683A703FE}"/>
              </a:ext>
            </a:extLst>
          </p:cNvPr>
          <p:cNvSpPr/>
          <p:nvPr/>
        </p:nvSpPr>
        <p:spPr>
          <a:xfrm>
            <a:off x="1095895" y="4039371"/>
            <a:ext cx="412875" cy="412875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22;p20">
            <a:extLst>
              <a:ext uri="{FF2B5EF4-FFF2-40B4-BE49-F238E27FC236}">
                <a16:creationId xmlns:a16="http://schemas.microsoft.com/office/drawing/2014/main" id="{62922764-6FFE-7DDF-3353-432E3160F14B}"/>
              </a:ext>
            </a:extLst>
          </p:cNvPr>
          <p:cNvSpPr txBox="1"/>
          <p:nvPr/>
        </p:nvSpPr>
        <p:spPr>
          <a:xfrm>
            <a:off x="3567319" y="322600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223;p20">
            <a:extLst>
              <a:ext uri="{FF2B5EF4-FFF2-40B4-BE49-F238E27FC236}">
                <a16:creationId xmlns:a16="http://schemas.microsoft.com/office/drawing/2014/main" id="{AA480D94-238E-6B06-8642-72D267E78CA1}"/>
              </a:ext>
            </a:extLst>
          </p:cNvPr>
          <p:cNvSpPr txBox="1"/>
          <p:nvPr/>
        </p:nvSpPr>
        <p:spPr>
          <a:xfrm>
            <a:off x="2309869" y="2244157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24;p20">
            <a:extLst>
              <a:ext uri="{FF2B5EF4-FFF2-40B4-BE49-F238E27FC236}">
                <a16:creationId xmlns:a16="http://schemas.microsoft.com/office/drawing/2014/main" id="{9B62420D-9501-188F-441F-36CAFEEA4A80}"/>
              </a:ext>
            </a:extLst>
          </p:cNvPr>
          <p:cNvSpPr txBox="1"/>
          <p:nvPr/>
        </p:nvSpPr>
        <p:spPr>
          <a:xfrm>
            <a:off x="2309869" y="4207882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225;p20">
            <a:extLst>
              <a:ext uri="{FF2B5EF4-FFF2-40B4-BE49-F238E27FC236}">
                <a16:creationId xmlns:a16="http://schemas.microsoft.com/office/drawing/2014/main" id="{F7DA0212-21F8-5AD8-312D-852B0F74103D}"/>
              </a:ext>
            </a:extLst>
          </p:cNvPr>
          <p:cNvSpPr txBox="1"/>
          <p:nvPr/>
        </p:nvSpPr>
        <p:spPr>
          <a:xfrm>
            <a:off x="3848531" y="4018244"/>
            <a:ext cx="826875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[0, 10]</a:t>
            </a:r>
            <a:endParaRPr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Google Shape;226;p20">
            <a:extLst>
              <a:ext uri="{FF2B5EF4-FFF2-40B4-BE49-F238E27FC236}">
                <a16:creationId xmlns:a16="http://schemas.microsoft.com/office/drawing/2014/main" id="{9E9B2D39-4D2C-FBA9-18F1-A41F561F68D8}"/>
              </a:ext>
            </a:extLst>
          </p:cNvPr>
          <p:cNvSpPr txBox="1"/>
          <p:nvPr/>
        </p:nvSpPr>
        <p:spPr>
          <a:xfrm>
            <a:off x="2901891" y="344695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27;p20">
            <a:extLst>
              <a:ext uri="{FF2B5EF4-FFF2-40B4-BE49-F238E27FC236}">
                <a16:creationId xmlns:a16="http://schemas.microsoft.com/office/drawing/2014/main" id="{A182F9C2-32F2-84C7-D6CB-9201A10294A3}"/>
              </a:ext>
            </a:extLst>
          </p:cNvPr>
          <p:cNvSpPr txBox="1"/>
          <p:nvPr/>
        </p:nvSpPr>
        <p:spPr>
          <a:xfrm>
            <a:off x="1717885" y="3446950"/>
            <a:ext cx="24997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" name="Google Shape;228;p20">
            <a:extLst>
              <a:ext uri="{FF2B5EF4-FFF2-40B4-BE49-F238E27FC236}">
                <a16:creationId xmlns:a16="http://schemas.microsoft.com/office/drawing/2014/main" id="{288A5E1E-8320-C6A3-BF94-3D80B5B062BE}"/>
              </a:ext>
            </a:extLst>
          </p:cNvPr>
          <p:cNvGrpSpPr/>
          <p:nvPr/>
        </p:nvGrpSpPr>
        <p:grpSpPr>
          <a:xfrm>
            <a:off x="395932" y="4057649"/>
            <a:ext cx="555512" cy="445960"/>
            <a:chOff x="1181100" y="4938725"/>
            <a:chExt cx="556444" cy="445971"/>
          </a:xfrm>
        </p:grpSpPr>
        <p:grpSp>
          <p:nvGrpSpPr>
            <p:cNvPr id="25" name="Google Shape;229;p20">
              <a:extLst>
                <a:ext uri="{FF2B5EF4-FFF2-40B4-BE49-F238E27FC236}">
                  <a16:creationId xmlns:a16="http://schemas.microsoft.com/office/drawing/2014/main" id="{9611027B-A26E-A65E-8F39-028EAF831C50}"/>
                </a:ext>
              </a:extLst>
            </p:cNvPr>
            <p:cNvGrpSpPr/>
            <p:nvPr/>
          </p:nvGrpSpPr>
          <p:grpSpPr>
            <a:xfrm>
              <a:off x="1186961" y="4971440"/>
              <a:ext cx="550584" cy="413256"/>
              <a:chOff x="4947159" y="4374404"/>
              <a:chExt cx="1890741" cy="1157256"/>
            </a:xfrm>
          </p:grpSpPr>
          <p:sp>
            <p:nvSpPr>
              <p:cNvPr id="27" name="Google Shape;230;p20">
                <a:extLst>
                  <a:ext uri="{FF2B5EF4-FFF2-40B4-BE49-F238E27FC236}">
                    <a16:creationId xmlns:a16="http://schemas.microsoft.com/office/drawing/2014/main" id="{4C9A37FD-85B6-9310-C125-EC17B9C9D55A}"/>
                  </a:ext>
                </a:extLst>
              </p:cNvPr>
              <p:cNvSpPr/>
              <p:nvPr/>
            </p:nvSpPr>
            <p:spPr>
              <a:xfrm>
                <a:off x="4947159" y="4851465"/>
                <a:ext cx="1890600" cy="5112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kern="0">
                  <a:solidFill>
                    <a:srgbClr val="00FF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8" name="Google Shape;231;p20">
                <a:extLst>
                  <a:ext uri="{FF2B5EF4-FFF2-40B4-BE49-F238E27FC236}">
                    <a16:creationId xmlns:a16="http://schemas.microsoft.com/office/drawing/2014/main" id="{34625450-877A-2937-F441-5DFEF3576A01}"/>
                  </a:ext>
                </a:extLst>
              </p:cNvPr>
              <p:cNvSpPr/>
              <p:nvPr/>
            </p:nvSpPr>
            <p:spPr>
              <a:xfrm>
                <a:off x="4995821" y="5020461"/>
                <a:ext cx="492300" cy="511200"/>
              </a:xfrm>
              <a:prstGeom prst="ellipse">
                <a:avLst/>
              </a:pr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32;p20">
                <a:extLst>
                  <a:ext uri="{FF2B5EF4-FFF2-40B4-BE49-F238E27FC236}">
                    <a16:creationId xmlns:a16="http://schemas.microsoft.com/office/drawing/2014/main" id="{E33E0529-2EA6-8FCF-DD21-BCCCFF031408}"/>
                  </a:ext>
                </a:extLst>
              </p:cNvPr>
              <p:cNvSpPr/>
              <p:nvPr/>
            </p:nvSpPr>
            <p:spPr>
              <a:xfrm>
                <a:off x="6299788" y="5020461"/>
                <a:ext cx="492300" cy="511200"/>
              </a:xfrm>
              <a:prstGeom prst="ellipse">
                <a:avLst/>
              </a:pr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233;p20">
                <a:extLst>
                  <a:ext uri="{FF2B5EF4-FFF2-40B4-BE49-F238E27FC236}">
                    <a16:creationId xmlns:a16="http://schemas.microsoft.com/office/drawing/2014/main" id="{EA66E686-042A-3F31-13A7-B58B762F5B47}"/>
                  </a:ext>
                </a:extLst>
              </p:cNvPr>
              <p:cNvSpPr/>
              <p:nvPr/>
            </p:nvSpPr>
            <p:spPr>
              <a:xfrm>
                <a:off x="6422754" y="5148177"/>
                <a:ext cx="246300" cy="255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234;p20">
                <a:extLst>
                  <a:ext uri="{FF2B5EF4-FFF2-40B4-BE49-F238E27FC236}">
                    <a16:creationId xmlns:a16="http://schemas.microsoft.com/office/drawing/2014/main" id="{A5A52ED7-2809-3BA3-C353-0D8A203DF012}"/>
                  </a:ext>
                </a:extLst>
              </p:cNvPr>
              <p:cNvSpPr/>
              <p:nvPr/>
            </p:nvSpPr>
            <p:spPr>
              <a:xfrm>
                <a:off x="5118787" y="5148177"/>
                <a:ext cx="246300" cy="2559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35;p20">
                <a:extLst>
                  <a:ext uri="{FF2B5EF4-FFF2-40B4-BE49-F238E27FC236}">
                    <a16:creationId xmlns:a16="http://schemas.microsoft.com/office/drawing/2014/main" id="{5A6F91FC-6627-2465-E789-68792C13679A}"/>
                  </a:ext>
                </a:extLst>
              </p:cNvPr>
              <p:cNvSpPr/>
              <p:nvPr/>
            </p:nvSpPr>
            <p:spPr>
              <a:xfrm>
                <a:off x="6106500" y="4374404"/>
                <a:ext cx="731400" cy="524700"/>
              </a:xfrm>
              <a:prstGeom prst="snip1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36;p20">
                <a:extLst>
                  <a:ext uri="{FF2B5EF4-FFF2-40B4-BE49-F238E27FC236}">
                    <a16:creationId xmlns:a16="http://schemas.microsoft.com/office/drawing/2014/main" id="{BC42DC82-D55E-90F0-7E17-4AB7883D410D}"/>
                  </a:ext>
                </a:extLst>
              </p:cNvPr>
              <p:cNvSpPr/>
              <p:nvPr/>
            </p:nvSpPr>
            <p:spPr>
              <a:xfrm>
                <a:off x="6262800" y="4451650"/>
                <a:ext cx="418800" cy="255900"/>
              </a:xfrm>
              <a:prstGeom prst="snip1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05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37;p20">
              <a:extLst>
                <a:ext uri="{FF2B5EF4-FFF2-40B4-BE49-F238E27FC236}">
                  <a16:creationId xmlns:a16="http://schemas.microsoft.com/office/drawing/2014/main" id="{5137D276-EEDB-953A-3B14-1910500CD1BB}"/>
                </a:ext>
              </a:extLst>
            </p:cNvPr>
            <p:cNvSpPr/>
            <p:nvPr/>
          </p:nvSpPr>
          <p:spPr>
            <a:xfrm>
              <a:off x="1181100" y="4938725"/>
              <a:ext cx="338100" cy="1953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950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DP Model for TSPTW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37</a:t>
            </a:fld>
            <a:endParaRPr/>
          </a:p>
        </p:txBody>
      </p:sp>
      <p:sp>
        <p:nvSpPr>
          <p:cNvPr id="5" name="Google Shape;505;p23">
            <a:extLst>
              <a:ext uri="{FF2B5EF4-FFF2-40B4-BE49-F238E27FC236}">
                <a16:creationId xmlns:a16="http://schemas.microsoft.com/office/drawing/2014/main" id="{5918A652-190B-EB05-F4F9-013CF6AA664D}"/>
              </a:ext>
            </a:extLst>
          </p:cNvPr>
          <p:cNvSpPr txBox="1"/>
          <p:nvPr/>
        </p:nvSpPr>
        <p:spPr>
          <a:xfrm>
            <a:off x="827684" y="2783878"/>
            <a:ext cx="3496050" cy="115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State variables: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unvisited customers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customer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: current time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506;p23">
            <a:extLst>
              <a:ext uri="{FF2B5EF4-FFF2-40B4-BE49-F238E27FC236}">
                <a16:creationId xmlns:a16="http://schemas.microsoft.com/office/drawing/2014/main" id="{DFC33090-875A-DE29-AE4F-A12282242ECC}"/>
              </a:ext>
            </a:extLst>
          </p:cNvPr>
          <p:cNvSpPr txBox="1"/>
          <p:nvPr/>
        </p:nvSpPr>
        <p:spPr>
          <a:xfrm>
            <a:off x="4323734" y="2783878"/>
            <a:ext cx="3783375" cy="1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Constants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: all customers (</a:t>
            </a:r>
            <a:r>
              <a:rPr lang="en" sz="165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depot)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     : time window for customer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indent="-276225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165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   : travel time from customer   to </a:t>
            </a:r>
            <a:endParaRPr sz="16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08;p23">
            <a:extLst>
              <a:ext uri="{FF2B5EF4-FFF2-40B4-BE49-F238E27FC236}">
                <a16:creationId xmlns:a16="http://schemas.microsoft.com/office/drawing/2014/main" id="{2665D3FD-EA72-66E5-2596-6833EBA161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162" y="3159460"/>
            <a:ext cx="170194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09;p23">
            <a:extLst>
              <a:ext uri="{FF2B5EF4-FFF2-40B4-BE49-F238E27FC236}">
                <a16:creationId xmlns:a16="http://schemas.microsoft.com/office/drawing/2014/main" id="{A250F109-DDE8-93F1-EB81-2B9AD85042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708" y="3403229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10;p23">
            <a:extLst>
              <a:ext uri="{FF2B5EF4-FFF2-40B4-BE49-F238E27FC236}">
                <a16:creationId xmlns:a16="http://schemas.microsoft.com/office/drawing/2014/main" id="{D9651522-2B56-AD81-11B7-93BAAFB2DBB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5307" y="3652616"/>
            <a:ext cx="86702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1;p23">
            <a:extLst>
              <a:ext uri="{FF2B5EF4-FFF2-40B4-BE49-F238E27FC236}">
                <a16:creationId xmlns:a16="http://schemas.microsoft.com/office/drawing/2014/main" id="{AF7B1EFC-7888-7D18-2A71-8EDA6E44724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662" y="3195406"/>
            <a:ext cx="2119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12;p23">
            <a:extLst>
              <a:ext uri="{FF2B5EF4-FFF2-40B4-BE49-F238E27FC236}">
                <a16:creationId xmlns:a16="http://schemas.microsoft.com/office/drawing/2014/main" id="{24499EBB-8800-6D97-427E-9A416FFE2BD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507" y="3453196"/>
            <a:ext cx="518250" cy="21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3;p23">
            <a:extLst>
              <a:ext uri="{FF2B5EF4-FFF2-40B4-BE49-F238E27FC236}">
                <a16:creationId xmlns:a16="http://schemas.microsoft.com/office/drawing/2014/main" id="{CF04D3F4-F876-85F4-383B-CDEDC5EB662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9506" y="3767645"/>
            <a:ext cx="211988" cy="15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14;p23">
            <a:extLst>
              <a:ext uri="{FF2B5EF4-FFF2-40B4-BE49-F238E27FC236}">
                <a16:creationId xmlns:a16="http://schemas.microsoft.com/office/drawing/2014/main" id="{ADEBD23E-ACED-9D59-C87B-2CED3F2282E6}"/>
              </a:ext>
            </a:extLst>
          </p:cNvPr>
          <p:cNvSpPr txBox="1"/>
          <p:nvPr/>
        </p:nvSpPr>
        <p:spPr>
          <a:xfrm>
            <a:off x="6714549" y="143959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Visit a customer 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" name="Google Shape;515;p23">
            <a:extLst>
              <a:ext uri="{FF2B5EF4-FFF2-40B4-BE49-F238E27FC236}">
                <a16:creationId xmlns:a16="http://schemas.microsoft.com/office/drawing/2014/main" id="{AD8C3FD7-D15A-3737-7CE0-26C1D4948E4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8725" y="3480628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16;p23">
            <a:extLst>
              <a:ext uri="{FF2B5EF4-FFF2-40B4-BE49-F238E27FC236}">
                <a16:creationId xmlns:a16="http://schemas.microsoft.com/office/drawing/2014/main" id="{CB4FD198-68FD-FF7E-0010-BA1FD89557C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826" y="3724746"/>
            <a:ext cx="69893" cy="17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17;p23">
            <a:extLst>
              <a:ext uri="{FF2B5EF4-FFF2-40B4-BE49-F238E27FC236}">
                <a16:creationId xmlns:a16="http://schemas.microsoft.com/office/drawing/2014/main" id="{8B13361E-4469-9282-9DD5-2A0070B6C75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0315" y="3720658"/>
            <a:ext cx="86700" cy="17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18;p23">
            <a:extLst>
              <a:ext uri="{FF2B5EF4-FFF2-40B4-BE49-F238E27FC236}">
                <a16:creationId xmlns:a16="http://schemas.microsoft.com/office/drawing/2014/main" id="{3979E945-C7DC-A574-D321-22BD652648F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4800" y="1231377"/>
            <a:ext cx="6290761" cy="119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519;p23">
            <a:extLst>
              <a:ext uri="{FF2B5EF4-FFF2-40B4-BE49-F238E27FC236}">
                <a16:creationId xmlns:a16="http://schemas.microsoft.com/office/drawing/2014/main" id="{C6723A62-5143-7737-14B7-34564ED6C365}"/>
              </a:ext>
            </a:extLst>
          </p:cNvPr>
          <p:cNvSpPr txBox="1"/>
          <p:nvPr/>
        </p:nvSpPr>
        <p:spPr>
          <a:xfrm>
            <a:off x="6739200" y="1763600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Return to the depot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520;p23">
            <a:extLst>
              <a:ext uri="{FF2B5EF4-FFF2-40B4-BE49-F238E27FC236}">
                <a16:creationId xmlns:a16="http://schemas.microsoft.com/office/drawing/2014/main" id="{2500A8C1-C07D-07C8-A2FA-7FC309312353}"/>
              </a:ext>
            </a:extLst>
          </p:cNvPr>
          <p:cNvSpPr txBox="1"/>
          <p:nvPr/>
        </p:nvSpPr>
        <p:spPr>
          <a:xfrm>
            <a:off x="6757249" y="2086757"/>
            <a:ext cx="1947600" cy="43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Base case</a:t>
            </a:r>
            <a:endParaRPr sz="16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512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DPs as Shortest Path Problems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38</a:t>
            </a:fld>
            <a:endParaRPr/>
          </a:p>
        </p:txBody>
      </p:sp>
      <p:sp>
        <p:nvSpPr>
          <p:cNvPr id="5" name="Google Shape;2301;p90">
            <a:extLst>
              <a:ext uri="{FF2B5EF4-FFF2-40B4-BE49-F238E27FC236}">
                <a16:creationId xmlns:a16="http://schemas.microsoft.com/office/drawing/2014/main" id="{BCF47015-D1AE-E6BF-4D7C-F27EF26ABB2F}"/>
              </a:ext>
            </a:extLst>
          </p:cNvPr>
          <p:cNvSpPr txBox="1">
            <a:spLocks/>
          </p:cNvSpPr>
          <p:nvPr/>
        </p:nvSpPr>
        <p:spPr bwMode="auto">
          <a:xfrm>
            <a:off x="304800" y="895351"/>
            <a:ext cx="7862175" cy="88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91406" tIns="91406" rIns="91406" bIns="91406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indent="-300038">
              <a:buSzPts val="2700"/>
            </a:pPr>
            <a:r>
              <a:rPr lang="en-CA" sz="2025" kern="0"/>
              <a:t>Optimal solution: the shortest path in a state space graph</a:t>
            </a:r>
          </a:p>
          <a:p>
            <a:pPr indent="-300038">
              <a:spcBef>
                <a:spcPts val="0"/>
              </a:spcBef>
              <a:buSzPts val="2700"/>
            </a:pPr>
            <a:r>
              <a:rPr lang="en-CA" sz="2025" kern="0"/>
              <a:t>Nodes: states, edges: transitions, weights: travel times</a:t>
            </a:r>
          </a:p>
        </p:txBody>
      </p:sp>
      <p:sp>
        <p:nvSpPr>
          <p:cNvPr id="6" name="Google Shape;2303;p90">
            <a:extLst>
              <a:ext uri="{FF2B5EF4-FFF2-40B4-BE49-F238E27FC236}">
                <a16:creationId xmlns:a16="http://schemas.microsoft.com/office/drawing/2014/main" id="{DB184117-9820-6D2F-0C76-4A5D4C0F42CD}"/>
              </a:ext>
            </a:extLst>
          </p:cNvPr>
          <p:cNvSpPr/>
          <p:nvPr/>
        </p:nvSpPr>
        <p:spPr>
          <a:xfrm>
            <a:off x="4150285" y="1885950"/>
            <a:ext cx="132165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2, 3}, 0,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304;p90">
            <a:extLst>
              <a:ext uri="{FF2B5EF4-FFF2-40B4-BE49-F238E27FC236}">
                <a16:creationId xmlns:a16="http://schemas.microsoft.com/office/drawing/2014/main" id="{74A0DC79-8220-ADAA-99FA-D683AC934AD1}"/>
              </a:ext>
            </a:extLst>
          </p:cNvPr>
          <p:cNvSpPr/>
          <p:nvPr/>
        </p:nvSpPr>
        <p:spPr>
          <a:xfrm>
            <a:off x="1469420" y="2468823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{2, 3}, 1, 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" name="Google Shape;2305;p90">
            <a:extLst>
              <a:ext uri="{FF2B5EF4-FFF2-40B4-BE49-F238E27FC236}">
                <a16:creationId xmlns:a16="http://schemas.microsoft.com/office/drawing/2014/main" id="{5B8DBCB2-21DA-92A7-1C2D-C304A85C72D9}"/>
              </a:ext>
            </a:extLst>
          </p:cNvPr>
          <p:cNvCxnSpPr/>
          <p:nvPr/>
        </p:nvCxnSpPr>
        <p:spPr>
          <a:xfrm flipH="1">
            <a:off x="2097385" y="2194818"/>
            <a:ext cx="27139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306;p90">
            <a:extLst>
              <a:ext uri="{FF2B5EF4-FFF2-40B4-BE49-F238E27FC236}">
                <a16:creationId xmlns:a16="http://schemas.microsoft.com/office/drawing/2014/main" id="{F906B785-3FDE-97E1-91D1-F86ED2714CB3}"/>
              </a:ext>
            </a:extLst>
          </p:cNvPr>
          <p:cNvSpPr/>
          <p:nvPr/>
        </p:nvSpPr>
        <p:spPr>
          <a:xfrm>
            <a:off x="895945" y="3051772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2, 10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307;p90">
            <a:extLst>
              <a:ext uri="{FF2B5EF4-FFF2-40B4-BE49-F238E27FC236}">
                <a16:creationId xmlns:a16="http://schemas.microsoft.com/office/drawing/2014/main" id="{E6762E80-E2FE-A7E7-218B-92130023F976}"/>
              </a:ext>
            </a:extLst>
          </p:cNvPr>
          <p:cNvSpPr/>
          <p:nvPr/>
        </p:nvSpPr>
        <p:spPr>
          <a:xfrm>
            <a:off x="895945" y="3634702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3, 13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308;p90">
            <a:extLst>
              <a:ext uri="{FF2B5EF4-FFF2-40B4-BE49-F238E27FC236}">
                <a16:creationId xmlns:a16="http://schemas.microsoft.com/office/drawing/2014/main" id="{FDCB971E-87F0-30E1-6577-DFDFE97080B7}"/>
              </a:ext>
            </a:extLst>
          </p:cNvPr>
          <p:cNvSpPr/>
          <p:nvPr/>
        </p:nvSpPr>
        <p:spPr>
          <a:xfrm>
            <a:off x="895945" y="4217632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0, 18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" name="Google Shape;2309;p90">
            <a:extLst>
              <a:ext uri="{FF2B5EF4-FFF2-40B4-BE49-F238E27FC236}">
                <a16:creationId xmlns:a16="http://schemas.microsoft.com/office/drawing/2014/main" id="{533C46EC-C325-8D86-C9EC-B750B7DF4DB3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1418058" y="3360697"/>
            <a:ext cx="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2310;p90">
            <a:extLst>
              <a:ext uri="{FF2B5EF4-FFF2-40B4-BE49-F238E27FC236}">
                <a16:creationId xmlns:a16="http://schemas.microsoft.com/office/drawing/2014/main" id="{2CE120BB-CEF2-ABCC-7F4F-3DF5BD15BDB7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418058" y="3943627"/>
            <a:ext cx="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311;p90">
            <a:extLst>
              <a:ext uri="{FF2B5EF4-FFF2-40B4-BE49-F238E27FC236}">
                <a16:creationId xmlns:a16="http://schemas.microsoft.com/office/drawing/2014/main" id="{7553E6C8-5440-A4AE-D15C-FB8237780901}"/>
              </a:ext>
            </a:extLst>
          </p:cNvPr>
          <p:cNvCxnSpPr>
            <a:stCxn id="7" idx="2"/>
            <a:endCxn id="9" idx="0"/>
          </p:cNvCxnSpPr>
          <p:nvPr/>
        </p:nvCxnSpPr>
        <p:spPr>
          <a:xfrm flipH="1">
            <a:off x="1418120" y="2777748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2312;p90">
            <a:extLst>
              <a:ext uri="{FF2B5EF4-FFF2-40B4-BE49-F238E27FC236}">
                <a16:creationId xmlns:a16="http://schemas.microsoft.com/office/drawing/2014/main" id="{A2FA46EA-12B0-16F1-090E-3696E193C6D6}"/>
              </a:ext>
            </a:extLst>
          </p:cNvPr>
          <p:cNvSpPr/>
          <p:nvPr/>
        </p:nvSpPr>
        <p:spPr>
          <a:xfrm>
            <a:off x="4183657" y="2468861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3}, 2, 4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2313;p90">
            <a:extLst>
              <a:ext uri="{FF2B5EF4-FFF2-40B4-BE49-F238E27FC236}">
                <a16:creationId xmlns:a16="http://schemas.microsoft.com/office/drawing/2014/main" id="{112D2699-897A-AD02-0548-5A3F1AD3820B}"/>
              </a:ext>
            </a:extLst>
          </p:cNvPr>
          <p:cNvSpPr/>
          <p:nvPr/>
        </p:nvSpPr>
        <p:spPr>
          <a:xfrm>
            <a:off x="3610355" y="305179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1,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2314;p90">
            <a:extLst>
              <a:ext uri="{FF2B5EF4-FFF2-40B4-BE49-F238E27FC236}">
                <a16:creationId xmlns:a16="http://schemas.microsoft.com/office/drawing/2014/main" id="{DDA082D4-118B-9326-D01E-8AB61D399E27}"/>
              </a:ext>
            </a:extLst>
          </p:cNvPr>
          <p:cNvSpPr/>
          <p:nvPr/>
        </p:nvSpPr>
        <p:spPr>
          <a:xfrm>
            <a:off x="4967559" y="305179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" name="Google Shape;2315;p90">
            <a:extLst>
              <a:ext uri="{FF2B5EF4-FFF2-40B4-BE49-F238E27FC236}">
                <a16:creationId xmlns:a16="http://schemas.microsoft.com/office/drawing/2014/main" id="{930EAD9C-F635-3957-DBFA-D5FF531CC591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4132357" y="2777786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" name="Google Shape;2316;p90">
            <a:extLst>
              <a:ext uri="{FF2B5EF4-FFF2-40B4-BE49-F238E27FC236}">
                <a16:creationId xmlns:a16="http://schemas.microsoft.com/office/drawing/2014/main" id="{4661C73E-9B16-5858-DEEE-38C0218D0396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>
            <a:off x="4811407" y="2777786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2317;p90">
            <a:extLst>
              <a:ext uri="{FF2B5EF4-FFF2-40B4-BE49-F238E27FC236}">
                <a16:creationId xmlns:a16="http://schemas.microsoft.com/office/drawing/2014/main" id="{9951F719-8C69-C470-9E38-323D52D06C57}"/>
              </a:ext>
            </a:extLst>
          </p:cNvPr>
          <p:cNvCxnSpPr/>
          <p:nvPr/>
        </p:nvCxnSpPr>
        <p:spPr>
          <a:xfrm>
            <a:off x="4811110" y="2194875"/>
            <a:ext cx="225" cy="27405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2318;p90">
            <a:extLst>
              <a:ext uri="{FF2B5EF4-FFF2-40B4-BE49-F238E27FC236}">
                <a16:creationId xmlns:a16="http://schemas.microsoft.com/office/drawing/2014/main" id="{3E4B56EB-1E06-A7EF-F9EF-FA7252484F8E}"/>
              </a:ext>
            </a:extLst>
          </p:cNvPr>
          <p:cNvCxnSpPr>
            <a:endCxn id="10" idx="0"/>
          </p:cNvCxnSpPr>
          <p:nvPr/>
        </p:nvCxnSpPr>
        <p:spPr>
          <a:xfrm flipH="1">
            <a:off x="1418058" y="3360652"/>
            <a:ext cx="271440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2319;p90">
            <a:extLst>
              <a:ext uri="{FF2B5EF4-FFF2-40B4-BE49-F238E27FC236}">
                <a16:creationId xmlns:a16="http://schemas.microsoft.com/office/drawing/2014/main" id="{2B6A2360-9642-785B-8CE7-4FEE6284FD2A}"/>
              </a:ext>
            </a:extLst>
          </p:cNvPr>
          <p:cNvSpPr/>
          <p:nvPr/>
        </p:nvSpPr>
        <p:spPr>
          <a:xfrm>
            <a:off x="4967559" y="305179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320;p90">
            <a:extLst>
              <a:ext uri="{FF2B5EF4-FFF2-40B4-BE49-F238E27FC236}">
                <a16:creationId xmlns:a16="http://schemas.microsoft.com/office/drawing/2014/main" id="{EFC23F91-AB59-6A5A-0293-57D9EEAA9F17}"/>
              </a:ext>
            </a:extLst>
          </p:cNvPr>
          <p:cNvSpPr/>
          <p:nvPr/>
        </p:nvSpPr>
        <p:spPr>
          <a:xfrm>
            <a:off x="4967551" y="363472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1, 12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2321;p90">
            <a:extLst>
              <a:ext uri="{FF2B5EF4-FFF2-40B4-BE49-F238E27FC236}">
                <a16:creationId xmlns:a16="http://schemas.microsoft.com/office/drawing/2014/main" id="{CB381D15-D19E-AB4C-45E2-7A3BAF1978A1}"/>
              </a:ext>
            </a:extLst>
          </p:cNvPr>
          <p:cNvSpPr/>
          <p:nvPr/>
        </p:nvSpPr>
        <p:spPr>
          <a:xfrm>
            <a:off x="4967551" y="421765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0, 15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" name="Google Shape;2322;p90">
            <a:extLst>
              <a:ext uri="{FF2B5EF4-FFF2-40B4-BE49-F238E27FC236}">
                <a16:creationId xmlns:a16="http://schemas.microsoft.com/office/drawing/2014/main" id="{76225459-E586-1BD4-3889-F0FFD69C6AF7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>
            <a:off x="5489672" y="3360716"/>
            <a:ext cx="0" cy="27405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2323;p90">
            <a:extLst>
              <a:ext uri="{FF2B5EF4-FFF2-40B4-BE49-F238E27FC236}">
                <a16:creationId xmlns:a16="http://schemas.microsoft.com/office/drawing/2014/main" id="{72FE86CB-1F24-6CA6-1685-2DE09BCBE374}"/>
              </a:ext>
            </a:extLst>
          </p:cNvPr>
          <p:cNvCxnSpPr>
            <a:stCxn id="23" idx="2"/>
            <a:endCxn id="24" idx="0"/>
          </p:cNvCxnSpPr>
          <p:nvPr/>
        </p:nvCxnSpPr>
        <p:spPr>
          <a:xfrm>
            <a:off x="5489664" y="3943646"/>
            <a:ext cx="0" cy="27405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" name="Google Shape;2324;p90">
            <a:extLst>
              <a:ext uri="{FF2B5EF4-FFF2-40B4-BE49-F238E27FC236}">
                <a16:creationId xmlns:a16="http://schemas.microsoft.com/office/drawing/2014/main" id="{80FE01DE-F46F-69D6-3975-E1AC00D5FBD7}"/>
              </a:ext>
            </a:extLst>
          </p:cNvPr>
          <p:cNvCxnSpPr>
            <a:endCxn id="22" idx="0"/>
          </p:cNvCxnSpPr>
          <p:nvPr/>
        </p:nvCxnSpPr>
        <p:spPr>
          <a:xfrm>
            <a:off x="4811297" y="2777741"/>
            <a:ext cx="678375" cy="27405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" name="Google Shape;2325;p90">
            <a:extLst>
              <a:ext uri="{FF2B5EF4-FFF2-40B4-BE49-F238E27FC236}">
                <a16:creationId xmlns:a16="http://schemas.microsoft.com/office/drawing/2014/main" id="{7E544733-EC99-42DE-46F8-C9502AA7BCDF}"/>
              </a:ext>
            </a:extLst>
          </p:cNvPr>
          <p:cNvSpPr txBox="1"/>
          <p:nvPr/>
        </p:nvSpPr>
        <p:spPr>
          <a:xfrm>
            <a:off x="3289866" y="1977540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326;p90">
            <a:extLst>
              <a:ext uri="{FF2B5EF4-FFF2-40B4-BE49-F238E27FC236}">
                <a16:creationId xmlns:a16="http://schemas.microsoft.com/office/drawing/2014/main" id="{5BCE2B48-C44B-971E-C7D7-1DB2C6B0B809}"/>
              </a:ext>
            </a:extLst>
          </p:cNvPr>
          <p:cNvSpPr txBox="1"/>
          <p:nvPr/>
        </p:nvSpPr>
        <p:spPr>
          <a:xfrm>
            <a:off x="4890066" y="2148990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2327;p90">
            <a:extLst>
              <a:ext uri="{FF2B5EF4-FFF2-40B4-BE49-F238E27FC236}">
                <a16:creationId xmlns:a16="http://schemas.microsoft.com/office/drawing/2014/main" id="{5B302D79-87FA-6A89-9102-15875E96F93A}"/>
              </a:ext>
            </a:extLst>
          </p:cNvPr>
          <p:cNvSpPr txBox="1"/>
          <p:nvPr/>
        </p:nvSpPr>
        <p:spPr>
          <a:xfrm>
            <a:off x="1246604" y="2661465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2328;p90">
            <a:extLst>
              <a:ext uri="{FF2B5EF4-FFF2-40B4-BE49-F238E27FC236}">
                <a16:creationId xmlns:a16="http://schemas.microsoft.com/office/drawing/2014/main" id="{EE4415D3-F11D-420E-682E-C3202D391106}"/>
              </a:ext>
            </a:extLst>
          </p:cNvPr>
          <p:cNvSpPr txBox="1"/>
          <p:nvPr/>
        </p:nvSpPr>
        <p:spPr>
          <a:xfrm>
            <a:off x="1475204" y="3290115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2329;p90">
            <a:extLst>
              <a:ext uri="{FF2B5EF4-FFF2-40B4-BE49-F238E27FC236}">
                <a16:creationId xmlns:a16="http://schemas.microsoft.com/office/drawing/2014/main" id="{321B1D34-9C6B-5B2D-A93B-4F6402B653B5}"/>
              </a:ext>
            </a:extLst>
          </p:cNvPr>
          <p:cNvSpPr txBox="1"/>
          <p:nvPr/>
        </p:nvSpPr>
        <p:spPr>
          <a:xfrm>
            <a:off x="1475204" y="3861615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2330;p90">
            <a:extLst>
              <a:ext uri="{FF2B5EF4-FFF2-40B4-BE49-F238E27FC236}">
                <a16:creationId xmlns:a16="http://schemas.microsoft.com/office/drawing/2014/main" id="{E35F319F-8DDC-9D8F-8E09-7C95DBC0EBC8}"/>
              </a:ext>
            </a:extLst>
          </p:cNvPr>
          <p:cNvSpPr txBox="1"/>
          <p:nvPr/>
        </p:nvSpPr>
        <p:spPr>
          <a:xfrm>
            <a:off x="3975666" y="2663340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2331;p90">
            <a:extLst>
              <a:ext uri="{FF2B5EF4-FFF2-40B4-BE49-F238E27FC236}">
                <a16:creationId xmlns:a16="http://schemas.microsoft.com/office/drawing/2014/main" id="{4E9437E4-5E7A-0174-C21B-FE0C6D355CA9}"/>
              </a:ext>
            </a:extLst>
          </p:cNvPr>
          <p:cNvSpPr txBox="1"/>
          <p:nvPr/>
        </p:nvSpPr>
        <p:spPr>
          <a:xfrm>
            <a:off x="5404416" y="2663340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2332;p90">
            <a:extLst>
              <a:ext uri="{FF2B5EF4-FFF2-40B4-BE49-F238E27FC236}">
                <a16:creationId xmlns:a16="http://schemas.microsoft.com/office/drawing/2014/main" id="{82F30661-D147-E35C-9C9A-2651D93A74C1}"/>
              </a:ext>
            </a:extLst>
          </p:cNvPr>
          <p:cNvSpPr txBox="1"/>
          <p:nvPr/>
        </p:nvSpPr>
        <p:spPr>
          <a:xfrm>
            <a:off x="5518716" y="3291990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2333;p90">
            <a:extLst>
              <a:ext uri="{FF2B5EF4-FFF2-40B4-BE49-F238E27FC236}">
                <a16:creationId xmlns:a16="http://schemas.microsoft.com/office/drawing/2014/main" id="{B5A1D29E-E77B-0577-4C12-EE30AF0A7506}"/>
              </a:ext>
            </a:extLst>
          </p:cNvPr>
          <p:cNvSpPr txBox="1"/>
          <p:nvPr/>
        </p:nvSpPr>
        <p:spPr>
          <a:xfrm>
            <a:off x="5518716" y="3863490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2334;p90">
            <a:extLst>
              <a:ext uri="{FF2B5EF4-FFF2-40B4-BE49-F238E27FC236}">
                <a16:creationId xmlns:a16="http://schemas.microsoft.com/office/drawing/2014/main" id="{F0982F9B-BC7B-FD2F-81F1-708D9AC0809F}"/>
              </a:ext>
            </a:extLst>
          </p:cNvPr>
          <p:cNvSpPr/>
          <p:nvPr/>
        </p:nvSpPr>
        <p:spPr>
          <a:xfrm>
            <a:off x="6897900" y="2468842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" name="Google Shape;2335;p90">
            <a:extLst>
              <a:ext uri="{FF2B5EF4-FFF2-40B4-BE49-F238E27FC236}">
                <a16:creationId xmlns:a16="http://schemas.microsoft.com/office/drawing/2014/main" id="{92BB2E06-2A8A-E9A7-7934-AD5BE5A09562}"/>
              </a:ext>
            </a:extLst>
          </p:cNvPr>
          <p:cNvCxnSpPr>
            <a:endCxn id="37" idx="0"/>
          </p:cNvCxnSpPr>
          <p:nvPr/>
        </p:nvCxnSpPr>
        <p:spPr>
          <a:xfrm>
            <a:off x="4811025" y="2194792"/>
            <a:ext cx="271462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2336;p90">
            <a:extLst>
              <a:ext uri="{FF2B5EF4-FFF2-40B4-BE49-F238E27FC236}">
                <a16:creationId xmlns:a16="http://schemas.microsoft.com/office/drawing/2014/main" id="{159F84B6-6533-7553-05C1-2A1E6261AD04}"/>
              </a:ext>
            </a:extLst>
          </p:cNvPr>
          <p:cNvSpPr/>
          <p:nvPr/>
        </p:nvSpPr>
        <p:spPr>
          <a:xfrm>
            <a:off x="6324765" y="3051772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{2}, 1, 12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" name="Google Shape;2337;p90">
            <a:extLst>
              <a:ext uri="{FF2B5EF4-FFF2-40B4-BE49-F238E27FC236}">
                <a16:creationId xmlns:a16="http://schemas.microsoft.com/office/drawing/2014/main" id="{B09A6FBE-252A-3A52-C7FE-BBEF3C438EEA}"/>
              </a:ext>
            </a:extLst>
          </p:cNvPr>
          <p:cNvCxnSpPr>
            <a:endCxn id="39" idx="0"/>
          </p:cNvCxnSpPr>
          <p:nvPr/>
        </p:nvCxnSpPr>
        <p:spPr>
          <a:xfrm flipH="1">
            <a:off x="6846877" y="2777722"/>
            <a:ext cx="67882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" name="Google Shape;2338;p90">
            <a:extLst>
              <a:ext uri="{FF2B5EF4-FFF2-40B4-BE49-F238E27FC236}">
                <a16:creationId xmlns:a16="http://schemas.microsoft.com/office/drawing/2014/main" id="{02FCC248-C30C-19C6-71E6-4017A76EA774}"/>
              </a:ext>
            </a:extLst>
          </p:cNvPr>
          <p:cNvSpPr txBox="1"/>
          <p:nvPr/>
        </p:nvSpPr>
        <p:spPr>
          <a:xfrm>
            <a:off x="6718866" y="2663340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2339;p90">
            <a:extLst>
              <a:ext uri="{FF2B5EF4-FFF2-40B4-BE49-F238E27FC236}">
                <a16:creationId xmlns:a16="http://schemas.microsoft.com/office/drawing/2014/main" id="{9E71B405-F002-9A26-E747-4F4805835159}"/>
              </a:ext>
            </a:extLst>
          </p:cNvPr>
          <p:cNvSpPr/>
          <p:nvPr/>
        </p:nvSpPr>
        <p:spPr>
          <a:xfrm>
            <a:off x="2253150" y="3051772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{2}, 3,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3" name="Google Shape;2340;p90">
            <a:extLst>
              <a:ext uri="{FF2B5EF4-FFF2-40B4-BE49-F238E27FC236}">
                <a16:creationId xmlns:a16="http://schemas.microsoft.com/office/drawing/2014/main" id="{39FF9110-C78F-BDB2-7724-EB7A3DBD5C36}"/>
              </a:ext>
            </a:extLst>
          </p:cNvPr>
          <p:cNvCxnSpPr>
            <a:endCxn id="42" idx="0"/>
          </p:cNvCxnSpPr>
          <p:nvPr/>
        </p:nvCxnSpPr>
        <p:spPr>
          <a:xfrm>
            <a:off x="2097112" y="2777722"/>
            <a:ext cx="6781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" name="Google Shape;2341;p90">
            <a:extLst>
              <a:ext uri="{FF2B5EF4-FFF2-40B4-BE49-F238E27FC236}">
                <a16:creationId xmlns:a16="http://schemas.microsoft.com/office/drawing/2014/main" id="{762CBCE9-9020-B8D0-6715-1094CA544B53}"/>
              </a:ext>
            </a:extLst>
          </p:cNvPr>
          <p:cNvSpPr txBox="1"/>
          <p:nvPr/>
        </p:nvSpPr>
        <p:spPr>
          <a:xfrm>
            <a:off x="2675354" y="2661465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342;p90">
            <a:extLst>
              <a:ext uri="{FF2B5EF4-FFF2-40B4-BE49-F238E27FC236}">
                <a16:creationId xmlns:a16="http://schemas.microsoft.com/office/drawing/2014/main" id="{B82FBA63-0949-59EE-734B-7B728CCDBC78}"/>
              </a:ext>
            </a:extLst>
          </p:cNvPr>
          <p:cNvSpPr txBox="1"/>
          <p:nvPr/>
        </p:nvSpPr>
        <p:spPr>
          <a:xfrm>
            <a:off x="2889816" y="3406290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343;p90">
            <a:extLst>
              <a:ext uri="{FF2B5EF4-FFF2-40B4-BE49-F238E27FC236}">
                <a16:creationId xmlns:a16="http://schemas.microsoft.com/office/drawing/2014/main" id="{81BFEA75-65AF-5E99-E1C1-30EB8AED9FE3}"/>
              </a:ext>
            </a:extLst>
          </p:cNvPr>
          <p:cNvSpPr txBox="1"/>
          <p:nvPr/>
        </p:nvSpPr>
        <p:spPr>
          <a:xfrm>
            <a:off x="6033066" y="1977540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675;p30">
            <a:extLst>
              <a:ext uri="{FF2B5EF4-FFF2-40B4-BE49-F238E27FC236}">
                <a16:creationId xmlns:a16="http://schemas.microsoft.com/office/drawing/2014/main" id="{79B80DCB-6BEF-9129-6080-6526F1FA2C14}"/>
              </a:ext>
            </a:extLst>
          </p:cNvPr>
          <p:cNvSpPr txBox="1"/>
          <p:nvPr/>
        </p:nvSpPr>
        <p:spPr>
          <a:xfrm>
            <a:off x="2237047" y="2021842"/>
            <a:ext cx="810944" cy="38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Visit 1</a:t>
            </a:r>
            <a:endParaRPr sz="16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675;p30">
            <a:extLst>
              <a:ext uri="{FF2B5EF4-FFF2-40B4-BE49-F238E27FC236}">
                <a16:creationId xmlns:a16="http://schemas.microsoft.com/office/drawing/2014/main" id="{B77CBAD9-8647-B1D0-0347-C9380E33D57B}"/>
              </a:ext>
            </a:extLst>
          </p:cNvPr>
          <p:cNvSpPr txBox="1"/>
          <p:nvPr/>
        </p:nvSpPr>
        <p:spPr>
          <a:xfrm>
            <a:off x="4087279" y="2156685"/>
            <a:ext cx="810944" cy="38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Visit 2</a:t>
            </a:r>
            <a:endParaRPr sz="16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675;p30">
            <a:extLst>
              <a:ext uri="{FF2B5EF4-FFF2-40B4-BE49-F238E27FC236}">
                <a16:creationId xmlns:a16="http://schemas.microsoft.com/office/drawing/2014/main" id="{D67478FD-C0F8-0296-ABC0-68597338CB4E}"/>
              </a:ext>
            </a:extLst>
          </p:cNvPr>
          <p:cNvSpPr txBox="1"/>
          <p:nvPr/>
        </p:nvSpPr>
        <p:spPr>
          <a:xfrm>
            <a:off x="6641143" y="2019019"/>
            <a:ext cx="810944" cy="38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Visit 3</a:t>
            </a:r>
            <a:endParaRPr sz="16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8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Solving DIDPs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39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943348"/>
          </a:xfrm>
        </p:spPr>
        <p:txBody>
          <a:bodyPr/>
          <a:lstStyle/>
          <a:p>
            <a:r>
              <a:rPr lang="en-US" dirty="0"/>
              <a:t>Heuristic state-based search</a:t>
            </a:r>
          </a:p>
          <a:p>
            <a:pPr lvl="1"/>
            <a:r>
              <a:rPr lang="en-US" dirty="0"/>
              <a:t>Think of A* and variants</a:t>
            </a:r>
          </a:p>
          <a:p>
            <a:pPr lvl="1"/>
            <a:r>
              <a:rPr lang="en-CA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(s) = g(s) + h(s)</a:t>
            </a:r>
          </a:p>
          <a:p>
            <a:r>
              <a:rPr lang="en" dirty="0">
                <a:solidFill>
                  <a:schemeClr val="dk1"/>
                </a:solidFill>
                <a:cs typeface="Times New Roman"/>
                <a:sym typeface="Times New Roman"/>
              </a:rPr>
              <a:t>Decision Diagram-based solvers</a:t>
            </a:r>
          </a:p>
          <a:p>
            <a:pPr lvl="1"/>
            <a:r>
              <a:rPr lang="en-CA" dirty="0" err="1">
                <a:solidFill>
                  <a:schemeClr val="dk1"/>
                </a:solidFill>
                <a:cs typeface="Times New Roman"/>
                <a:sym typeface="Times New Roman"/>
              </a:rPr>
              <a:t>ddo</a:t>
            </a:r>
            <a:r>
              <a:rPr lang="en-CA" dirty="0">
                <a:solidFill>
                  <a:schemeClr val="dk1"/>
                </a:solidFill>
                <a:cs typeface="Times New Roman"/>
                <a:sym typeface="Times New Roman"/>
              </a:rPr>
              <a:t> [</a:t>
            </a:r>
            <a:r>
              <a:rPr lang="en-CA" dirty="0" err="1">
                <a:solidFill>
                  <a:schemeClr val="dk1"/>
                </a:solidFill>
                <a:cs typeface="Times New Roman"/>
                <a:sym typeface="Times New Roman"/>
              </a:rPr>
              <a:t>Schaus</a:t>
            </a:r>
            <a:r>
              <a:rPr lang="en-CA" dirty="0">
                <a:solidFill>
                  <a:schemeClr val="dk1"/>
                </a:solidFill>
                <a:cs typeface="Times New Roman"/>
                <a:sym typeface="Times New Roman"/>
              </a:rPr>
              <a:t> et al.] </a:t>
            </a:r>
          </a:p>
          <a:p>
            <a:pPr lvl="1"/>
            <a:r>
              <a:rPr lang="en-CA" dirty="0">
                <a:solidFill>
                  <a:schemeClr val="dk1"/>
                </a:solidFill>
                <a:cs typeface="Times New Roman"/>
                <a:sym typeface="Times New Roman"/>
              </a:rPr>
              <a:t>CODD [Michel &amp; van </a:t>
            </a:r>
            <a:r>
              <a:rPr lang="en-CA" dirty="0" err="1">
                <a:solidFill>
                  <a:schemeClr val="dk1"/>
                </a:solidFill>
                <a:cs typeface="Times New Roman"/>
                <a:sym typeface="Times New Roman"/>
              </a:rPr>
              <a:t>Hoeve</a:t>
            </a:r>
            <a:r>
              <a:rPr lang="en-CA" dirty="0">
                <a:solidFill>
                  <a:schemeClr val="dk1"/>
                </a:solidFill>
                <a:cs typeface="Times New Roman"/>
                <a:sym typeface="Times New Roman"/>
              </a:rPr>
              <a:t>, ECAI2024]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Red Arrow Icon On White Background Flat Style Arrow Icon For Your Web Site  Design Logo App Ui Arrow Indicated The Direction Symbol Curved Arrow Sign  Stock Illustration - Download Image Now -">
            <a:extLst>
              <a:ext uri="{FF2B5EF4-FFF2-40B4-BE49-F238E27FC236}">
                <a16:creationId xmlns:a16="http://schemas.microsoft.com/office/drawing/2014/main" id="{8858EF07-AA5D-2C64-7E9A-CA0C23C2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29" y="3321450"/>
            <a:ext cx="1508510" cy="12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Red Arrow Icon On White Background Flat Style Arrow Icon For Your Web Site  Design Logo App Ui Arrow Indicated The Direction Symbol Curved Arrow Sign  Stock Illustration - Download Image Now -">
            <a:extLst>
              <a:ext uri="{FF2B5EF4-FFF2-40B4-BE49-F238E27FC236}">
                <a16:creationId xmlns:a16="http://schemas.microsoft.com/office/drawing/2014/main" id="{7FFE89B7-D1CE-DCB3-B646-F92DEC8E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94" y="3323094"/>
            <a:ext cx="1508510" cy="12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Red Arrow Icon On White Background Flat Style Arrow Icon For Your Web Site  Design Logo App Ui Arrow Indicated The Direction Symbol Curved Arrow Sign  Stock Illustration - Download Image Now -">
            <a:extLst>
              <a:ext uri="{FF2B5EF4-FFF2-40B4-BE49-F238E27FC236}">
                <a16:creationId xmlns:a16="http://schemas.microsoft.com/office/drawing/2014/main" id="{7C38FA4C-BF46-7DE4-15CE-0435605D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99" y="3323094"/>
            <a:ext cx="1508510" cy="12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Model-and-Solve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2114"/>
            <a:fld id="{530EB858-6B5C-B24B-BC6C-CB4245C8C48A}" type="slidenum">
              <a:rPr lang="en-US" kern="1200">
                <a:latin typeface="Arial" charset="0"/>
                <a:ea typeface="+mn-ea"/>
                <a:cs typeface="+mn-cs"/>
              </a:rPr>
              <a:pPr defTabSz="912114"/>
              <a:t>4</a:t>
            </a:fld>
            <a:endParaRPr lang="en-US" kern="1200">
              <a:latin typeface="Arial" charset="0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E14291-3593-6187-2688-B17631AE7602}"/>
              </a:ext>
            </a:extLst>
          </p:cNvPr>
          <p:cNvGrpSpPr/>
          <p:nvPr/>
        </p:nvGrpSpPr>
        <p:grpSpPr>
          <a:xfrm>
            <a:off x="315357" y="1091804"/>
            <a:ext cx="1948883" cy="2487099"/>
            <a:chOff x="304800" y="1088133"/>
            <a:chExt cx="1953716" cy="2493267"/>
          </a:xfrm>
        </p:grpSpPr>
        <p:pic>
          <p:nvPicPr>
            <p:cNvPr id="2052" name="Picture 4" descr="Monster Cartoon Royalty Free SVG, Cliparts, Vectors, And Stock  Illustration. Image 15649042.">
              <a:extLst>
                <a:ext uri="{FF2B5EF4-FFF2-40B4-BE49-F238E27FC236}">
                  <a16:creationId xmlns:a16="http://schemas.microsoft.com/office/drawing/2014/main" id="{0DD71041-881A-8E40-2747-269586AC1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027635"/>
              <a:ext cx="1953716" cy="1553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860C14-3D10-9E63-4526-CED72777D8A2}"/>
                </a:ext>
              </a:extLst>
            </p:cNvPr>
            <p:cNvSpPr txBox="1"/>
            <p:nvPr/>
          </p:nvSpPr>
          <p:spPr>
            <a:xfrm>
              <a:off x="762000" y="1088133"/>
              <a:ext cx="1046465" cy="369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/>
              <a:r>
                <a:rPr lang="en-US" sz="1795" dirty="0"/>
                <a:t>Problem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CCFB28-3576-1B61-96B2-C8BCCD82782F}"/>
              </a:ext>
            </a:extLst>
          </p:cNvPr>
          <p:cNvGrpSpPr/>
          <p:nvPr/>
        </p:nvGrpSpPr>
        <p:grpSpPr>
          <a:xfrm>
            <a:off x="2627980" y="2141590"/>
            <a:ext cx="1087982" cy="1324703"/>
            <a:chOff x="2309218" y="1187181"/>
            <a:chExt cx="1524000" cy="1553765"/>
          </a:xfrm>
          <a:solidFill>
            <a:srgbClr val="00B050"/>
          </a:solidFill>
        </p:grpSpPr>
        <p:sp>
          <p:nvSpPr>
            <p:cNvPr id="21" name="Snip Single Corner Rectangle 20">
              <a:extLst>
                <a:ext uri="{FF2B5EF4-FFF2-40B4-BE49-F238E27FC236}">
                  <a16:creationId xmlns:a16="http://schemas.microsoft.com/office/drawing/2014/main" id="{639DBD28-A765-F073-52B9-DF2AB737B94D}"/>
                </a:ext>
              </a:extLst>
            </p:cNvPr>
            <p:cNvSpPr/>
            <p:nvPr/>
          </p:nvSpPr>
          <p:spPr>
            <a:xfrm>
              <a:off x="2309218" y="1187181"/>
              <a:ext cx="1524000" cy="1553765"/>
            </a:xfrm>
            <a:prstGeom prst="snip1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endParaRPr lang="en-US" sz="1795">
                <a:solidFill>
                  <a:srgbClr val="FFFFFF"/>
                </a:solidFill>
                <a:latin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07F2B91-FB53-241E-BF55-5CA06D8B98D6}"/>
                    </a:ext>
                  </a:extLst>
                </p:cNvPr>
                <p:cNvSpPr txBox="1"/>
                <p:nvPr/>
              </p:nvSpPr>
              <p:spPr>
                <a:xfrm>
                  <a:off x="2507182" y="1462733"/>
                  <a:ext cx="1074218" cy="784489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912114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795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/>
                        </m:nary>
                      </m:oMath>
                    </m:oMathPara>
                  </a14:m>
                  <a:endParaRPr lang="en-US" sz="1795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07F2B91-FB53-241E-BF55-5CA06D8B9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182" y="1462733"/>
                  <a:ext cx="1074218" cy="784489"/>
                </a:xfrm>
                <a:prstGeom prst="rect">
                  <a:avLst/>
                </a:prstGeom>
                <a:blipFill>
                  <a:blip r:embed="rId4"/>
                  <a:stretch>
                    <a:fillRect l="-95161" t="-146296" r="-27419" b="-19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67BF15D-7033-92BA-E55C-0CA6449B7658}"/>
              </a:ext>
            </a:extLst>
          </p:cNvPr>
          <p:cNvSpPr txBox="1"/>
          <p:nvPr/>
        </p:nvSpPr>
        <p:spPr>
          <a:xfrm>
            <a:off x="2139633" y="1091804"/>
            <a:ext cx="2069797" cy="368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/>
            <a:r>
              <a:rPr lang="en-US" sz="1795" dirty="0"/>
              <a:t>Problem Definition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C378C9-122D-2986-6C25-E832EB722E18}"/>
              </a:ext>
            </a:extLst>
          </p:cNvPr>
          <p:cNvGrpSpPr/>
          <p:nvPr/>
        </p:nvGrpSpPr>
        <p:grpSpPr>
          <a:xfrm>
            <a:off x="4212851" y="1066962"/>
            <a:ext cx="2009868" cy="2601744"/>
            <a:chOff x="4211959" y="1063230"/>
            <a:chExt cx="2014853" cy="26081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3E771A-E49E-253B-4FA2-CC77DF01419A}"/>
                </a:ext>
              </a:extLst>
            </p:cNvPr>
            <p:cNvSpPr txBox="1"/>
            <p:nvPr/>
          </p:nvSpPr>
          <p:spPr>
            <a:xfrm>
              <a:off x="4648388" y="1063230"/>
              <a:ext cx="930762" cy="369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/>
              <a:r>
                <a:rPr lang="en-US" sz="1795" dirty="0"/>
                <a:t>Models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52AB6E3-7C34-881B-55C0-627AD4591549}"/>
                </a:ext>
              </a:extLst>
            </p:cNvPr>
            <p:cNvGrpSpPr/>
            <p:nvPr/>
          </p:nvGrpSpPr>
          <p:grpSpPr>
            <a:xfrm>
              <a:off x="4211959" y="1937607"/>
              <a:ext cx="2014853" cy="1733819"/>
              <a:chOff x="4083617" y="1896692"/>
              <a:chExt cx="2014853" cy="173381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630F9D8-483D-3F7A-466C-A868202492EC}"/>
                  </a:ext>
                </a:extLst>
              </p:cNvPr>
              <p:cNvGrpSpPr/>
              <p:nvPr/>
            </p:nvGrpSpPr>
            <p:grpSpPr>
              <a:xfrm>
                <a:off x="4083617" y="1896692"/>
                <a:ext cx="1758945" cy="1112716"/>
                <a:chOff x="4648201" y="2550988"/>
                <a:chExt cx="2895600" cy="1849562"/>
              </a:xfrm>
            </p:grpSpPr>
            <p:sp>
              <p:nvSpPr>
                <p:cNvPr id="6" name="Internal Storage 5">
                  <a:extLst>
                    <a:ext uri="{FF2B5EF4-FFF2-40B4-BE49-F238E27FC236}">
                      <a16:creationId xmlns:a16="http://schemas.microsoft.com/office/drawing/2014/main" id="{C6616C27-F10A-2383-5891-D09C49F2EA41}"/>
                    </a:ext>
                  </a:extLst>
                </p:cNvPr>
                <p:cNvSpPr/>
                <p:nvPr/>
              </p:nvSpPr>
              <p:spPr>
                <a:xfrm>
                  <a:off x="4648201" y="2550988"/>
                  <a:ext cx="2895600" cy="1849562"/>
                </a:xfrm>
                <a:prstGeom prst="flowChartInternalStorag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114"/>
                  <a:endParaRPr lang="en-US" sz="1795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187FE80E-9D99-E482-3BBE-33AA8433D4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24690" y="2876550"/>
                  <a:ext cx="2210765" cy="1219200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A3D0009-BACD-6B70-0532-54AEC9EB0A05}"/>
                  </a:ext>
                </a:extLst>
              </p:cNvPr>
              <p:cNvGrpSpPr/>
              <p:nvPr/>
            </p:nvGrpSpPr>
            <p:grpSpPr>
              <a:xfrm>
                <a:off x="4211571" y="2209552"/>
                <a:ext cx="1758945" cy="1112716"/>
                <a:chOff x="4648201" y="2550988"/>
                <a:chExt cx="2895600" cy="1849562"/>
              </a:xfrm>
            </p:grpSpPr>
            <p:sp>
              <p:nvSpPr>
                <p:cNvPr id="10" name="Internal Storage 9">
                  <a:extLst>
                    <a:ext uri="{FF2B5EF4-FFF2-40B4-BE49-F238E27FC236}">
                      <a16:creationId xmlns:a16="http://schemas.microsoft.com/office/drawing/2014/main" id="{3BF14499-5D4D-535A-2FD3-8E7123EBEF8D}"/>
                    </a:ext>
                  </a:extLst>
                </p:cNvPr>
                <p:cNvSpPr/>
                <p:nvPr/>
              </p:nvSpPr>
              <p:spPr>
                <a:xfrm>
                  <a:off x="4648201" y="2550988"/>
                  <a:ext cx="2895600" cy="1849562"/>
                </a:xfrm>
                <a:prstGeom prst="flowChartInternalStorag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114"/>
                  <a:endParaRPr lang="en-US" sz="1795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A60458BB-86F4-C0D0-7951-6FC1468B70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24690" y="2876550"/>
                  <a:ext cx="2210765" cy="1219200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D80CCE6-0760-F125-E091-24CC1213C076}"/>
                  </a:ext>
                </a:extLst>
              </p:cNvPr>
              <p:cNvGrpSpPr/>
              <p:nvPr/>
            </p:nvGrpSpPr>
            <p:grpSpPr>
              <a:xfrm>
                <a:off x="4339525" y="2517795"/>
                <a:ext cx="1758945" cy="1112716"/>
                <a:chOff x="4648201" y="2550988"/>
                <a:chExt cx="2895600" cy="1849562"/>
              </a:xfrm>
            </p:grpSpPr>
            <p:sp>
              <p:nvSpPr>
                <p:cNvPr id="14" name="Internal Storage 13">
                  <a:extLst>
                    <a:ext uri="{FF2B5EF4-FFF2-40B4-BE49-F238E27FC236}">
                      <a16:creationId xmlns:a16="http://schemas.microsoft.com/office/drawing/2014/main" id="{23257869-5F8C-6384-D18D-9809A352DE03}"/>
                    </a:ext>
                  </a:extLst>
                </p:cNvPr>
                <p:cNvSpPr/>
                <p:nvPr/>
              </p:nvSpPr>
              <p:spPr>
                <a:xfrm>
                  <a:off x="4648201" y="2550988"/>
                  <a:ext cx="2895600" cy="1849562"/>
                </a:xfrm>
                <a:prstGeom prst="flowChartInternalStorag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2114"/>
                  <a:endParaRPr lang="en-US" sz="1795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3D8857DC-A1FA-A029-189C-B8BCF931F8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24690" y="2876550"/>
                  <a:ext cx="2210765" cy="12192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074352-D55D-213D-B7C7-B1071DF56D70}"/>
              </a:ext>
            </a:extLst>
          </p:cNvPr>
          <p:cNvGrpSpPr/>
          <p:nvPr/>
        </p:nvGrpSpPr>
        <p:grpSpPr>
          <a:xfrm>
            <a:off x="6591970" y="1066962"/>
            <a:ext cx="2114216" cy="2112881"/>
            <a:chOff x="6596979" y="1063229"/>
            <a:chExt cx="2119459" cy="211812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FA1008E-4971-2604-97B0-22EB28FF4C68}"/>
                </a:ext>
              </a:extLst>
            </p:cNvPr>
            <p:cNvSpPr txBox="1"/>
            <p:nvPr/>
          </p:nvSpPr>
          <p:spPr>
            <a:xfrm>
              <a:off x="6689950" y="1063229"/>
              <a:ext cx="1933516" cy="646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2114"/>
              <a:r>
                <a:rPr lang="en-US" sz="1795" dirty="0"/>
                <a:t>General Purpose</a:t>
              </a:r>
            </a:p>
            <a:p>
              <a:pPr algn="ctr" defTabSz="912114"/>
              <a:r>
                <a:rPr lang="en-US" sz="1795" dirty="0"/>
                <a:t>Solver</a:t>
              </a:r>
            </a:p>
          </p:txBody>
        </p:sp>
        <p:pic>
          <p:nvPicPr>
            <p:cNvPr id="43" name="Picture 2" descr="Gears – Bartosz Ciechanowski">
              <a:extLst>
                <a:ext uri="{FF2B5EF4-FFF2-40B4-BE49-F238E27FC236}">
                  <a16:creationId xmlns:a16="http://schemas.microsoft.com/office/drawing/2014/main" id="{1F62DC4F-054D-4D73-EB2C-2714BEB90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979" y="2068634"/>
              <a:ext cx="2119459" cy="1112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C31F143-AF68-3922-DD58-DD42AC2FF9EE}"/>
              </a:ext>
            </a:extLst>
          </p:cNvPr>
          <p:cNvGrpSpPr/>
          <p:nvPr/>
        </p:nvGrpSpPr>
        <p:grpSpPr>
          <a:xfrm>
            <a:off x="6822695" y="3278546"/>
            <a:ext cx="1656928" cy="1623501"/>
            <a:chOff x="6828275" y="3280298"/>
            <a:chExt cx="1661037" cy="16275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89AF30-5EEE-0BB9-8147-9AB8B9A45953}"/>
                </a:ext>
              </a:extLst>
            </p:cNvPr>
            <p:cNvSpPr txBox="1"/>
            <p:nvPr/>
          </p:nvSpPr>
          <p:spPr>
            <a:xfrm>
              <a:off x="6828275" y="4445915"/>
              <a:ext cx="1661037" cy="46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/>
              <a:r>
                <a:rPr lang="en-US" sz="2394" dirty="0"/>
                <a:t>A Solution!</a:t>
              </a:r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80504613-B426-CA2A-4263-F1DED9A09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63267" y="3497766"/>
              <a:ext cx="1196249" cy="76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79ED7B1-7226-DBA7-022F-C76F99C197C3}"/>
              </a:ext>
            </a:extLst>
          </p:cNvPr>
          <p:cNvSpPr/>
          <p:nvPr/>
        </p:nvSpPr>
        <p:spPr>
          <a:xfrm>
            <a:off x="3857287" y="929997"/>
            <a:ext cx="5146246" cy="4074121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en-US" sz="1795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399EF50-939F-4967-30EB-E88E5F9FF62C}"/>
              </a:ext>
            </a:extLst>
          </p:cNvPr>
          <p:cNvSpPr/>
          <p:nvPr/>
        </p:nvSpPr>
        <p:spPr>
          <a:xfrm>
            <a:off x="3333126" y="4195717"/>
            <a:ext cx="2601923" cy="879971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sz="1795" dirty="0">
                <a:solidFill>
                  <a:srgbClr val="FFFF00"/>
                </a:solidFill>
                <a:latin typeface="Arial"/>
              </a:rPr>
              <a:t>CP, LP, MIP, MINLP, </a:t>
            </a:r>
            <a:br>
              <a:rPr lang="en-US" sz="1795" dirty="0">
                <a:solidFill>
                  <a:srgbClr val="FFFF00"/>
                </a:solidFill>
                <a:latin typeface="Arial"/>
              </a:rPr>
            </a:br>
            <a:r>
              <a:rPr lang="en-US" sz="1795" dirty="0">
                <a:solidFill>
                  <a:srgbClr val="FFFF00"/>
                </a:solidFill>
                <a:latin typeface="Arial"/>
              </a:rPr>
              <a:t>AI Planning, …</a:t>
            </a:r>
          </a:p>
        </p:txBody>
      </p:sp>
    </p:spTree>
    <p:extLst>
      <p:ext uri="{BB962C8B-B14F-4D97-AF65-F5344CB8AC3E}">
        <p14:creationId xmlns:p14="http://schemas.microsoft.com/office/powerpoint/2010/main" val="198697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Implemented Solvers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40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AB970651-E2B4-D5BB-62FE-BB544065E19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84163280"/>
                  </p:ext>
                </p:extLst>
              </p:nvPr>
            </p:nvGraphicFramePr>
            <p:xfrm>
              <a:off x="381000" y="971550"/>
              <a:ext cx="8305800" cy="3749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379449790"/>
                        </a:ext>
                      </a:extLst>
                    </a:gridCol>
                    <a:gridCol w="4277834">
                      <a:extLst>
                        <a:ext uri="{9D8B030D-6E8A-4147-A177-3AD203B41FA5}">
                          <a16:colId xmlns:a16="http://schemas.microsoft.com/office/drawing/2014/main" val="3552081911"/>
                        </a:ext>
                      </a:extLst>
                    </a:gridCol>
                    <a:gridCol w="2732566">
                      <a:extLst>
                        <a:ext uri="{9D8B030D-6E8A-4147-A177-3AD203B41FA5}">
                          <a16:colId xmlns:a16="http://schemas.microsoft.com/office/drawing/2014/main" val="3651168563"/>
                        </a:ext>
                      </a:extLst>
                    </a:gridCol>
                  </a:tblGrid>
                  <a:tr h="283091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Reference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1563414"/>
                      </a:ext>
                    </a:extLst>
                  </a:tr>
                  <a:tr h="283091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CAASDy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Cost-algebraic A*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Edelkamp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(2005)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7876530"/>
                      </a:ext>
                    </a:extLst>
                  </a:tr>
                  <a:tr h="283091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Complete anytime beam search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Zhang (1998)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570350"/>
                      </a:ext>
                    </a:extLst>
                  </a:tr>
                  <a:tr h="283091">
                    <a:tc>
                      <a:txBody>
                        <a:bodyPr/>
                        <a:lstStyle/>
                        <a:p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DFBnB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Depth-first search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7936871"/>
                      </a:ext>
                    </a:extLst>
                  </a:tr>
                  <a:tr h="505521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CBFS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Select the best state in the current layer without discarding previous layers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Kao+ (2009)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8957927"/>
                      </a:ext>
                    </a:extLst>
                  </a:tr>
                  <a:tr h="505521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ACPS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Select the best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states in the current layer without discarding previous layers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Vadlamudi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(2012)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5862698"/>
                      </a:ext>
                    </a:extLst>
                  </a:tr>
                  <a:tr h="505521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Select the best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states and repeatedly select the best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successors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Vadlamudi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(2016)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0392653"/>
                      </a:ext>
                    </a:extLst>
                  </a:tr>
                  <a:tr h="283091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DBDFS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Discrepancy-based search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Beck &amp; Perron (2000)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1506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>
                <a:extLst>
                  <a:ext uri="{FF2B5EF4-FFF2-40B4-BE49-F238E27FC236}">
                    <a16:creationId xmlns:a16="http://schemas.microsoft.com/office/drawing/2014/main" id="{AB970651-E2B4-D5BB-62FE-BB544065E19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84163280"/>
                  </p:ext>
                </p:extLst>
              </p:nvPr>
            </p:nvGraphicFramePr>
            <p:xfrm>
              <a:off x="381000" y="971550"/>
              <a:ext cx="8305800" cy="3749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379449790"/>
                        </a:ext>
                      </a:extLst>
                    </a:gridCol>
                    <a:gridCol w="4277834">
                      <a:extLst>
                        <a:ext uri="{9D8B030D-6E8A-4147-A177-3AD203B41FA5}">
                          <a16:colId xmlns:a16="http://schemas.microsoft.com/office/drawing/2014/main" val="3552081911"/>
                        </a:ext>
                      </a:extLst>
                    </a:gridCol>
                    <a:gridCol w="2732566">
                      <a:extLst>
                        <a:ext uri="{9D8B030D-6E8A-4147-A177-3AD203B41FA5}">
                          <a16:colId xmlns:a16="http://schemas.microsoft.com/office/drawing/2014/main" val="365116856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Reference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15634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CAASDy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Cost-algebraic A*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Edelkamp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(2005)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78765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Complete anytime beam search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Zhang (1998)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570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DFBnB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Depth-first search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279368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CBFS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Select the best state in the current layer without discarding previous layers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Kao+ (2009)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895792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ACPS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564" t="-329412" r="-64392" b="-1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Vadlamudi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(2012)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586269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564" t="-438000" r="-64392" b="-7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Vadlamudi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(2016)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03926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DBDFS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Discrepancy-based search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Beck &amp; Perron (2000)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15060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Google Shape;629;p28">
            <a:extLst>
              <a:ext uri="{FF2B5EF4-FFF2-40B4-BE49-F238E27FC236}">
                <a16:creationId xmlns:a16="http://schemas.microsoft.com/office/drawing/2014/main" id="{D6D0D743-E4DF-284A-98B4-86651F92AE38}"/>
              </a:ext>
            </a:extLst>
          </p:cNvPr>
          <p:cNvSpPr/>
          <p:nvPr/>
        </p:nvSpPr>
        <p:spPr>
          <a:xfrm>
            <a:off x="114300" y="1298958"/>
            <a:ext cx="8839199" cy="73939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1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Beam Search</a:t>
            </a:r>
            <a:endParaRPr dirty="0"/>
          </a:p>
        </p:txBody>
      </p:sp>
      <p:sp>
        <p:nvSpPr>
          <p:cNvPr id="3086" name="Google Shape;3086;p1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t" anchorCtr="0" compatLnSpc="1">
            <a:prstTxWarp prst="textNoShape">
              <a:avLst/>
            </a:prstTxWarp>
            <a:noAutofit/>
          </a:bodyPr>
          <a:lstStyle/>
          <a:p>
            <a:pPr indent="-300038">
              <a:buClr>
                <a:schemeClr val="dk1"/>
              </a:buClr>
              <a:buSzPts val="2700"/>
            </a:pPr>
            <a:r>
              <a:rPr lang="en" sz="2025" dirty="0">
                <a:solidFill>
                  <a:schemeClr val="dk1"/>
                </a:solidFill>
              </a:rPr>
              <a:t>Keep </a:t>
            </a:r>
            <a:r>
              <a:rPr lang="en" sz="2025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025" dirty="0">
                <a:solidFill>
                  <a:schemeClr val="dk1"/>
                </a:solidFill>
              </a:rPr>
              <a:t> best states using the </a:t>
            </a:r>
            <a:r>
              <a:rPr lang="en" sz="2025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025" dirty="0">
                <a:solidFill>
                  <a:schemeClr val="dk1"/>
                </a:solidFill>
              </a:rPr>
              <a:t>-value at each layer</a:t>
            </a:r>
            <a:endParaRPr sz="2025" dirty="0">
              <a:solidFill>
                <a:schemeClr val="dk1"/>
              </a:solidFill>
            </a:endParaRPr>
          </a:p>
          <a:p>
            <a:pPr indent="-300038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" sz="2025" dirty="0">
                <a:solidFill>
                  <a:schemeClr val="dk1"/>
                </a:solidFill>
              </a:rPr>
              <a:t>No guarantee of completeness nor optimality </a:t>
            </a:r>
            <a:endParaRPr sz="2025"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41</a:t>
            </a:fld>
            <a:endParaRPr/>
          </a:p>
        </p:txBody>
      </p:sp>
      <p:sp>
        <p:nvSpPr>
          <p:cNvPr id="3088" name="Google Shape;3088;p114"/>
          <p:cNvSpPr/>
          <p:nvPr/>
        </p:nvSpPr>
        <p:spPr>
          <a:xfrm>
            <a:off x="4139667" y="2174804"/>
            <a:ext cx="132165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2, 3}, 0,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9" name="Google Shape;3089;p114"/>
          <p:cNvSpPr txBox="1"/>
          <p:nvPr/>
        </p:nvSpPr>
        <p:spPr>
          <a:xfrm>
            <a:off x="4545811" y="2484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0" name="Google Shape;3090;p114"/>
          <p:cNvSpPr txBox="1"/>
          <p:nvPr/>
        </p:nvSpPr>
        <p:spPr>
          <a:xfrm>
            <a:off x="828380" y="2133063"/>
            <a:ext cx="7157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4621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Google Shape;3095;p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Beam Search</a:t>
            </a:r>
            <a:endParaRPr/>
          </a:p>
        </p:txBody>
      </p:sp>
      <p:sp>
        <p:nvSpPr>
          <p:cNvPr id="3096" name="Google Shape;3096;p1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t" anchorCtr="0" compatLnSpc="1">
            <a:prstTxWarp prst="textNoShape">
              <a:avLst/>
            </a:prstTxWarp>
            <a:noAutofit/>
          </a:bodyPr>
          <a:lstStyle/>
          <a:p>
            <a:pPr indent="-300038"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Keep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025">
                <a:solidFill>
                  <a:schemeClr val="dk1"/>
                </a:solidFill>
              </a:rPr>
              <a:t> best states using the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025">
                <a:solidFill>
                  <a:schemeClr val="dk1"/>
                </a:solidFill>
              </a:rPr>
              <a:t>-value at each layer</a:t>
            </a:r>
            <a:endParaRPr sz="2025">
              <a:solidFill>
                <a:schemeClr val="dk1"/>
              </a:solidFill>
            </a:endParaRPr>
          </a:p>
          <a:p>
            <a:pPr indent="-300038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No guarantee of completeness nor optimality </a:t>
            </a:r>
            <a:endParaRPr sz="2025"/>
          </a:p>
        </p:txBody>
      </p:sp>
      <p:sp>
        <p:nvSpPr>
          <p:cNvPr id="3097" name="Google Shape;3097;p115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42</a:t>
            </a:fld>
            <a:endParaRPr/>
          </a:p>
        </p:txBody>
      </p:sp>
      <p:sp>
        <p:nvSpPr>
          <p:cNvPr id="3098" name="Google Shape;3098;p115"/>
          <p:cNvSpPr/>
          <p:nvPr/>
        </p:nvSpPr>
        <p:spPr>
          <a:xfrm>
            <a:off x="4139667" y="2174804"/>
            <a:ext cx="1321650" cy="3089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2, 3}, 0,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9" name="Google Shape;3099;p115"/>
          <p:cNvSpPr txBox="1"/>
          <p:nvPr/>
        </p:nvSpPr>
        <p:spPr>
          <a:xfrm>
            <a:off x="4545811" y="2484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</a:t>
            </a:r>
            <a:endParaRPr sz="165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0" name="Google Shape;3100;p115"/>
          <p:cNvSpPr txBox="1"/>
          <p:nvPr/>
        </p:nvSpPr>
        <p:spPr>
          <a:xfrm>
            <a:off x="828380" y="2133063"/>
            <a:ext cx="7157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686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Google Shape;3105;p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Beam Search</a:t>
            </a:r>
            <a:endParaRPr/>
          </a:p>
        </p:txBody>
      </p:sp>
      <p:sp>
        <p:nvSpPr>
          <p:cNvPr id="3106" name="Google Shape;3106;p1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t" anchorCtr="0" compatLnSpc="1">
            <a:prstTxWarp prst="textNoShape">
              <a:avLst/>
            </a:prstTxWarp>
            <a:noAutofit/>
          </a:bodyPr>
          <a:lstStyle/>
          <a:p>
            <a:pPr indent="-300038"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Keep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025">
                <a:solidFill>
                  <a:schemeClr val="dk1"/>
                </a:solidFill>
              </a:rPr>
              <a:t> best states using the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025">
                <a:solidFill>
                  <a:schemeClr val="dk1"/>
                </a:solidFill>
              </a:rPr>
              <a:t>-value at each layer</a:t>
            </a:r>
            <a:endParaRPr sz="2025">
              <a:solidFill>
                <a:schemeClr val="dk1"/>
              </a:solidFill>
            </a:endParaRPr>
          </a:p>
          <a:p>
            <a:pPr indent="-300038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No guarantee of completeness nor optimality  </a:t>
            </a:r>
            <a:endParaRPr sz="2025"/>
          </a:p>
        </p:txBody>
      </p:sp>
      <p:sp>
        <p:nvSpPr>
          <p:cNvPr id="3107" name="Google Shape;3107;p116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43</a:t>
            </a:fld>
            <a:endParaRPr/>
          </a:p>
        </p:txBody>
      </p:sp>
      <p:sp>
        <p:nvSpPr>
          <p:cNvPr id="3108" name="Google Shape;3108;p116"/>
          <p:cNvSpPr/>
          <p:nvPr/>
        </p:nvSpPr>
        <p:spPr>
          <a:xfrm>
            <a:off x="4139667" y="2140079"/>
            <a:ext cx="132165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2, 3}, 0,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9" name="Google Shape;3109;p116"/>
          <p:cNvSpPr/>
          <p:nvPr/>
        </p:nvSpPr>
        <p:spPr>
          <a:xfrm>
            <a:off x="1458802" y="2722952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{2, 3}, 1, 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10" name="Google Shape;3110;p116"/>
          <p:cNvCxnSpPr/>
          <p:nvPr/>
        </p:nvCxnSpPr>
        <p:spPr>
          <a:xfrm flipH="1">
            <a:off x="2086767" y="2448947"/>
            <a:ext cx="27139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11" name="Google Shape;3111;p116"/>
          <p:cNvSpPr/>
          <p:nvPr/>
        </p:nvSpPr>
        <p:spPr>
          <a:xfrm>
            <a:off x="4173039" y="2722990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3}, 2, 4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12" name="Google Shape;3112;p116"/>
          <p:cNvCxnSpPr/>
          <p:nvPr/>
        </p:nvCxnSpPr>
        <p:spPr>
          <a:xfrm>
            <a:off x="4800492" y="2449004"/>
            <a:ext cx="22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13" name="Google Shape;3113;p116"/>
          <p:cNvSpPr/>
          <p:nvPr/>
        </p:nvSpPr>
        <p:spPr>
          <a:xfrm>
            <a:off x="6887282" y="2722971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14" name="Google Shape;3114;p116"/>
          <p:cNvCxnSpPr>
            <a:endCxn id="3113" idx="0"/>
          </p:cNvCxnSpPr>
          <p:nvPr/>
        </p:nvCxnSpPr>
        <p:spPr>
          <a:xfrm>
            <a:off x="4800407" y="2448921"/>
            <a:ext cx="271462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15" name="Google Shape;3115;p116"/>
          <p:cNvSpPr txBox="1"/>
          <p:nvPr/>
        </p:nvSpPr>
        <p:spPr>
          <a:xfrm>
            <a:off x="1825786" y="30175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6" name="Google Shape;3116;p116"/>
          <p:cNvSpPr txBox="1"/>
          <p:nvPr/>
        </p:nvSpPr>
        <p:spPr>
          <a:xfrm>
            <a:off x="4568986" y="30175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</a:t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7" name="Google Shape;3117;p116"/>
          <p:cNvSpPr txBox="1"/>
          <p:nvPr/>
        </p:nvSpPr>
        <p:spPr>
          <a:xfrm>
            <a:off x="7255036" y="30175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</a:t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8" name="Google Shape;3118;p116"/>
          <p:cNvSpPr txBox="1"/>
          <p:nvPr/>
        </p:nvSpPr>
        <p:spPr>
          <a:xfrm>
            <a:off x="828380" y="2098338"/>
            <a:ext cx="7157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9" name="Google Shape;3119;p116"/>
          <p:cNvSpPr txBox="1"/>
          <p:nvPr/>
        </p:nvSpPr>
        <p:spPr>
          <a:xfrm>
            <a:off x="3279248" y="22316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0" name="Google Shape;3120;p116"/>
          <p:cNvSpPr txBox="1"/>
          <p:nvPr/>
        </p:nvSpPr>
        <p:spPr>
          <a:xfrm>
            <a:off x="4879448" y="24031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1" name="Google Shape;3121;p116"/>
          <p:cNvSpPr txBox="1"/>
          <p:nvPr/>
        </p:nvSpPr>
        <p:spPr>
          <a:xfrm>
            <a:off x="6022448" y="22316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2328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p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Beam Search</a:t>
            </a:r>
            <a:endParaRPr/>
          </a:p>
        </p:txBody>
      </p:sp>
      <p:sp>
        <p:nvSpPr>
          <p:cNvPr id="3127" name="Google Shape;3127;p1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t" anchorCtr="0" compatLnSpc="1">
            <a:prstTxWarp prst="textNoShape">
              <a:avLst/>
            </a:prstTxWarp>
            <a:noAutofit/>
          </a:bodyPr>
          <a:lstStyle/>
          <a:p>
            <a:pPr indent="-300038"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Keep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025">
                <a:solidFill>
                  <a:schemeClr val="dk1"/>
                </a:solidFill>
              </a:rPr>
              <a:t> best states using the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025">
                <a:solidFill>
                  <a:schemeClr val="dk1"/>
                </a:solidFill>
              </a:rPr>
              <a:t>-value at each layer</a:t>
            </a:r>
            <a:endParaRPr sz="2025">
              <a:solidFill>
                <a:schemeClr val="dk1"/>
              </a:solidFill>
            </a:endParaRPr>
          </a:p>
          <a:p>
            <a:pPr indent="-300038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No guarantee of completeness nor optimality  </a:t>
            </a:r>
            <a:endParaRPr sz="2025"/>
          </a:p>
        </p:txBody>
      </p:sp>
      <p:sp>
        <p:nvSpPr>
          <p:cNvPr id="3128" name="Google Shape;3128;p117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44</a:t>
            </a:fld>
            <a:endParaRPr/>
          </a:p>
        </p:txBody>
      </p:sp>
      <p:sp>
        <p:nvSpPr>
          <p:cNvPr id="3129" name="Google Shape;3129;p117"/>
          <p:cNvSpPr/>
          <p:nvPr/>
        </p:nvSpPr>
        <p:spPr>
          <a:xfrm>
            <a:off x="4139667" y="2140079"/>
            <a:ext cx="132165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2, 3}, 0,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0" name="Google Shape;3130;p117"/>
          <p:cNvSpPr/>
          <p:nvPr/>
        </p:nvSpPr>
        <p:spPr>
          <a:xfrm>
            <a:off x="1458802" y="2722952"/>
            <a:ext cx="1255500" cy="3089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{2, 3}, 1, 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31" name="Google Shape;3131;p117"/>
          <p:cNvCxnSpPr/>
          <p:nvPr/>
        </p:nvCxnSpPr>
        <p:spPr>
          <a:xfrm flipH="1">
            <a:off x="2086767" y="2448947"/>
            <a:ext cx="27139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32" name="Google Shape;3132;p117"/>
          <p:cNvSpPr/>
          <p:nvPr/>
        </p:nvSpPr>
        <p:spPr>
          <a:xfrm>
            <a:off x="4173039" y="2722990"/>
            <a:ext cx="1255500" cy="3089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3}, 2, 4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33" name="Google Shape;3133;p117"/>
          <p:cNvCxnSpPr/>
          <p:nvPr/>
        </p:nvCxnSpPr>
        <p:spPr>
          <a:xfrm>
            <a:off x="4800492" y="2449004"/>
            <a:ext cx="22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34" name="Google Shape;3134;p117"/>
          <p:cNvSpPr/>
          <p:nvPr/>
        </p:nvSpPr>
        <p:spPr>
          <a:xfrm>
            <a:off x="6887282" y="2722971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35" name="Google Shape;3135;p117"/>
          <p:cNvCxnSpPr>
            <a:endCxn id="3134" idx="0"/>
          </p:cNvCxnSpPr>
          <p:nvPr/>
        </p:nvCxnSpPr>
        <p:spPr>
          <a:xfrm>
            <a:off x="4800407" y="2448921"/>
            <a:ext cx="271462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36" name="Google Shape;3136;p117"/>
          <p:cNvSpPr txBox="1"/>
          <p:nvPr/>
        </p:nvSpPr>
        <p:spPr>
          <a:xfrm>
            <a:off x="1825786" y="30175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endParaRPr sz="165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7" name="Google Shape;3137;p117"/>
          <p:cNvSpPr txBox="1"/>
          <p:nvPr/>
        </p:nvSpPr>
        <p:spPr>
          <a:xfrm>
            <a:off x="4568986" y="30175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</a:t>
            </a:r>
            <a:endParaRPr sz="165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8" name="Google Shape;3138;p117"/>
          <p:cNvSpPr txBox="1"/>
          <p:nvPr/>
        </p:nvSpPr>
        <p:spPr>
          <a:xfrm>
            <a:off x="7255036" y="30175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</a:t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9" name="Google Shape;3139;p117"/>
          <p:cNvSpPr txBox="1"/>
          <p:nvPr/>
        </p:nvSpPr>
        <p:spPr>
          <a:xfrm>
            <a:off x="828380" y="2098338"/>
            <a:ext cx="7157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0" name="Google Shape;3140;p117"/>
          <p:cNvSpPr txBox="1"/>
          <p:nvPr/>
        </p:nvSpPr>
        <p:spPr>
          <a:xfrm>
            <a:off x="3279248" y="22316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1" name="Google Shape;3141;p117"/>
          <p:cNvSpPr txBox="1"/>
          <p:nvPr/>
        </p:nvSpPr>
        <p:spPr>
          <a:xfrm>
            <a:off x="4879448" y="24031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2" name="Google Shape;3142;p117"/>
          <p:cNvSpPr txBox="1"/>
          <p:nvPr/>
        </p:nvSpPr>
        <p:spPr>
          <a:xfrm>
            <a:off x="6022448" y="22316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1274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" name="Google Shape;3147;p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Beam Search</a:t>
            </a:r>
            <a:endParaRPr/>
          </a:p>
        </p:txBody>
      </p:sp>
      <p:sp>
        <p:nvSpPr>
          <p:cNvPr id="3148" name="Google Shape;3148;p1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t" anchorCtr="0" compatLnSpc="1">
            <a:prstTxWarp prst="textNoShape">
              <a:avLst/>
            </a:prstTxWarp>
            <a:noAutofit/>
          </a:bodyPr>
          <a:lstStyle/>
          <a:p>
            <a:pPr indent="-300038"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Keep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025">
                <a:solidFill>
                  <a:schemeClr val="dk1"/>
                </a:solidFill>
              </a:rPr>
              <a:t> best states using the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025">
                <a:solidFill>
                  <a:schemeClr val="dk1"/>
                </a:solidFill>
              </a:rPr>
              <a:t>-value at each layer</a:t>
            </a:r>
            <a:endParaRPr sz="2025">
              <a:solidFill>
                <a:schemeClr val="dk1"/>
              </a:solidFill>
            </a:endParaRPr>
          </a:p>
          <a:p>
            <a:pPr indent="-300038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No guarantee of completeness nor optimality  </a:t>
            </a:r>
            <a:endParaRPr sz="2025"/>
          </a:p>
        </p:txBody>
      </p:sp>
      <p:sp>
        <p:nvSpPr>
          <p:cNvPr id="3149" name="Google Shape;3149;p118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45</a:t>
            </a:fld>
            <a:endParaRPr/>
          </a:p>
        </p:txBody>
      </p:sp>
      <p:sp>
        <p:nvSpPr>
          <p:cNvPr id="3150" name="Google Shape;3150;p118"/>
          <p:cNvSpPr/>
          <p:nvPr/>
        </p:nvSpPr>
        <p:spPr>
          <a:xfrm>
            <a:off x="4139667" y="2178179"/>
            <a:ext cx="132165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2, 3}, 0,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1" name="Google Shape;3151;p118"/>
          <p:cNvSpPr/>
          <p:nvPr/>
        </p:nvSpPr>
        <p:spPr>
          <a:xfrm>
            <a:off x="1458802" y="2761052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{2, 3}, 1, 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52" name="Google Shape;3152;p118"/>
          <p:cNvCxnSpPr/>
          <p:nvPr/>
        </p:nvCxnSpPr>
        <p:spPr>
          <a:xfrm flipH="1">
            <a:off x="2086767" y="2487047"/>
            <a:ext cx="27139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53" name="Google Shape;3153;p118"/>
          <p:cNvSpPr/>
          <p:nvPr/>
        </p:nvSpPr>
        <p:spPr>
          <a:xfrm>
            <a:off x="885327" y="334400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2, 10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54" name="Google Shape;3154;p118"/>
          <p:cNvCxnSpPr>
            <a:stCxn id="3151" idx="2"/>
            <a:endCxn id="3153" idx="0"/>
          </p:cNvCxnSpPr>
          <p:nvPr/>
        </p:nvCxnSpPr>
        <p:spPr>
          <a:xfrm flipH="1">
            <a:off x="1407502" y="3069977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55" name="Google Shape;3155;p118"/>
          <p:cNvSpPr/>
          <p:nvPr/>
        </p:nvSpPr>
        <p:spPr>
          <a:xfrm>
            <a:off x="4173039" y="2761090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3}, 2, 4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6" name="Google Shape;3156;p118"/>
          <p:cNvSpPr/>
          <p:nvPr/>
        </p:nvSpPr>
        <p:spPr>
          <a:xfrm>
            <a:off x="3599737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1,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7" name="Google Shape;3157;p118"/>
          <p:cNvSpPr/>
          <p:nvPr/>
        </p:nvSpPr>
        <p:spPr>
          <a:xfrm>
            <a:off x="4956941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58" name="Google Shape;3158;p118"/>
          <p:cNvCxnSpPr>
            <a:stCxn id="3155" idx="2"/>
            <a:endCxn id="3156" idx="0"/>
          </p:cNvCxnSpPr>
          <p:nvPr/>
        </p:nvCxnSpPr>
        <p:spPr>
          <a:xfrm flipH="1">
            <a:off x="4121739" y="3070015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59" name="Google Shape;3159;p118"/>
          <p:cNvCxnSpPr>
            <a:stCxn id="3155" idx="2"/>
            <a:endCxn id="3157" idx="0"/>
          </p:cNvCxnSpPr>
          <p:nvPr/>
        </p:nvCxnSpPr>
        <p:spPr>
          <a:xfrm>
            <a:off x="4800789" y="3070015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60" name="Google Shape;3160;p118"/>
          <p:cNvCxnSpPr/>
          <p:nvPr/>
        </p:nvCxnSpPr>
        <p:spPr>
          <a:xfrm>
            <a:off x="4800492" y="2487104"/>
            <a:ext cx="22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1" name="Google Shape;3161;p118"/>
          <p:cNvSpPr/>
          <p:nvPr/>
        </p:nvSpPr>
        <p:spPr>
          <a:xfrm>
            <a:off x="4956941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62" name="Google Shape;3162;p118"/>
          <p:cNvCxnSpPr>
            <a:endCxn id="3161" idx="0"/>
          </p:cNvCxnSpPr>
          <p:nvPr/>
        </p:nvCxnSpPr>
        <p:spPr>
          <a:xfrm>
            <a:off x="4800679" y="3069970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3" name="Google Shape;3163;p118"/>
          <p:cNvSpPr/>
          <p:nvPr/>
        </p:nvSpPr>
        <p:spPr>
          <a:xfrm>
            <a:off x="6887282" y="2761071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64" name="Google Shape;3164;p118"/>
          <p:cNvCxnSpPr>
            <a:endCxn id="3163" idx="0"/>
          </p:cNvCxnSpPr>
          <p:nvPr/>
        </p:nvCxnSpPr>
        <p:spPr>
          <a:xfrm>
            <a:off x="4800407" y="2487021"/>
            <a:ext cx="271462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5" name="Google Shape;3165;p118"/>
          <p:cNvSpPr/>
          <p:nvPr/>
        </p:nvSpPr>
        <p:spPr>
          <a:xfrm>
            <a:off x="2242532" y="334400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{2}, 3,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66" name="Google Shape;3166;p118"/>
          <p:cNvCxnSpPr>
            <a:endCxn id="3165" idx="0"/>
          </p:cNvCxnSpPr>
          <p:nvPr/>
        </p:nvCxnSpPr>
        <p:spPr>
          <a:xfrm>
            <a:off x="2086494" y="3069951"/>
            <a:ext cx="6781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7" name="Google Shape;3167;p118"/>
          <p:cNvSpPr txBox="1"/>
          <p:nvPr/>
        </p:nvSpPr>
        <p:spPr>
          <a:xfrm>
            <a:off x="1197136" y="3627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</a:t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8" name="Google Shape;3168;p118"/>
          <p:cNvSpPr txBox="1"/>
          <p:nvPr/>
        </p:nvSpPr>
        <p:spPr>
          <a:xfrm>
            <a:off x="2511586" y="3627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</a:t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9" name="Google Shape;3169;p118"/>
          <p:cNvSpPr txBox="1"/>
          <p:nvPr/>
        </p:nvSpPr>
        <p:spPr>
          <a:xfrm>
            <a:off x="3883186" y="3627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</a:t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0" name="Google Shape;3170;p118"/>
          <p:cNvSpPr txBox="1"/>
          <p:nvPr/>
        </p:nvSpPr>
        <p:spPr>
          <a:xfrm>
            <a:off x="5254786" y="3627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</a:t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1" name="Google Shape;3171;p118"/>
          <p:cNvSpPr txBox="1"/>
          <p:nvPr/>
        </p:nvSpPr>
        <p:spPr>
          <a:xfrm>
            <a:off x="828380" y="2136438"/>
            <a:ext cx="7157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2" name="Google Shape;3172;p118"/>
          <p:cNvSpPr txBox="1"/>
          <p:nvPr/>
        </p:nvSpPr>
        <p:spPr>
          <a:xfrm>
            <a:off x="1235986" y="29536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3" name="Google Shape;3173;p118"/>
          <p:cNvSpPr txBox="1"/>
          <p:nvPr/>
        </p:nvSpPr>
        <p:spPr>
          <a:xfrm>
            <a:off x="3965048" y="29555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4" name="Google Shape;3174;p118"/>
          <p:cNvSpPr txBox="1"/>
          <p:nvPr/>
        </p:nvSpPr>
        <p:spPr>
          <a:xfrm>
            <a:off x="5393798" y="29555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5" name="Google Shape;3175;p118"/>
          <p:cNvSpPr txBox="1"/>
          <p:nvPr/>
        </p:nvSpPr>
        <p:spPr>
          <a:xfrm>
            <a:off x="2664736" y="29536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6" name="Google Shape;3176;p118"/>
          <p:cNvSpPr txBox="1"/>
          <p:nvPr/>
        </p:nvSpPr>
        <p:spPr>
          <a:xfrm>
            <a:off x="3279248" y="22697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7" name="Google Shape;3177;p118"/>
          <p:cNvSpPr txBox="1"/>
          <p:nvPr/>
        </p:nvSpPr>
        <p:spPr>
          <a:xfrm>
            <a:off x="4879448" y="24412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8" name="Google Shape;3178;p118"/>
          <p:cNvSpPr txBox="1"/>
          <p:nvPr/>
        </p:nvSpPr>
        <p:spPr>
          <a:xfrm>
            <a:off x="6022448" y="22697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1285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Beam Search</a:t>
            </a:r>
            <a:endParaRPr/>
          </a:p>
        </p:txBody>
      </p:sp>
      <p:sp>
        <p:nvSpPr>
          <p:cNvPr id="3184" name="Google Shape;3184;p1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t" anchorCtr="0" compatLnSpc="1">
            <a:prstTxWarp prst="textNoShape">
              <a:avLst/>
            </a:prstTxWarp>
            <a:noAutofit/>
          </a:bodyPr>
          <a:lstStyle/>
          <a:p>
            <a:pPr indent="-300038"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Keep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025">
                <a:solidFill>
                  <a:schemeClr val="dk1"/>
                </a:solidFill>
              </a:rPr>
              <a:t> best states using the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025">
                <a:solidFill>
                  <a:schemeClr val="dk1"/>
                </a:solidFill>
              </a:rPr>
              <a:t>-value at each layer</a:t>
            </a:r>
            <a:endParaRPr sz="2025">
              <a:solidFill>
                <a:schemeClr val="dk1"/>
              </a:solidFill>
            </a:endParaRPr>
          </a:p>
          <a:p>
            <a:pPr indent="-300038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No guarantee of completeness nor optimality  </a:t>
            </a:r>
            <a:endParaRPr sz="2025"/>
          </a:p>
        </p:txBody>
      </p:sp>
      <p:sp>
        <p:nvSpPr>
          <p:cNvPr id="3185" name="Google Shape;3185;p119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46</a:t>
            </a:fld>
            <a:endParaRPr/>
          </a:p>
        </p:txBody>
      </p:sp>
      <p:sp>
        <p:nvSpPr>
          <p:cNvPr id="3186" name="Google Shape;3186;p119"/>
          <p:cNvSpPr/>
          <p:nvPr/>
        </p:nvSpPr>
        <p:spPr>
          <a:xfrm>
            <a:off x="4139667" y="2178179"/>
            <a:ext cx="132165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2, 3}, 0,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7" name="Google Shape;3187;p119"/>
          <p:cNvSpPr/>
          <p:nvPr/>
        </p:nvSpPr>
        <p:spPr>
          <a:xfrm>
            <a:off x="1458802" y="2761052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{2, 3}, 1, 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88" name="Google Shape;3188;p119"/>
          <p:cNvCxnSpPr/>
          <p:nvPr/>
        </p:nvCxnSpPr>
        <p:spPr>
          <a:xfrm flipH="1">
            <a:off x="2086767" y="2487047"/>
            <a:ext cx="27139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89" name="Google Shape;3189;p119"/>
          <p:cNvSpPr/>
          <p:nvPr/>
        </p:nvSpPr>
        <p:spPr>
          <a:xfrm>
            <a:off x="885327" y="334400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2, 10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90" name="Google Shape;3190;p119"/>
          <p:cNvCxnSpPr>
            <a:stCxn id="3187" idx="2"/>
            <a:endCxn id="3189" idx="0"/>
          </p:cNvCxnSpPr>
          <p:nvPr/>
        </p:nvCxnSpPr>
        <p:spPr>
          <a:xfrm flipH="1">
            <a:off x="1407502" y="3069977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91" name="Google Shape;3191;p119"/>
          <p:cNvSpPr/>
          <p:nvPr/>
        </p:nvSpPr>
        <p:spPr>
          <a:xfrm>
            <a:off x="4173039" y="2761090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3}, 2, 4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2" name="Google Shape;3192;p119"/>
          <p:cNvSpPr/>
          <p:nvPr/>
        </p:nvSpPr>
        <p:spPr>
          <a:xfrm>
            <a:off x="3599737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1,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3" name="Google Shape;3193;p119"/>
          <p:cNvSpPr/>
          <p:nvPr/>
        </p:nvSpPr>
        <p:spPr>
          <a:xfrm>
            <a:off x="4956941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94" name="Google Shape;3194;p119"/>
          <p:cNvCxnSpPr>
            <a:stCxn id="3191" idx="2"/>
            <a:endCxn id="3192" idx="0"/>
          </p:cNvCxnSpPr>
          <p:nvPr/>
        </p:nvCxnSpPr>
        <p:spPr>
          <a:xfrm flipH="1">
            <a:off x="4121739" y="3070015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95" name="Google Shape;3195;p119"/>
          <p:cNvCxnSpPr>
            <a:stCxn id="3191" idx="2"/>
            <a:endCxn id="3193" idx="0"/>
          </p:cNvCxnSpPr>
          <p:nvPr/>
        </p:nvCxnSpPr>
        <p:spPr>
          <a:xfrm>
            <a:off x="4800789" y="3070015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96" name="Google Shape;3196;p119"/>
          <p:cNvCxnSpPr/>
          <p:nvPr/>
        </p:nvCxnSpPr>
        <p:spPr>
          <a:xfrm>
            <a:off x="4800492" y="2487104"/>
            <a:ext cx="22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97" name="Google Shape;3197;p119"/>
          <p:cNvSpPr/>
          <p:nvPr/>
        </p:nvSpPr>
        <p:spPr>
          <a:xfrm>
            <a:off x="4956941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98" name="Google Shape;3198;p119"/>
          <p:cNvCxnSpPr>
            <a:endCxn id="3197" idx="0"/>
          </p:cNvCxnSpPr>
          <p:nvPr/>
        </p:nvCxnSpPr>
        <p:spPr>
          <a:xfrm>
            <a:off x="4800679" y="3069970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99" name="Google Shape;3199;p119"/>
          <p:cNvSpPr/>
          <p:nvPr/>
        </p:nvSpPr>
        <p:spPr>
          <a:xfrm>
            <a:off x="6887282" y="2761071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00" name="Google Shape;3200;p119"/>
          <p:cNvCxnSpPr>
            <a:endCxn id="3199" idx="0"/>
          </p:cNvCxnSpPr>
          <p:nvPr/>
        </p:nvCxnSpPr>
        <p:spPr>
          <a:xfrm>
            <a:off x="4800407" y="2487021"/>
            <a:ext cx="271462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01" name="Google Shape;3201;p119"/>
          <p:cNvSpPr/>
          <p:nvPr/>
        </p:nvSpPr>
        <p:spPr>
          <a:xfrm>
            <a:off x="2242532" y="3344001"/>
            <a:ext cx="1044225" cy="3089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{2}, 3,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02" name="Google Shape;3202;p119"/>
          <p:cNvCxnSpPr>
            <a:endCxn id="3201" idx="0"/>
          </p:cNvCxnSpPr>
          <p:nvPr/>
        </p:nvCxnSpPr>
        <p:spPr>
          <a:xfrm>
            <a:off x="2086494" y="3069951"/>
            <a:ext cx="6781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03" name="Google Shape;3203;p119"/>
          <p:cNvSpPr txBox="1"/>
          <p:nvPr/>
        </p:nvSpPr>
        <p:spPr>
          <a:xfrm>
            <a:off x="1197136" y="3627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</a:t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4" name="Google Shape;3204;p119"/>
          <p:cNvSpPr txBox="1"/>
          <p:nvPr/>
        </p:nvSpPr>
        <p:spPr>
          <a:xfrm>
            <a:off x="2511586" y="3627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</a:t>
            </a:r>
            <a:endParaRPr sz="165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5" name="Google Shape;3205;p119"/>
          <p:cNvSpPr txBox="1"/>
          <p:nvPr/>
        </p:nvSpPr>
        <p:spPr>
          <a:xfrm>
            <a:off x="3883186" y="3627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</a:t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6" name="Google Shape;3206;p119"/>
          <p:cNvSpPr txBox="1"/>
          <p:nvPr/>
        </p:nvSpPr>
        <p:spPr>
          <a:xfrm>
            <a:off x="5254786" y="3627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</a:t>
            </a:r>
            <a:endParaRPr sz="165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7" name="Google Shape;3207;p119"/>
          <p:cNvSpPr txBox="1"/>
          <p:nvPr/>
        </p:nvSpPr>
        <p:spPr>
          <a:xfrm>
            <a:off x="828380" y="2136438"/>
            <a:ext cx="7157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8" name="Google Shape;3208;p119"/>
          <p:cNvSpPr txBox="1"/>
          <p:nvPr/>
        </p:nvSpPr>
        <p:spPr>
          <a:xfrm>
            <a:off x="3279248" y="22697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9" name="Google Shape;3209;p119"/>
          <p:cNvSpPr txBox="1"/>
          <p:nvPr/>
        </p:nvSpPr>
        <p:spPr>
          <a:xfrm>
            <a:off x="4879448" y="24412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0" name="Google Shape;3210;p119"/>
          <p:cNvSpPr txBox="1"/>
          <p:nvPr/>
        </p:nvSpPr>
        <p:spPr>
          <a:xfrm>
            <a:off x="1235986" y="29536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1" name="Google Shape;3211;p119"/>
          <p:cNvSpPr txBox="1"/>
          <p:nvPr/>
        </p:nvSpPr>
        <p:spPr>
          <a:xfrm>
            <a:off x="3965048" y="29555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2" name="Google Shape;3212;p119"/>
          <p:cNvSpPr txBox="1"/>
          <p:nvPr/>
        </p:nvSpPr>
        <p:spPr>
          <a:xfrm>
            <a:off x="5393798" y="29555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3" name="Google Shape;3213;p119"/>
          <p:cNvSpPr txBox="1"/>
          <p:nvPr/>
        </p:nvSpPr>
        <p:spPr>
          <a:xfrm>
            <a:off x="2664736" y="29536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4" name="Google Shape;3214;p119"/>
          <p:cNvSpPr txBox="1"/>
          <p:nvPr/>
        </p:nvSpPr>
        <p:spPr>
          <a:xfrm>
            <a:off x="6022448" y="22697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8270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p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Beam Search</a:t>
            </a:r>
            <a:endParaRPr/>
          </a:p>
        </p:txBody>
      </p:sp>
      <p:sp>
        <p:nvSpPr>
          <p:cNvPr id="3220" name="Google Shape;3220;p1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t" anchorCtr="0" compatLnSpc="1">
            <a:prstTxWarp prst="textNoShape">
              <a:avLst/>
            </a:prstTxWarp>
            <a:noAutofit/>
          </a:bodyPr>
          <a:lstStyle/>
          <a:p>
            <a:pPr indent="-300038"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Keep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025">
                <a:solidFill>
                  <a:schemeClr val="dk1"/>
                </a:solidFill>
              </a:rPr>
              <a:t> best states using the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025">
                <a:solidFill>
                  <a:schemeClr val="dk1"/>
                </a:solidFill>
              </a:rPr>
              <a:t>-value at each layer</a:t>
            </a:r>
            <a:endParaRPr sz="2025">
              <a:solidFill>
                <a:schemeClr val="dk1"/>
              </a:solidFill>
            </a:endParaRPr>
          </a:p>
          <a:p>
            <a:pPr indent="-300038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No guarantee of completeness nor optimality  </a:t>
            </a:r>
            <a:endParaRPr sz="2025"/>
          </a:p>
        </p:txBody>
      </p:sp>
      <p:sp>
        <p:nvSpPr>
          <p:cNvPr id="3221" name="Google Shape;3221;p120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47</a:t>
            </a:fld>
            <a:endParaRPr/>
          </a:p>
        </p:txBody>
      </p:sp>
      <p:sp>
        <p:nvSpPr>
          <p:cNvPr id="3222" name="Google Shape;3222;p120"/>
          <p:cNvSpPr/>
          <p:nvPr/>
        </p:nvSpPr>
        <p:spPr>
          <a:xfrm>
            <a:off x="4139667" y="2140079"/>
            <a:ext cx="132165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2, 3}, 0,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3" name="Google Shape;3223;p120"/>
          <p:cNvSpPr/>
          <p:nvPr/>
        </p:nvSpPr>
        <p:spPr>
          <a:xfrm>
            <a:off x="1458802" y="2722952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{2, 3}, 1, 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24" name="Google Shape;3224;p120"/>
          <p:cNvCxnSpPr/>
          <p:nvPr/>
        </p:nvCxnSpPr>
        <p:spPr>
          <a:xfrm flipH="1">
            <a:off x="2086767" y="2448947"/>
            <a:ext cx="27139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25" name="Google Shape;3225;p120"/>
          <p:cNvSpPr/>
          <p:nvPr/>
        </p:nvSpPr>
        <p:spPr>
          <a:xfrm>
            <a:off x="885327" y="330590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2, 10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26" name="Google Shape;3226;p120"/>
          <p:cNvCxnSpPr>
            <a:stCxn id="3223" idx="2"/>
            <a:endCxn id="3225" idx="0"/>
          </p:cNvCxnSpPr>
          <p:nvPr/>
        </p:nvCxnSpPr>
        <p:spPr>
          <a:xfrm flipH="1">
            <a:off x="1407502" y="3031877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27" name="Google Shape;3227;p120"/>
          <p:cNvSpPr/>
          <p:nvPr/>
        </p:nvSpPr>
        <p:spPr>
          <a:xfrm>
            <a:off x="4173039" y="2722990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3}, 2, 4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8" name="Google Shape;3228;p120"/>
          <p:cNvSpPr/>
          <p:nvPr/>
        </p:nvSpPr>
        <p:spPr>
          <a:xfrm>
            <a:off x="3599737" y="33059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1,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9" name="Google Shape;3229;p120"/>
          <p:cNvSpPr/>
          <p:nvPr/>
        </p:nvSpPr>
        <p:spPr>
          <a:xfrm>
            <a:off x="4956941" y="33059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30" name="Google Shape;3230;p120"/>
          <p:cNvCxnSpPr>
            <a:stCxn id="3227" idx="2"/>
            <a:endCxn id="3228" idx="0"/>
          </p:cNvCxnSpPr>
          <p:nvPr/>
        </p:nvCxnSpPr>
        <p:spPr>
          <a:xfrm flipH="1">
            <a:off x="4121739" y="3031915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31" name="Google Shape;3231;p120"/>
          <p:cNvCxnSpPr>
            <a:stCxn id="3227" idx="2"/>
            <a:endCxn id="3229" idx="0"/>
          </p:cNvCxnSpPr>
          <p:nvPr/>
        </p:nvCxnSpPr>
        <p:spPr>
          <a:xfrm>
            <a:off x="4800789" y="3031915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32" name="Google Shape;3232;p120"/>
          <p:cNvCxnSpPr/>
          <p:nvPr/>
        </p:nvCxnSpPr>
        <p:spPr>
          <a:xfrm>
            <a:off x="4800492" y="2449004"/>
            <a:ext cx="22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33" name="Google Shape;3233;p120"/>
          <p:cNvSpPr/>
          <p:nvPr/>
        </p:nvSpPr>
        <p:spPr>
          <a:xfrm>
            <a:off x="4956941" y="3305920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4" name="Google Shape;3234;p120"/>
          <p:cNvSpPr/>
          <p:nvPr/>
        </p:nvSpPr>
        <p:spPr>
          <a:xfrm>
            <a:off x="4956933" y="388885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1, 12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35" name="Google Shape;3235;p120"/>
          <p:cNvCxnSpPr>
            <a:stCxn id="3233" idx="2"/>
            <a:endCxn id="3234" idx="0"/>
          </p:cNvCxnSpPr>
          <p:nvPr/>
        </p:nvCxnSpPr>
        <p:spPr>
          <a:xfrm>
            <a:off x="5479054" y="3614845"/>
            <a:ext cx="0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36" name="Google Shape;3236;p120"/>
          <p:cNvCxnSpPr>
            <a:endCxn id="3233" idx="0"/>
          </p:cNvCxnSpPr>
          <p:nvPr/>
        </p:nvCxnSpPr>
        <p:spPr>
          <a:xfrm>
            <a:off x="4800679" y="3031870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37" name="Google Shape;3237;p120"/>
          <p:cNvSpPr/>
          <p:nvPr/>
        </p:nvSpPr>
        <p:spPr>
          <a:xfrm>
            <a:off x="6887282" y="2722971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38" name="Google Shape;3238;p120"/>
          <p:cNvCxnSpPr>
            <a:endCxn id="3237" idx="0"/>
          </p:cNvCxnSpPr>
          <p:nvPr/>
        </p:nvCxnSpPr>
        <p:spPr>
          <a:xfrm>
            <a:off x="4800407" y="2448921"/>
            <a:ext cx="271462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39" name="Google Shape;3239;p120"/>
          <p:cNvSpPr/>
          <p:nvPr/>
        </p:nvSpPr>
        <p:spPr>
          <a:xfrm>
            <a:off x="2242532" y="3305901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{2}, 3,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40" name="Google Shape;3240;p120"/>
          <p:cNvCxnSpPr>
            <a:endCxn id="3239" idx="0"/>
          </p:cNvCxnSpPr>
          <p:nvPr/>
        </p:nvCxnSpPr>
        <p:spPr>
          <a:xfrm>
            <a:off x="2086494" y="3031851"/>
            <a:ext cx="6781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41" name="Google Shape;3241;p120"/>
          <p:cNvSpPr txBox="1"/>
          <p:nvPr/>
        </p:nvSpPr>
        <p:spPr>
          <a:xfrm>
            <a:off x="2106905" y="3614744"/>
            <a:ext cx="14274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FF0000"/>
                </a:solidFill>
              </a:rPr>
              <a:t>No transitions</a:t>
            </a:r>
            <a:endParaRPr sz="1650">
              <a:solidFill>
                <a:srgbClr val="FF0000"/>
              </a:solidFill>
            </a:endParaRPr>
          </a:p>
        </p:txBody>
      </p:sp>
      <p:sp>
        <p:nvSpPr>
          <p:cNvPr id="3242" name="Google Shape;3242;p120"/>
          <p:cNvSpPr txBox="1"/>
          <p:nvPr/>
        </p:nvSpPr>
        <p:spPr>
          <a:xfrm>
            <a:off x="5254786" y="41605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11</a:t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3" name="Google Shape;3243;p120"/>
          <p:cNvSpPr txBox="1"/>
          <p:nvPr/>
        </p:nvSpPr>
        <p:spPr>
          <a:xfrm>
            <a:off x="828380" y="2098338"/>
            <a:ext cx="7157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4" name="Google Shape;3244;p120"/>
          <p:cNvSpPr txBox="1"/>
          <p:nvPr/>
        </p:nvSpPr>
        <p:spPr>
          <a:xfrm>
            <a:off x="5508098" y="35461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5" name="Google Shape;3245;p120"/>
          <p:cNvSpPr txBox="1"/>
          <p:nvPr/>
        </p:nvSpPr>
        <p:spPr>
          <a:xfrm>
            <a:off x="3279248" y="22316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6" name="Google Shape;3246;p120"/>
          <p:cNvSpPr txBox="1"/>
          <p:nvPr/>
        </p:nvSpPr>
        <p:spPr>
          <a:xfrm>
            <a:off x="4879448" y="24031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7" name="Google Shape;3247;p120"/>
          <p:cNvSpPr txBox="1"/>
          <p:nvPr/>
        </p:nvSpPr>
        <p:spPr>
          <a:xfrm>
            <a:off x="1235986" y="29155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8" name="Google Shape;3248;p120"/>
          <p:cNvSpPr txBox="1"/>
          <p:nvPr/>
        </p:nvSpPr>
        <p:spPr>
          <a:xfrm>
            <a:off x="3965048" y="29174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9" name="Google Shape;3249;p120"/>
          <p:cNvSpPr txBox="1"/>
          <p:nvPr/>
        </p:nvSpPr>
        <p:spPr>
          <a:xfrm>
            <a:off x="5393798" y="29174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0" name="Google Shape;3250;p120"/>
          <p:cNvSpPr txBox="1"/>
          <p:nvPr/>
        </p:nvSpPr>
        <p:spPr>
          <a:xfrm>
            <a:off x="2664736" y="29155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1" name="Google Shape;3251;p120"/>
          <p:cNvSpPr txBox="1"/>
          <p:nvPr/>
        </p:nvSpPr>
        <p:spPr>
          <a:xfrm>
            <a:off x="6022448" y="22316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03384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p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Beam Search</a:t>
            </a:r>
            <a:endParaRPr/>
          </a:p>
        </p:txBody>
      </p:sp>
      <p:sp>
        <p:nvSpPr>
          <p:cNvPr id="3257" name="Google Shape;3257;p1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t" anchorCtr="0" compatLnSpc="1">
            <a:prstTxWarp prst="textNoShape">
              <a:avLst/>
            </a:prstTxWarp>
            <a:noAutofit/>
          </a:bodyPr>
          <a:lstStyle/>
          <a:p>
            <a:pPr indent="-300038"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Keep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025">
                <a:solidFill>
                  <a:schemeClr val="dk1"/>
                </a:solidFill>
              </a:rPr>
              <a:t> best states using the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025">
                <a:solidFill>
                  <a:schemeClr val="dk1"/>
                </a:solidFill>
              </a:rPr>
              <a:t>-value at each layer</a:t>
            </a:r>
            <a:endParaRPr sz="2025">
              <a:solidFill>
                <a:schemeClr val="dk1"/>
              </a:solidFill>
            </a:endParaRPr>
          </a:p>
          <a:p>
            <a:pPr indent="-300038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No guarantee of completeness nor optimality  </a:t>
            </a:r>
            <a:endParaRPr sz="2025"/>
          </a:p>
        </p:txBody>
      </p:sp>
      <p:sp>
        <p:nvSpPr>
          <p:cNvPr id="3258" name="Google Shape;3258;p121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48</a:t>
            </a:fld>
            <a:endParaRPr/>
          </a:p>
        </p:txBody>
      </p:sp>
      <p:sp>
        <p:nvSpPr>
          <p:cNvPr id="3259" name="Google Shape;3259;p121"/>
          <p:cNvSpPr/>
          <p:nvPr/>
        </p:nvSpPr>
        <p:spPr>
          <a:xfrm>
            <a:off x="4139667" y="2140079"/>
            <a:ext cx="132165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2, 3}, 0,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0" name="Google Shape;3260;p121"/>
          <p:cNvSpPr/>
          <p:nvPr/>
        </p:nvSpPr>
        <p:spPr>
          <a:xfrm>
            <a:off x="1458802" y="2722952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{2, 3}, 1, 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61" name="Google Shape;3261;p121"/>
          <p:cNvCxnSpPr/>
          <p:nvPr/>
        </p:nvCxnSpPr>
        <p:spPr>
          <a:xfrm flipH="1">
            <a:off x="2086767" y="2448947"/>
            <a:ext cx="27139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2" name="Google Shape;3262;p121"/>
          <p:cNvSpPr/>
          <p:nvPr/>
        </p:nvSpPr>
        <p:spPr>
          <a:xfrm>
            <a:off x="885327" y="330590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2, 10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63" name="Google Shape;3263;p121"/>
          <p:cNvCxnSpPr>
            <a:stCxn id="3260" idx="2"/>
            <a:endCxn id="3262" idx="0"/>
          </p:cNvCxnSpPr>
          <p:nvPr/>
        </p:nvCxnSpPr>
        <p:spPr>
          <a:xfrm flipH="1">
            <a:off x="1407502" y="3031877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4" name="Google Shape;3264;p121"/>
          <p:cNvSpPr/>
          <p:nvPr/>
        </p:nvSpPr>
        <p:spPr>
          <a:xfrm>
            <a:off x="4173039" y="2722990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3}, 2, 4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5" name="Google Shape;3265;p121"/>
          <p:cNvSpPr/>
          <p:nvPr/>
        </p:nvSpPr>
        <p:spPr>
          <a:xfrm>
            <a:off x="3599737" y="33059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1,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6" name="Google Shape;3266;p121"/>
          <p:cNvSpPr/>
          <p:nvPr/>
        </p:nvSpPr>
        <p:spPr>
          <a:xfrm>
            <a:off x="4956941" y="33059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67" name="Google Shape;3267;p121"/>
          <p:cNvCxnSpPr>
            <a:stCxn id="3264" idx="2"/>
            <a:endCxn id="3265" idx="0"/>
          </p:cNvCxnSpPr>
          <p:nvPr/>
        </p:nvCxnSpPr>
        <p:spPr>
          <a:xfrm flipH="1">
            <a:off x="4121739" y="3031915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8" name="Google Shape;3268;p121"/>
          <p:cNvCxnSpPr>
            <a:stCxn id="3264" idx="2"/>
            <a:endCxn id="3266" idx="0"/>
          </p:cNvCxnSpPr>
          <p:nvPr/>
        </p:nvCxnSpPr>
        <p:spPr>
          <a:xfrm>
            <a:off x="4800789" y="3031915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9" name="Google Shape;3269;p121"/>
          <p:cNvCxnSpPr/>
          <p:nvPr/>
        </p:nvCxnSpPr>
        <p:spPr>
          <a:xfrm>
            <a:off x="4800492" y="2449004"/>
            <a:ext cx="22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0" name="Google Shape;3270;p121"/>
          <p:cNvSpPr/>
          <p:nvPr/>
        </p:nvSpPr>
        <p:spPr>
          <a:xfrm>
            <a:off x="4956941" y="3305920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1" name="Google Shape;3271;p121"/>
          <p:cNvSpPr/>
          <p:nvPr/>
        </p:nvSpPr>
        <p:spPr>
          <a:xfrm>
            <a:off x="4956933" y="3888850"/>
            <a:ext cx="1044225" cy="3089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1, 12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72" name="Google Shape;3272;p121"/>
          <p:cNvCxnSpPr>
            <a:stCxn id="3270" idx="2"/>
            <a:endCxn id="3271" idx="0"/>
          </p:cNvCxnSpPr>
          <p:nvPr/>
        </p:nvCxnSpPr>
        <p:spPr>
          <a:xfrm>
            <a:off x="5479054" y="3614845"/>
            <a:ext cx="0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73" name="Google Shape;3273;p121"/>
          <p:cNvCxnSpPr>
            <a:endCxn id="3270" idx="0"/>
          </p:cNvCxnSpPr>
          <p:nvPr/>
        </p:nvCxnSpPr>
        <p:spPr>
          <a:xfrm>
            <a:off x="4800679" y="3031870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4" name="Google Shape;3274;p121"/>
          <p:cNvSpPr/>
          <p:nvPr/>
        </p:nvSpPr>
        <p:spPr>
          <a:xfrm>
            <a:off x="6887282" y="2722971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75" name="Google Shape;3275;p121"/>
          <p:cNvCxnSpPr>
            <a:endCxn id="3274" idx="0"/>
          </p:cNvCxnSpPr>
          <p:nvPr/>
        </p:nvCxnSpPr>
        <p:spPr>
          <a:xfrm>
            <a:off x="4800407" y="2448921"/>
            <a:ext cx="271462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6" name="Google Shape;3276;p121"/>
          <p:cNvSpPr/>
          <p:nvPr/>
        </p:nvSpPr>
        <p:spPr>
          <a:xfrm>
            <a:off x="2242532" y="3305901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{2}, 3,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77" name="Google Shape;3277;p121"/>
          <p:cNvCxnSpPr>
            <a:endCxn id="3276" idx="0"/>
          </p:cNvCxnSpPr>
          <p:nvPr/>
        </p:nvCxnSpPr>
        <p:spPr>
          <a:xfrm>
            <a:off x="2086494" y="3031851"/>
            <a:ext cx="6781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8" name="Google Shape;3278;p121"/>
          <p:cNvSpPr txBox="1"/>
          <p:nvPr/>
        </p:nvSpPr>
        <p:spPr>
          <a:xfrm>
            <a:off x="2106905" y="3614744"/>
            <a:ext cx="14274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FF0000"/>
                </a:solidFill>
              </a:rPr>
              <a:t>No transitions</a:t>
            </a:r>
            <a:endParaRPr sz="1650">
              <a:solidFill>
                <a:srgbClr val="FF0000"/>
              </a:solidFill>
            </a:endParaRPr>
          </a:p>
        </p:txBody>
      </p:sp>
      <p:sp>
        <p:nvSpPr>
          <p:cNvPr id="3279" name="Google Shape;3279;p121"/>
          <p:cNvSpPr txBox="1"/>
          <p:nvPr/>
        </p:nvSpPr>
        <p:spPr>
          <a:xfrm>
            <a:off x="5254786" y="41605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11</a:t>
            </a:r>
            <a:endParaRPr sz="165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0" name="Google Shape;3280;p121"/>
          <p:cNvSpPr txBox="1"/>
          <p:nvPr/>
        </p:nvSpPr>
        <p:spPr>
          <a:xfrm>
            <a:off x="828380" y="2098338"/>
            <a:ext cx="7157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1" name="Google Shape;3281;p121"/>
          <p:cNvSpPr txBox="1"/>
          <p:nvPr/>
        </p:nvSpPr>
        <p:spPr>
          <a:xfrm>
            <a:off x="5508098" y="35461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2" name="Google Shape;3282;p121"/>
          <p:cNvSpPr txBox="1"/>
          <p:nvPr/>
        </p:nvSpPr>
        <p:spPr>
          <a:xfrm>
            <a:off x="3279248" y="22316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3" name="Google Shape;3283;p121"/>
          <p:cNvSpPr txBox="1"/>
          <p:nvPr/>
        </p:nvSpPr>
        <p:spPr>
          <a:xfrm>
            <a:off x="1235986" y="29155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4" name="Google Shape;3284;p121"/>
          <p:cNvSpPr txBox="1"/>
          <p:nvPr/>
        </p:nvSpPr>
        <p:spPr>
          <a:xfrm>
            <a:off x="3965048" y="29174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5" name="Google Shape;3285;p121"/>
          <p:cNvSpPr txBox="1"/>
          <p:nvPr/>
        </p:nvSpPr>
        <p:spPr>
          <a:xfrm>
            <a:off x="5393798" y="29174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6" name="Google Shape;3286;p121"/>
          <p:cNvSpPr txBox="1"/>
          <p:nvPr/>
        </p:nvSpPr>
        <p:spPr>
          <a:xfrm>
            <a:off x="2664736" y="29155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7" name="Google Shape;3287;p121"/>
          <p:cNvSpPr txBox="1"/>
          <p:nvPr/>
        </p:nvSpPr>
        <p:spPr>
          <a:xfrm>
            <a:off x="6022448" y="22316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8" name="Google Shape;3288;p121"/>
          <p:cNvSpPr txBox="1"/>
          <p:nvPr/>
        </p:nvSpPr>
        <p:spPr>
          <a:xfrm>
            <a:off x="4879448" y="24031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11334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" name="Google Shape;3293;p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Beam Search</a:t>
            </a:r>
            <a:endParaRPr/>
          </a:p>
        </p:txBody>
      </p:sp>
      <p:sp>
        <p:nvSpPr>
          <p:cNvPr id="3294" name="Google Shape;3294;p1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t" anchorCtr="0" compatLnSpc="1">
            <a:prstTxWarp prst="textNoShape">
              <a:avLst/>
            </a:prstTxWarp>
            <a:noAutofit/>
          </a:bodyPr>
          <a:lstStyle/>
          <a:p>
            <a:pPr indent="-300038"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Keep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025">
                <a:solidFill>
                  <a:schemeClr val="dk1"/>
                </a:solidFill>
              </a:rPr>
              <a:t> best states using the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025">
                <a:solidFill>
                  <a:schemeClr val="dk1"/>
                </a:solidFill>
              </a:rPr>
              <a:t>-value at each layer</a:t>
            </a:r>
            <a:endParaRPr sz="2025">
              <a:solidFill>
                <a:schemeClr val="dk1"/>
              </a:solidFill>
            </a:endParaRPr>
          </a:p>
          <a:p>
            <a:pPr indent="-300038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No guarantee of completeness nor optimality  </a:t>
            </a:r>
            <a:endParaRPr sz="2025"/>
          </a:p>
        </p:txBody>
      </p:sp>
      <p:sp>
        <p:nvSpPr>
          <p:cNvPr id="3295" name="Google Shape;3295;p122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49</a:t>
            </a:fld>
            <a:endParaRPr/>
          </a:p>
        </p:txBody>
      </p:sp>
      <p:sp>
        <p:nvSpPr>
          <p:cNvPr id="3296" name="Google Shape;3296;p122"/>
          <p:cNvSpPr/>
          <p:nvPr/>
        </p:nvSpPr>
        <p:spPr>
          <a:xfrm>
            <a:off x="4139667" y="2178179"/>
            <a:ext cx="132165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2, 3}, 0,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7" name="Google Shape;3297;p122"/>
          <p:cNvSpPr/>
          <p:nvPr/>
        </p:nvSpPr>
        <p:spPr>
          <a:xfrm>
            <a:off x="1458802" y="2761052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{2, 3}, 1, 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98" name="Google Shape;3298;p122"/>
          <p:cNvCxnSpPr/>
          <p:nvPr/>
        </p:nvCxnSpPr>
        <p:spPr>
          <a:xfrm flipH="1">
            <a:off x="2086767" y="2487047"/>
            <a:ext cx="27139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99" name="Google Shape;3299;p122"/>
          <p:cNvSpPr/>
          <p:nvPr/>
        </p:nvSpPr>
        <p:spPr>
          <a:xfrm>
            <a:off x="885327" y="334400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2, 10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00" name="Google Shape;3300;p122"/>
          <p:cNvCxnSpPr>
            <a:stCxn id="3297" idx="2"/>
            <a:endCxn id="3299" idx="0"/>
          </p:cNvCxnSpPr>
          <p:nvPr/>
        </p:nvCxnSpPr>
        <p:spPr>
          <a:xfrm flipH="1">
            <a:off x="1407502" y="3069977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01" name="Google Shape;3301;p122"/>
          <p:cNvSpPr/>
          <p:nvPr/>
        </p:nvSpPr>
        <p:spPr>
          <a:xfrm>
            <a:off x="4173039" y="2761090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3}, 2, 4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2" name="Google Shape;3302;p122"/>
          <p:cNvSpPr/>
          <p:nvPr/>
        </p:nvSpPr>
        <p:spPr>
          <a:xfrm>
            <a:off x="3599737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1,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3" name="Google Shape;3303;p122"/>
          <p:cNvSpPr/>
          <p:nvPr/>
        </p:nvSpPr>
        <p:spPr>
          <a:xfrm>
            <a:off x="4956941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04" name="Google Shape;3304;p122"/>
          <p:cNvCxnSpPr>
            <a:stCxn id="3301" idx="2"/>
            <a:endCxn id="3302" idx="0"/>
          </p:cNvCxnSpPr>
          <p:nvPr/>
        </p:nvCxnSpPr>
        <p:spPr>
          <a:xfrm flipH="1">
            <a:off x="4121739" y="3070015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5" name="Google Shape;3305;p122"/>
          <p:cNvCxnSpPr>
            <a:stCxn id="3301" idx="2"/>
            <a:endCxn id="3303" idx="0"/>
          </p:cNvCxnSpPr>
          <p:nvPr/>
        </p:nvCxnSpPr>
        <p:spPr>
          <a:xfrm>
            <a:off x="4800789" y="3070015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6" name="Google Shape;3306;p122"/>
          <p:cNvCxnSpPr/>
          <p:nvPr/>
        </p:nvCxnSpPr>
        <p:spPr>
          <a:xfrm>
            <a:off x="4800492" y="2487104"/>
            <a:ext cx="22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07" name="Google Shape;3307;p122"/>
          <p:cNvSpPr/>
          <p:nvPr/>
        </p:nvSpPr>
        <p:spPr>
          <a:xfrm>
            <a:off x="4956941" y="3344020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8" name="Google Shape;3308;p122"/>
          <p:cNvSpPr/>
          <p:nvPr/>
        </p:nvSpPr>
        <p:spPr>
          <a:xfrm>
            <a:off x="4956933" y="3926950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1, 12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9" name="Google Shape;3309;p122"/>
          <p:cNvSpPr/>
          <p:nvPr/>
        </p:nvSpPr>
        <p:spPr>
          <a:xfrm>
            <a:off x="4956933" y="450988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0, 15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10" name="Google Shape;3310;p122"/>
          <p:cNvCxnSpPr>
            <a:stCxn id="3307" idx="2"/>
            <a:endCxn id="3308" idx="0"/>
          </p:cNvCxnSpPr>
          <p:nvPr/>
        </p:nvCxnSpPr>
        <p:spPr>
          <a:xfrm>
            <a:off x="5479054" y="3652945"/>
            <a:ext cx="0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1" name="Google Shape;3311;p122"/>
          <p:cNvCxnSpPr>
            <a:stCxn id="3308" idx="2"/>
            <a:endCxn id="3309" idx="0"/>
          </p:cNvCxnSpPr>
          <p:nvPr/>
        </p:nvCxnSpPr>
        <p:spPr>
          <a:xfrm>
            <a:off x="5479046" y="4235875"/>
            <a:ext cx="0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2" name="Google Shape;3312;p122"/>
          <p:cNvCxnSpPr>
            <a:endCxn id="3307" idx="0"/>
          </p:cNvCxnSpPr>
          <p:nvPr/>
        </p:nvCxnSpPr>
        <p:spPr>
          <a:xfrm>
            <a:off x="4800679" y="3069970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13" name="Google Shape;3313;p122"/>
          <p:cNvSpPr/>
          <p:nvPr/>
        </p:nvSpPr>
        <p:spPr>
          <a:xfrm>
            <a:off x="6887282" y="2761071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14" name="Google Shape;3314;p122"/>
          <p:cNvCxnSpPr>
            <a:endCxn id="3313" idx="0"/>
          </p:cNvCxnSpPr>
          <p:nvPr/>
        </p:nvCxnSpPr>
        <p:spPr>
          <a:xfrm>
            <a:off x="4800407" y="2487021"/>
            <a:ext cx="271462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15" name="Google Shape;3315;p122"/>
          <p:cNvSpPr/>
          <p:nvPr/>
        </p:nvSpPr>
        <p:spPr>
          <a:xfrm>
            <a:off x="2242532" y="3344001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{2}, 3,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16" name="Google Shape;3316;p122"/>
          <p:cNvCxnSpPr>
            <a:endCxn id="3315" idx="0"/>
          </p:cNvCxnSpPr>
          <p:nvPr/>
        </p:nvCxnSpPr>
        <p:spPr>
          <a:xfrm>
            <a:off x="2086494" y="3069951"/>
            <a:ext cx="6781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17" name="Google Shape;3317;p122"/>
          <p:cNvSpPr txBox="1"/>
          <p:nvPr/>
        </p:nvSpPr>
        <p:spPr>
          <a:xfrm>
            <a:off x="5254786" y="4770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14</a:t>
            </a:r>
            <a:endParaRPr sz="16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8" name="Google Shape;3318;p122"/>
          <p:cNvSpPr txBox="1"/>
          <p:nvPr/>
        </p:nvSpPr>
        <p:spPr>
          <a:xfrm>
            <a:off x="828380" y="2136438"/>
            <a:ext cx="7157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9" name="Google Shape;3319;p122"/>
          <p:cNvSpPr txBox="1"/>
          <p:nvPr/>
        </p:nvSpPr>
        <p:spPr>
          <a:xfrm>
            <a:off x="5508098" y="35842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0" name="Google Shape;3320;p122"/>
          <p:cNvSpPr txBox="1"/>
          <p:nvPr/>
        </p:nvSpPr>
        <p:spPr>
          <a:xfrm>
            <a:off x="3279248" y="22697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1" name="Google Shape;3321;p122"/>
          <p:cNvSpPr txBox="1"/>
          <p:nvPr/>
        </p:nvSpPr>
        <p:spPr>
          <a:xfrm>
            <a:off x="1235986" y="29536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2" name="Google Shape;3322;p122"/>
          <p:cNvSpPr txBox="1"/>
          <p:nvPr/>
        </p:nvSpPr>
        <p:spPr>
          <a:xfrm>
            <a:off x="3965048" y="29555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3" name="Google Shape;3323;p122"/>
          <p:cNvSpPr txBox="1"/>
          <p:nvPr/>
        </p:nvSpPr>
        <p:spPr>
          <a:xfrm>
            <a:off x="5393798" y="29555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4" name="Google Shape;3324;p122"/>
          <p:cNvSpPr txBox="1"/>
          <p:nvPr/>
        </p:nvSpPr>
        <p:spPr>
          <a:xfrm>
            <a:off x="2664736" y="29536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5" name="Google Shape;3325;p122"/>
          <p:cNvSpPr txBox="1"/>
          <p:nvPr/>
        </p:nvSpPr>
        <p:spPr>
          <a:xfrm>
            <a:off x="6022448" y="22697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6" name="Google Shape;3326;p122"/>
          <p:cNvSpPr txBox="1"/>
          <p:nvPr/>
        </p:nvSpPr>
        <p:spPr>
          <a:xfrm>
            <a:off x="4879448" y="24412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7" name="Google Shape;3327;p122"/>
          <p:cNvSpPr txBox="1"/>
          <p:nvPr/>
        </p:nvSpPr>
        <p:spPr>
          <a:xfrm>
            <a:off x="5508098" y="41557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771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Model-and-Solve for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F1383-23FD-2A4B-A88F-5BFEA23A9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Domain-independent dynamic programming (DIDP)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2114"/>
            <a:fld id="{530EB858-6B5C-B24B-BC6C-CB4245C8C48A}" type="slidenum">
              <a:rPr lang="en-US" kern="1200">
                <a:latin typeface="Arial" charset="0"/>
                <a:ea typeface="+mn-ea"/>
                <a:cs typeface="+mn-cs"/>
              </a:rPr>
              <a:pPr defTabSz="912114"/>
              <a:t>5</a:t>
            </a:fld>
            <a:endParaRPr lang="en-US" kern="1200"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4" descr="Red Arrow Icon On White Background Flat Style Arrow Icon For Your Web Site  Design Logo App Ui Arrow Indicated The Direction Symbol Curved Arrow Sign  Stock Illustration - Download Image Now -">
            <a:extLst>
              <a:ext uri="{FF2B5EF4-FFF2-40B4-BE49-F238E27FC236}">
                <a16:creationId xmlns:a16="http://schemas.microsoft.com/office/drawing/2014/main" id="{5BE81205-4A7F-E277-B623-28746FA0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29" y="4037957"/>
            <a:ext cx="1508510" cy="12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145BADC-4459-F242-21FB-54504F73D3BB}"/>
              </a:ext>
            </a:extLst>
          </p:cNvPr>
          <p:cNvGrpSpPr/>
          <p:nvPr/>
        </p:nvGrpSpPr>
        <p:grpSpPr>
          <a:xfrm>
            <a:off x="2508250" y="2655684"/>
            <a:ext cx="2009868" cy="1729529"/>
            <a:chOff x="4083617" y="1896692"/>
            <a:chExt cx="2014853" cy="173381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93ADF4-9D0B-6E7E-F6AA-4937AA24C97A}"/>
                </a:ext>
              </a:extLst>
            </p:cNvPr>
            <p:cNvGrpSpPr/>
            <p:nvPr/>
          </p:nvGrpSpPr>
          <p:grpSpPr>
            <a:xfrm>
              <a:off x="4083617" y="1896692"/>
              <a:ext cx="1758945" cy="1112716"/>
              <a:chOff x="4648201" y="2550988"/>
              <a:chExt cx="2895600" cy="1849562"/>
            </a:xfrm>
          </p:grpSpPr>
          <p:sp>
            <p:nvSpPr>
              <p:cNvPr id="18" name="Internal Storage 17">
                <a:extLst>
                  <a:ext uri="{FF2B5EF4-FFF2-40B4-BE49-F238E27FC236}">
                    <a16:creationId xmlns:a16="http://schemas.microsoft.com/office/drawing/2014/main" id="{2FBC266B-9C77-7274-7B45-2F22238CEE62}"/>
                  </a:ext>
                </a:extLst>
              </p:cNvPr>
              <p:cNvSpPr/>
              <p:nvPr/>
            </p:nvSpPr>
            <p:spPr>
              <a:xfrm>
                <a:off x="4648201" y="2550988"/>
                <a:ext cx="2895600" cy="1849562"/>
              </a:xfrm>
              <a:prstGeom prst="flowChartInternalStorag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/>
                <a:endParaRPr lang="en-US" sz="1795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EFAA443-8407-A372-8649-8405815C3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4690" y="2876550"/>
                <a:ext cx="2210765" cy="121920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7C20F65-6389-2D52-EA5C-2A3EF3B9A084}"/>
                </a:ext>
              </a:extLst>
            </p:cNvPr>
            <p:cNvGrpSpPr/>
            <p:nvPr/>
          </p:nvGrpSpPr>
          <p:grpSpPr>
            <a:xfrm>
              <a:off x="4211571" y="2209552"/>
              <a:ext cx="1758945" cy="1112716"/>
              <a:chOff x="4648201" y="2550988"/>
              <a:chExt cx="2895600" cy="1849562"/>
            </a:xfrm>
          </p:grpSpPr>
          <p:sp>
            <p:nvSpPr>
              <p:cNvPr id="16" name="Internal Storage 15">
                <a:extLst>
                  <a:ext uri="{FF2B5EF4-FFF2-40B4-BE49-F238E27FC236}">
                    <a16:creationId xmlns:a16="http://schemas.microsoft.com/office/drawing/2014/main" id="{07983748-BA89-B1D5-78E7-6251ADDB8FBE}"/>
                  </a:ext>
                </a:extLst>
              </p:cNvPr>
              <p:cNvSpPr/>
              <p:nvPr/>
            </p:nvSpPr>
            <p:spPr>
              <a:xfrm>
                <a:off x="4648201" y="2550988"/>
                <a:ext cx="2895600" cy="1849562"/>
              </a:xfrm>
              <a:prstGeom prst="flowChartInternalStorag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/>
                <a:endParaRPr lang="en-US" sz="1795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A90ADC8-6D74-DEC2-9DB3-180BE01C5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4690" y="2876550"/>
                <a:ext cx="2210765" cy="12192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AA83DE4-3659-E64B-49C1-3ADC98D4F97D}"/>
                </a:ext>
              </a:extLst>
            </p:cNvPr>
            <p:cNvGrpSpPr/>
            <p:nvPr/>
          </p:nvGrpSpPr>
          <p:grpSpPr>
            <a:xfrm>
              <a:off x="4339525" y="2517795"/>
              <a:ext cx="1758945" cy="1112716"/>
              <a:chOff x="4648201" y="2550988"/>
              <a:chExt cx="2895600" cy="1849562"/>
            </a:xfrm>
          </p:grpSpPr>
          <p:sp>
            <p:nvSpPr>
              <p:cNvPr id="14" name="Internal Storage 13">
                <a:extLst>
                  <a:ext uri="{FF2B5EF4-FFF2-40B4-BE49-F238E27FC236}">
                    <a16:creationId xmlns:a16="http://schemas.microsoft.com/office/drawing/2014/main" id="{377CD32F-95A7-193B-3493-1888CFF17183}"/>
                  </a:ext>
                </a:extLst>
              </p:cNvPr>
              <p:cNvSpPr/>
              <p:nvPr/>
            </p:nvSpPr>
            <p:spPr>
              <a:xfrm>
                <a:off x="4648201" y="2550988"/>
                <a:ext cx="2895600" cy="1849562"/>
              </a:xfrm>
              <a:prstGeom prst="flowChartInternalStorag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/>
                <a:endParaRPr lang="en-US" sz="1795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54B9320-AD55-70B5-12AA-5934207C3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4690" y="2876550"/>
                <a:ext cx="2210765" cy="1219200"/>
              </a:xfrm>
              <a:prstGeom prst="rect">
                <a:avLst/>
              </a:prstGeom>
            </p:spPr>
          </p:pic>
        </p:grpSp>
      </p:grpSp>
      <p:pic>
        <p:nvPicPr>
          <p:cNvPr id="22" name="Picture 2" descr="Gears – Bartosz Ciechanowski">
            <a:extLst>
              <a:ext uri="{FF2B5EF4-FFF2-40B4-BE49-F238E27FC236}">
                <a16:creationId xmlns:a16="http://schemas.microsoft.com/office/drawing/2014/main" id="{931E90B9-C2CA-696C-3B86-F7D463214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70" y="2786386"/>
            <a:ext cx="2114216" cy="11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2BCD7ECC-DEF2-A14F-AE33-332B95D77747}"/>
              </a:ext>
            </a:extLst>
          </p:cNvPr>
          <p:cNvSpPr/>
          <p:nvPr/>
        </p:nvSpPr>
        <p:spPr>
          <a:xfrm flipH="1">
            <a:off x="659799" y="2305314"/>
            <a:ext cx="1855282" cy="1324912"/>
          </a:xfrm>
          <a:prstGeom prst="wedgeRoundRectCallout">
            <a:avLst>
              <a:gd name="adj1" fmla="val -57437"/>
              <a:gd name="adj2" fmla="val 2305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sz="1795" dirty="0">
                <a:solidFill>
                  <a:srgbClr val="000000"/>
                </a:solidFill>
                <a:latin typeface="Arial"/>
              </a:rPr>
              <a:t>Define models using DP transition system 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662C6476-ADCE-8D7D-5136-9DDA95E9FBC8}"/>
              </a:ext>
            </a:extLst>
          </p:cNvPr>
          <p:cNvSpPr/>
          <p:nvPr/>
        </p:nvSpPr>
        <p:spPr>
          <a:xfrm>
            <a:off x="6982431" y="2305314"/>
            <a:ext cx="1855282" cy="1324912"/>
          </a:xfrm>
          <a:prstGeom prst="wedgeRoundRectCallout">
            <a:avLst>
              <a:gd name="adj1" fmla="val -57437"/>
              <a:gd name="adj2" fmla="val 2305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sz="1795" dirty="0">
                <a:solidFill>
                  <a:srgbClr val="000000"/>
                </a:solidFill>
                <a:latin typeface="Arial"/>
              </a:rPr>
              <a:t>Solve models using heuristic state-based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D470F-4AB9-7C55-0FCD-49BB0B200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909609"/>
            <a:ext cx="1177229" cy="1179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960D45-45A7-1928-E3F3-D5E308E72748}"/>
              </a:ext>
            </a:extLst>
          </p:cNvPr>
          <p:cNvSpPr txBox="1"/>
          <p:nvPr/>
        </p:nvSpPr>
        <p:spPr>
          <a:xfrm>
            <a:off x="6291764" y="47195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didp.ai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873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p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Beam Search</a:t>
            </a:r>
            <a:endParaRPr/>
          </a:p>
        </p:txBody>
      </p:sp>
      <p:sp>
        <p:nvSpPr>
          <p:cNvPr id="3333" name="Google Shape;3333;p1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t" anchorCtr="0" compatLnSpc="1">
            <a:prstTxWarp prst="textNoShape">
              <a:avLst/>
            </a:prstTxWarp>
            <a:noAutofit/>
          </a:bodyPr>
          <a:lstStyle/>
          <a:p>
            <a:pPr indent="-300038"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Keep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025">
                <a:solidFill>
                  <a:schemeClr val="dk1"/>
                </a:solidFill>
              </a:rPr>
              <a:t> best states using the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025">
                <a:solidFill>
                  <a:schemeClr val="dk1"/>
                </a:solidFill>
              </a:rPr>
              <a:t>-value at each layer</a:t>
            </a:r>
            <a:endParaRPr sz="2025">
              <a:solidFill>
                <a:schemeClr val="dk1"/>
              </a:solidFill>
            </a:endParaRPr>
          </a:p>
          <a:p>
            <a:pPr indent="-300038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No guarantee of completeness nor optimality  </a:t>
            </a:r>
            <a:endParaRPr sz="2025"/>
          </a:p>
        </p:txBody>
      </p:sp>
      <p:sp>
        <p:nvSpPr>
          <p:cNvPr id="3334" name="Google Shape;3334;p123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50</a:t>
            </a:fld>
            <a:endParaRPr/>
          </a:p>
        </p:txBody>
      </p:sp>
      <p:sp>
        <p:nvSpPr>
          <p:cNvPr id="3335" name="Google Shape;3335;p123"/>
          <p:cNvSpPr/>
          <p:nvPr/>
        </p:nvSpPr>
        <p:spPr>
          <a:xfrm>
            <a:off x="4139667" y="2178179"/>
            <a:ext cx="132165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2, 3}, 0,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6" name="Google Shape;3336;p123"/>
          <p:cNvSpPr/>
          <p:nvPr/>
        </p:nvSpPr>
        <p:spPr>
          <a:xfrm>
            <a:off x="1458802" y="2761052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{2, 3}, 1, 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37" name="Google Shape;3337;p123"/>
          <p:cNvCxnSpPr/>
          <p:nvPr/>
        </p:nvCxnSpPr>
        <p:spPr>
          <a:xfrm flipH="1">
            <a:off x="2086767" y="2487047"/>
            <a:ext cx="27139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38" name="Google Shape;3338;p123"/>
          <p:cNvSpPr/>
          <p:nvPr/>
        </p:nvSpPr>
        <p:spPr>
          <a:xfrm>
            <a:off x="885327" y="334400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2, 10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39" name="Google Shape;3339;p123"/>
          <p:cNvCxnSpPr>
            <a:stCxn id="3336" idx="2"/>
            <a:endCxn id="3338" idx="0"/>
          </p:cNvCxnSpPr>
          <p:nvPr/>
        </p:nvCxnSpPr>
        <p:spPr>
          <a:xfrm flipH="1">
            <a:off x="1407502" y="3069977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40" name="Google Shape;3340;p123"/>
          <p:cNvSpPr/>
          <p:nvPr/>
        </p:nvSpPr>
        <p:spPr>
          <a:xfrm>
            <a:off x="4173039" y="2761090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3}, 2, 4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1" name="Google Shape;3341;p123"/>
          <p:cNvSpPr/>
          <p:nvPr/>
        </p:nvSpPr>
        <p:spPr>
          <a:xfrm>
            <a:off x="3599737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1,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2" name="Google Shape;3342;p123"/>
          <p:cNvSpPr/>
          <p:nvPr/>
        </p:nvSpPr>
        <p:spPr>
          <a:xfrm>
            <a:off x="4956941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43" name="Google Shape;3343;p123"/>
          <p:cNvCxnSpPr>
            <a:stCxn id="3340" idx="2"/>
            <a:endCxn id="3341" idx="0"/>
          </p:cNvCxnSpPr>
          <p:nvPr/>
        </p:nvCxnSpPr>
        <p:spPr>
          <a:xfrm flipH="1">
            <a:off x="4121739" y="3070015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44" name="Google Shape;3344;p123"/>
          <p:cNvCxnSpPr>
            <a:stCxn id="3340" idx="2"/>
            <a:endCxn id="3342" idx="0"/>
          </p:cNvCxnSpPr>
          <p:nvPr/>
        </p:nvCxnSpPr>
        <p:spPr>
          <a:xfrm>
            <a:off x="4800789" y="3070015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45" name="Google Shape;3345;p123"/>
          <p:cNvCxnSpPr/>
          <p:nvPr/>
        </p:nvCxnSpPr>
        <p:spPr>
          <a:xfrm>
            <a:off x="4800492" y="2487104"/>
            <a:ext cx="22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46" name="Google Shape;3346;p123"/>
          <p:cNvSpPr/>
          <p:nvPr/>
        </p:nvSpPr>
        <p:spPr>
          <a:xfrm>
            <a:off x="4956941" y="3344020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7" name="Google Shape;3347;p123"/>
          <p:cNvSpPr/>
          <p:nvPr/>
        </p:nvSpPr>
        <p:spPr>
          <a:xfrm>
            <a:off x="4956933" y="3926950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1, 12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8" name="Google Shape;3348;p123"/>
          <p:cNvSpPr/>
          <p:nvPr/>
        </p:nvSpPr>
        <p:spPr>
          <a:xfrm>
            <a:off x="4956933" y="4509880"/>
            <a:ext cx="1044225" cy="3089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0, 15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49" name="Google Shape;3349;p123"/>
          <p:cNvCxnSpPr>
            <a:stCxn id="3346" idx="2"/>
            <a:endCxn id="3347" idx="0"/>
          </p:cNvCxnSpPr>
          <p:nvPr/>
        </p:nvCxnSpPr>
        <p:spPr>
          <a:xfrm>
            <a:off x="5479054" y="3652945"/>
            <a:ext cx="0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50" name="Google Shape;3350;p123"/>
          <p:cNvCxnSpPr>
            <a:stCxn id="3347" idx="2"/>
            <a:endCxn id="3348" idx="0"/>
          </p:cNvCxnSpPr>
          <p:nvPr/>
        </p:nvCxnSpPr>
        <p:spPr>
          <a:xfrm>
            <a:off x="5479046" y="4235875"/>
            <a:ext cx="0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51" name="Google Shape;3351;p123"/>
          <p:cNvCxnSpPr>
            <a:endCxn id="3346" idx="0"/>
          </p:cNvCxnSpPr>
          <p:nvPr/>
        </p:nvCxnSpPr>
        <p:spPr>
          <a:xfrm>
            <a:off x="4800679" y="3069970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52" name="Google Shape;3352;p123"/>
          <p:cNvSpPr/>
          <p:nvPr/>
        </p:nvSpPr>
        <p:spPr>
          <a:xfrm>
            <a:off x="6887282" y="2761071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53" name="Google Shape;3353;p123"/>
          <p:cNvCxnSpPr>
            <a:endCxn id="3352" idx="0"/>
          </p:cNvCxnSpPr>
          <p:nvPr/>
        </p:nvCxnSpPr>
        <p:spPr>
          <a:xfrm>
            <a:off x="4800407" y="2487021"/>
            <a:ext cx="271462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54" name="Google Shape;3354;p123"/>
          <p:cNvSpPr/>
          <p:nvPr/>
        </p:nvSpPr>
        <p:spPr>
          <a:xfrm>
            <a:off x="2242532" y="3344001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{2}, 3,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55" name="Google Shape;3355;p123"/>
          <p:cNvCxnSpPr>
            <a:endCxn id="3354" idx="0"/>
          </p:cNvCxnSpPr>
          <p:nvPr/>
        </p:nvCxnSpPr>
        <p:spPr>
          <a:xfrm>
            <a:off x="2086494" y="3069951"/>
            <a:ext cx="6781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56" name="Google Shape;3356;p123"/>
          <p:cNvSpPr txBox="1"/>
          <p:nvPr/>
        </p:nvSpPr>
        <p:spPr>
          <a:xfrm>
            <a:off x="5254786" y="4770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14</a:t>
            </a:r>
            <a:endParaRPr sz="165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7" name="Google Shape;3357;p123"/>
          <p:cNvSpPr txBox="1"/>
          <p:nvPr/>
        </p:nvSpPr>
        <p:spPr>
          <a:xfrm>
            <a:off x="828380" y="2136438"/>
            <a:ext cx="7157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8" name="Google Shape;3358;p123"/>
          <p:cNvSpPr txBox="1"/>
          <p:nvPr/>
        </p:nvSpPr>
        <p:spPr>
          <a:xfrm>
            <a:off x="5508098" y="35842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9" name="Google Shape;3359;p123"/>
          <p:cNvSpPr txBox="1"/>
          <p:nvPr/>
        </p:nvSpPr>
        <p:spPr>
          <a:xfrm>
            <a:off x="3279248" y="22697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0" name="Google Shape;3360;p123"/>
          <p:cNvSpPr txBox="1"/>
          <p:nvPr/>
        </p:nvSpPr>
        <p:spPr>
          <a:xfrm>
            <a:off x="1235986" y="29536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1" name="Google Shape;3361;p123"/>
          <p:cNvSpPr txBox="1"/>
          <p:nvPr/>
        </p:nvSpPr>
        <p:spPr>
          <a:xfrm>
            <a:off x="3965048" y="29555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2" name="Google Shape;3362;p123"/>
          <p:cNvSpPr txBox="1"/>
          <p:nvPr/>
        </p:nvSpPr>
        <p:spPr>
          <a:xfrm>
            <a:off x="5393798" y="29555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3" name="Google Shape;3363;p123"/>
          <p:cNvSpPr txBox="1"/>
          <p:nvPr/>
        </p:nvSpPr>
        <p:spPr>
          <a:xfrm>
            <a:off x="2664736" y="29536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4" name="Google Shape;3364;p123"/>
          <p:cNvSpPr txBox="1"/>
          <p:nvPr/>
        </p:nvSpPr>
        <p:spPr>
          <a:xfrm>
            <a:off x="6022448" y="22697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5" name="Google Shape;3365;p123"/>
          <p:cNvSpPr txBox="1"/>
          <p:nvPr/>
        </p:nvSpPr>
        <p:spPr>
          <a:xfrm>
            <a:off x="4879448" y="24412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6" name="Google Shape;3366;p123"/>
          <p:cNvSpPr txBox="1"/>
          <p:nvPr/>
        </p:nvSpPr>
        <p:spPr>
          <a:xfrm>
            <a:off x="5508098" y="41557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5766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Google Shape;3371;p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Beam Search</a:t>
            </a:r>
            <a:endParaRPr/>
          </a:p>
        </p:txBody>
      </p:sp>
      <p:sp>
        <p:nvSpPr>
          <p:cNvPr id="3372" name="Google Shape;3372;p1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t" anchorCtr="0" compatLnSpc="1">
            <a:prstTxWarp prst="textNoShape">
              <a:avLst/>
            </a:prstTxWarp>
            <a:noAutofit/>
          </a:bodyPr>
          <a:lstStyle/>
          <a:p>
            <a:pPr indent="-300038"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Keep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025">
                <a:solidFill>
                  <a:schemeClr val="dk1"/>
                </a:solidFill>
              </a:rPr>
              <a:t> best states using the </a:t>
            </a:r>
            <a:r>
              <a:rPr lang="en" sz="2025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025">
                <a:solidFill>
                  <a:schemeClr val="dk1"/>
                </a:solidFill>
              </a:rPr>
              <a:t>-value at each layer</a:t>
            </a:r>
            <a:endParaRPr sz="2025">
              <a:solidFill>
                <a:schemeClr val="dk1"/>
              </a:solidFill>
            </a:endParaRPr>
          </a:p>
          <a:p>
            <a:pPr indent="-300038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" sz="2025">
                <a:solidFill>
                  <a:schemeClr val="dk1"/>
                </a:solidFill>
              </a:rPr>
              <a:t>No guarantee of completeness nor optimality  </a:t>
            </a:r>
            <a:endParaRPr sz="2025"/>
          </a:p>
        </p:txBody>
      </p:sp>
      <p:sp>
        <p:nvSpPr>
          <p:cNvPr id="3373" name="Google Shape;3373;p12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51</a:t>
            </a:fld>
            <a:endParaRPr/>
          </a:p>
        </p:txBody>
      </p:sp>
      <p:sp>
        <p:nvSpPr>
          <p:cNvPr id="3374" name="Google Shape;3374;p124"/>
          <p:cNvSpPr/>
          <p:nvPr/>
        </p:nvSpPr>
        <p:spPr>
          <a:xfrm>
            <a:off x="4139667" y="2178179"/>
            <a:ext cx="132165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2, 3}, 0,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5" name="Google Shape;3375;p124"/>
          <p:cNvSpPr/>
          <p:nvPr/>
        </p:nvSpPr>
        <p:spPr>
          <a:xfrm>
            <a:off x="1458802" y="2761052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{2, 3}, 1, 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76" name="Google Shape;3376;p124"/>
          <p:cNvCxnSpPr/>
          <p:nvPr/>
        </p:nvCxnSpPr>
        <p:spPr>
          <a:xfrm flipH="1">
            <a:off x="2086767" y="2487047"/>
            <a:ext cx="27139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77" name="Google Shape;3377;p124"/>
          <p:cNvSpPr/>
          <p:nvPr/>
        </p:nvSpPr>
        <p:spPr>
          <a:xfrm>
            <a:off x="885327" y="334400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2, 10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78" name="Google Shape;3378;p124"/>
          <p:cNvCxnSpPr>
            <a:stCxn id="3375" idx="2"/>
            <a:endCxn id="3377" idx="0"/>
          </p:cNvCxnSpPr>
          <p:nvPr/>
        </p:nvCxnSpPr>
        <p:spPr>
          <a:xfrm flipH="1">
            <a:off x="1407502" y="3069977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79" name="Google Shape;3379;p124"/>
          <p:cNvSpPr/>
          <p:nvPr/>
        </p:nvSpPr>
        <p:spPr>
          <a:xfrm>
            <a:off x="4173039" y="2761090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3}, 2, 4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0" name="Google Shape;3380;p124"/>
          <p:cNvSpPr/>
          <p:nvPr/>
        </p:nvSpPr>
        <p:spPr>
          <a:xfrm>
            <a:off x="3599737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1,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1" name="Google Shape;3381;p124"/>
          <p:cNvSpPr/>
          <p:nvPr/>
        </p:nvSpPr>
        <p:spPr>
          <a:xfrm>
            <a:off x="4956941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82" name="Google Shape;3382;p124"/>
          <p:cNvCxnSpPr>
            <a:stCxn id="3379" idx="2"/>
            <a:endCxn id="3380" idx="0"/>
          </p:cNvCxnSpPr>
          <p:nvPr/>
        </p:nvCxnSpPr>
        <p:spPr>
          <a:xfrm flipH="1">
            <a:off x="4121739" y="3070015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3" name="Google Shape;3383;p124"/>
          <p:cNvCxnSpPr>
            <a:stCxn id="3379" idx="2"/>
            <a:endCxn id="3381" idx="0"/>
          </p:cNvCxnSpPr>
          <p:nvPr/>
        </p:nvCxnSpPr>
        <p:spPr>
          <a:xfrm>
            <a:off x="4800789" y="3070015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4" name="Google Shape;3384;p124"/>
          <p:cNvCxnSpPr/>
          <p:nvPr/>
        </p:nvCxnSpPr>
        <p:spPr>
          <a:xfrm>
            <a:off x="4800492" y="2487104"/>
            <a:ext cx="22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85" name="Google Shape;3385;p124"/>
          <p:cNvSpPr/>
          <p:nvPr/>
        </p:nvSpPr>
        <p:spPr>
          <a:xfrm>
            <a:off x="4956941" y="3344020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6" name="Google Shape;3386;p124"/>
          <p:cNvSpPr/>
          <p:nvPr/>
        </p:nvSpPr>
        <p:spPr>
          <a:xfrm>
            <a:off x="4956933" y="3926950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1, 12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7" name="Google Shape;3387;p124"/>
          <p:cNvSpPr/>
          <p:nvPr/>
        </p:nvSpPr>
        <p:spPr>
          <a:xfrm>
            <a:off x="4956933" y="4509880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0, 15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88" name="Google Shape;3388;p124"/>
          <p:cNvCxnSpPr>
            <a:stCxn id="3385" idx="2"/>
            <a:endCxn id="3386" idx="0"/>
          </p:cNvCxnSpPr>
          <p:nvPr/>
        </p:nvCxnSpPr>
        <p:spPr>
          <a:xfrm>
            <a:off x="5479054" y="3652945"/>
            <a:ext cx="0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9" name="Google Shape;3389;p124"/>
          <p:cNvCxnSpPr>
            <a:stCxn id="3386" idx="2"/>
            <a:endCxn id="3387" idx="0"/>
          </p:cNvCxnSpPr>
          <p:nvPr/>
        </p:nvCxnSpPr>
        <p:spPr>
          <a:xfrm>
            <a:off x="5479046" y="4235875"/>
            <a:ext cx="0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90" name="Google Shape;3390;p124"/>
          <p:cNvCxnSpPr>
            <a:endCxn id="3385" idx="0"/>
          </p:cNvCxnSpPr>
          <p:nvPr/>
        </p:nvCxnSpPr>
        <p:spPr>
          <a:xfrm>
            <a:off x="4800679" y="3069970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91" name="Google Shape;3391;p124"/>
          <p:cNvSpPr/>
          <p:nvPr/>
        </p:nvSpPr>
        <p:spPr>
          <a:xfrm>
            <a:off x="6887282" y="2761071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92" name="Google Shape;3392;p124"/>
          <p:cNvCxnSpPr>
            <a:endCxn id="3391" idx="0"/>
          </p:cNvCxnSpPr>
          <p:nvPr/>
        </p:nvCxnSpPr>
        <p:spPr>
          <a:xfrm>
            <a:off x="4800407" y="2487021"/>
            <a:ext cx="271462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93" name="Google Shape;3393;p124"/>
          <p:cNvSpPr/>
          <p:nvPr/>
        </p:nvSpPr>
        <p:spPr>
          <a:xfrm>
            <a:off x="2242532" y="3344001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{2}, 3,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94" name="Google Shape;3394;p124"/>
          <p:cNvCxnSpPr>
            <a:endCxn id="3393" idx="0"/>
          </p:cNvCxnSpPr>
          <p:nvPr/>
        </p:nvCxnSpPr>
        <p:spPr>
          <a:xfrm>
            <a:off x="2086494" y="3069951"/>
            <a:ext cx="6781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95" name="Google Shape;3395;p124"/>
          <p:cNvSpPr txBox="1"/>
          <p:nvPr/>
        </p:nvSpPr>
        <p:spPr>
          <a:xfrm>
            <a:off x="5254786" y="4770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14</a:t>
            </a:r>
            <a:endParaRPr sz="165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6" name="Google Shape;3396;p124"/>
          <p:cNvSpPr txBox="1"/>
          <p:nvPr/>
        </p:nvSpPr>
        <p:spPr>
          <a:xfrm>
            <a:off x="828380" y="2136438"/>
            <a:ext cx="7157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7" name="Google Shape;3397;p124"/>
          <p:cNvSpPr txBox="1"/>
          <p:nvPr/>
        </p:nvSpPr>
        <p:spPr>
          <a:xfrm>
            <a:off x="5508098" y="35842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8" name="Google Shape;3398;p124"/>
          <p:cNvSpPr txBox="1"/>
          <p:nvPr/>
        </p:nvSpPr>
        <p:spPr>
          <a:xfrm>
            <a:off x="3279248" y="22697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9" name="Google Shape;3399;p124"/>
          <p:cNvSpPr txBox="1"/>
          <p:nvPr/>
        </p:nvSpPr>
        <p:spPr>
          <a:xfrm>
            <a:off x="1235986" y="29536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0" name="Google Shape;3400;p124"/>
          <p:cNvSpPr txBox="1"/>
          <p:nvPr/>
        </p:nvSpPr>
        <p:spPr>
          <a:xfrm>
            <a:off x="3965048" y="29555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1" name="Google Shape;3401;p124"/>
          <p:cNvSpPr txBox="1"/>
          <p:nvPr/>
        </p:nvSpPr>
        <p:spPr>
          <a:xfrm>
            <a:off x="5393798" y="29555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2" name="Google Shape;3402;p124"/>
          <p:cNvSpPr txBox="1"/>
          <p:nvPr/>
        </p:nvSpPr>
        <p:spPr>
          <a:xfrm>
            <a:off x="2664736" y="29536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3" name="Google Shape;3403;p124"/>
          <p:cNvSpPr txBox="1"/>
          <p:nvPr/>
        </p:nvSpPr>
        <p:spPr>
          <a:xfrm>
            <a:off x="6022448" y="22697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4" name="Google Shape;3404;p124"/>
          <p:cNvSpPr txBox="1"/>
          <p:nvPr/>
        </p:nvSpPr>
        <p:spPr>
          <a:xfrm>
            <a:off x="4879448" y="24412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5" name="Google Shape;3405;p124"/>
          <p:cNvSpPr txBox="1"/>
          <p:nvPr/>
        </p:nvSpPr>
        <p:spPr>
          <a:xfrm>
            <a:off x="5508098" y="41557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2314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" name="Google Shape;3410;p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/>
              <a:t>Beam Search</a:t>
            </a:r>
            <a:endParaRPr/>
          </a:p>
        </p:txBody>
      </p:sp>
      <p:sp>
        <p:nvSpPr>
          <p:cNvPr id="3411" name="Google Shape;3411;p1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t" anchorCtr="0" compatLnSpc="1">
            <a:prstTxWarp prst="textNoShape">
              <a:avLst/>
            </a:prstTxWarp>
            <a:noAutofit/>
          </a:bodyPr>
          <a:lstStyle/>
          <a:p>
            <a:pPr indent="-300038">
              <a:buClr>
                <a:schemeClr val="dk1"/>
              </a:buClr>
              <a:buSzPts val="2700"/>
            </a:pPr>
            <a:r>
              <a:rPr lang="en" sz="2025" dirty="0">
                <a:solidFill>
                  <a:schemeClr val="dk1"/>
                </a:solidFill>
              </a:rPr>
              <a:t>Keep </a:t>
            </a:r>
            <a:r>
              <a:rPr lang="en" sz="2025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2025" dirty="0">
                <a:solidFill>
                  <a:schemeClr val="dk1"/>
                </a:solidFill>
              </a:rPr>
              <a:t> best states using the </a:t>
            </a:r>
            <a:r>
              <a:rPr lang="en" sz="2025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 sz="2025" dirty="0">
                <a:solidFill>
                  <a:schemeClr val="dk1"/>
                </a:solidFill>
              </a:rPr>
              <a:t>-value at each layer</a:t>
            </a:r>
            <a:endParaRPr sz="2025" dirty="0">
              <a:solidFill>
                <a:schemeClr val="dk1"/>
              </a:solidFill>
            </a:endParaRPr>
          </a:p>
          <a:p>
            <a:pPr indent="-300038">
              <a:spcBef>
                <a:spcPts val="0"/>
              </a:spcBef>
              <a:buClr>
                <a:schemeClr val="dk1"/>
              </a:buClr>
              <a:buSzPts val="2700"/>
            </a:pPr>
            <a:r>
              <a:rPr lang="en" sz="2025" dirty="0">
                <a:solidFill>
                  <a:schemeClr val="dk1"/>
                </a:solidFill>
              </a:rPr>
              <a:t>No guarantee of completeness nor optimality  </a:t>
            </a:r>
            <a:endParaRPr sz="2025" dirty="0"/>
          </a:p>
        </p:txBody>
      </p:sp>
      <p:sp>
        <p:nvSpPr>
          <p:cNvPr id="3412" name="Google Shape;3412;p125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52</a:t>
            </a:fld>
            <a:endParaRPr/>
          </a:p>
        </p:txBody>
      </p:sp>
      <p:sp>
        <p:nvSpPr>
          <p:cNvPr id="3413" name="Google Shape;3413;p125"/>
          <p:cNvSpPr/>
          <p:nvPr/>
        </p:nvSpPr>
        <p:spPr>
          <a:xfrm>
            <a:off x="4139667" y="2178179"/>
            <a:ext cx="132165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2, 3}, 0, 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4" name="Google Shape;3414;p125"/>
          <p:cNvSpPr/>
          <p:nvPr/>
        </p:nvSpPr>
        <p:spPr>
          <a:xfrm>
            <a:off x="1458802" y="2761052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{2, 3}, 1, 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15" name="Google Shape;3415;p125"/>
          <p:cNvCxnSpPr/>
          <p:nvPr/>
        </p:nvCxnSpPr>
        <p:spPr>
          <a:xfrm flipH="1">
            <a:off x="2086767" y="2487047"/>
            <a:ext cx="27139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16" name="Google Shape;3416;p125"/>
          <p:cNvSpPr/>
          <p:nvPr/>
        </p:nvSpPr>
        <p:spPr>
          <a:xfrm>
            <a:off x="885327" y="3344001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2, 10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17" name="Google Shape;3417;p125"/>
          <p:cNvCxnSpPr>
            <a:stCxn id="3414" idx="2"/>
            <a:endCxn id="3416" idx="0"/>
          </p:cNvCxnSpPr>
          <p:nvPr/>
        </p:nvCxnSpPr>
        <p:spPr>
          <a:xfrm flipH="1">
            <a:off x="1407502" y="3069977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18" name="Google Shape;3418;p125"/>
          <p:cNvSpPr/>
          <p:nvPr/>
        </p:nvSpPr>
        <p:spPr>
          <a:xfrm>
            <a:off x="4173039" y="2761090"/>
            <a:ext cx="1255500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3}, 2, 4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9" name="Google Shape;3419;p125"/>
          <p:cNvSpPr/>
          <p:nvPr/>
        </p:nvSpPr>
        <p:spPr>
          <a:xfrm>
            <a:off x="3599737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{3}, 1,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0" name="Google Shape;3420;p125"/>
          <p:cNvSpPr/>
          <p:nvPr/>
        </p:nvSpPr>
        <p:spPr>
          <a:xfrm>
            <a:off x="4956941" y="3344020"/>
            <a:ext cx="1044225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21" name="Google Shape;3421;p125"/>
          <p:cNvCxnSpPr>
            <a:stCxn id="3418" idx="2"/>
            <a:endCxn id="3419" idx="0"/>
          </p:cNvCxnSpPr>
          <p:nvPr/>
        </p:nvCxnSpPr>
        <p:spPr>
          <a:xfrm flipH="1">
            <a:off x="4121739" y="3070015"/>
            <a:ext cx="6790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2" name="Google Shape;3422;p125"/>
          <p:cNvCxnSpPr>
            <a:stCxn id="3418" idx="2"/>
            <a:endCxn id="3420" idx="0"/>
          </p:cNvCxnSpPr>
          <p:nvPr/>
        </p:nvCxnSpPr>
        <p:spPr>
          <a:xfrm>
            <a:off x="4800789" y="3070015"/>
            <a:ext cx="67837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3" name="Google Shape;3423;p125"/>
          <p:cNvCxnSpPr/>
          <p:nvPr/>
        </p:nvCxnSpPr>
        <p:spPr>
          <a:xfrm>
            <a:off x="4800492" y="2487104"/>
            <a:ext cx="225" cy="27405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24" name="Google Shape;3424;p125"/>
          <p:cNvSpPr/>
          <p:nvPr/>
        </p:nvSpPr>
        <p:spPr>
          <a:xfrm>
            <a:off x="4956941" y="3344020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5" name="Google Shape;3425;p125"/>
          <p:cNvSpPr/>
          <p:nvPr/>
        </p:nvSpPr>
        <p:spPr>
          <a:xfrm>
            <a:off x="4956933" y="3926950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1, 12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6" name="Google Shape;3426;p125"/>
          <p:cNvSpPr/>
          <p:nvPr/>
        </p:nvSpPr>
        <p:spPr>
          <a:xfrm>
            <a:off x="4956933" y="4509880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∅, 0, 15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27" name="Google Shape;3427;p125"/>
          <p:cNvCxnSpPr>
            <a:stCxn id="3424" idx="2"/>
            <a:endCxn id="3425" idx="0"/>
          </p:cNvCxnSpPr>
          <p:nvPr/>
        </p:nvCxnSpPr>
        <p:spPr>
          <a:xfrm>
            <a:off x="5479054" y="3652945"/>
            <a:ext cx="0" cy="27405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8" name="Google Shape;3428;p125"/>
          <p:cNvCxnSpPr>
            <a:stCxn id="3425" idx="2"/>
            <a:endCxn id="3426" idx="0"/>
          </p:cNvCxnSpPr>
          <p:nvPr/>
        </p:nvCxnSpPr>
        <p:spPr>
          <a:xfrm>
            <a:off x="5479046" y="4235875"/>
            <a:ext cx="0" cy="27405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9" name="Google Shape;3429;p125"/>
          <p:cNvCxnSpPr>
            <a:endCxn id="3424" idx="0"/>
          </p:cNvCxnSpPr>
          <p:nvPr/>
        </p:nvCxnSpPr>
        <p:spPr>
          <a:xfrm>
            <a:off x="4800679" y="3069970"/>
            <a:ext cx="678375" cy="27405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30" name="Google Shape;3430;p125"/>
          <p:cNvSpPr/>
          <p:nvPr/>
        </p:nvSpPr>
        <p:spPr>
          <a:xfrm>
            <a:off x="6887282" y="2761071"/>
            <a:ext cx="1255500" cy="3089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{1, 2}, 3, 8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31" name="Google Shape;3431;p125"/>
          <p:cNvCxnSpPr>
            <a:endCxn id="3430" idx="0"/>
          </p:cNvCxnSpPr>
          <p:nvPr/>
        </p:nvCxnSpPr>
        <p:spPr>
          <a:xfrm>
            <a:off x="4800407" y="2487021"/>
            <a:ext cx="2714625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32" name="Google Shape;3432;p125"/>
          <p:cNvSpPr/>
          <p:nvPr/>
        </p:nvSpPr>
        <p:spPr>
          <a:xfrm>
            <a:off x="2242532" y="3344001"/>
            <a:ext cx="1044225" cy="308925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{2}, 3, 9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33" name="Google Shape;3433;p125"/>
          <p:cNvCxnSpPr>
            <a:endCxn id="3432" idx="0"/>
          </p:cNvCxnSpPr>
          <p:nvPr/>
        </p:nvCxnSpPr>
        <p:spPr>
          <a:xfrm>
            <a:off x="2086494" y="3069951"/>
            <a:ext cx="678150" cy="27405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34" name="Google Shape;3434;p125"/>
          <p:cNvSpPr txBox="1"/>
          <p:nvPr/>
        </p:nvSpPr>
        <p:spPr>
          <a:xfrm>
            <a:off x="5254786" y="4770157"/>
            <a:ext cx="5474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f:</a:t>
            </a:r>
            <a:r>
              <a:rPr lang="en" sz="165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14</a:t>
            </a:r>
            <a:endParaRPr sz="165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5" name="Google Shape;3435;p125"/>
          <p:cNvSpPr txBox="1"/>
          <p:nvPr/>
        </p:nvSpPr>
        <p:spPr>
          <a:xfrm>
            <a:off x="828380" y="2136438"/>
            <a:ext cx="715725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 = 2</a:t>
            </a:r>
            <a:endParaRPr sz="1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6" name="Google Shape;3436;p125"/>
          <p:cNvSpPr txBox="1"/>
          <p:nvPr/>
        </p:nvSpPr>
        <p:spPr>
          <a:xfrm>
            <a:off x="5508098" y="35842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7" name="Google Shape;3437;p125"/>
          <p:cNvSpPr txBox="1"/>
          <p:nvPr/>
        </p:nvSpPr>
        <p:spPr>
          <a:xfrm>
            <a:off x="3279248" y="22697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8" name="Google Shape;3438;p125"/>
          <p:cNvSpPr txBox="1"/>
          <p:nvPr/>
        </p:nvSpPr>
        <p:spPr>
          <a:xfrm>
            <a:off x="1235986" y="29536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9" name="Google Shape;3439;p125"/>
          <p:cNvSpPr txBox="1"/>
          <p:nvPr/>
        </p:nvSpPr>
        <p:spPr>
          <a:xfrm>
            <a:off x="3965048" y="29555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0" name="Google Shape;3440;p125"/>
          <p:cNvSpPr txBox="1"/>
          <p:nvPr/>
        </p:nvSpPr>
        <p:spPr>
          <a:xfrm>
            <a:off x="5393798" y="29555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1" name="Google Shape;3441;p125"/>
          <p:cNvSpPr txBox="1"/>
          <p:nvPr/>
        </p:nvSpPr>
        <p:spPr>
          <a:xfrm>
            <a:off x="2664736" y="2953694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2" name="Google Shape;3442;p125"/>
          <p:cNvSpPr txBox="1"/>
          <p:nvPr/>
        </p:nvSpPr>
        <p:spPr>
          <a:xfrm>
            <a:off x="6022448" y="226976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3" name="Google Shape;3443;p125"/>
          <p:cNvSpPr txBox="1"/>
          <p:nvPr/>
        </p:nvSpPr>
        <p:spPr>
          <a:xfrm>
            <a:off x="4879448" y="24412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4" name="Google Shape;3444;p125"/>
          <p:cNvSpPr txBox="1"/>
          <p:nvPr/>
        </p:nvSpPr>
        <p:spPr>
          <a:xfrm>
            <a:off x="5508098" y="4155719"/>
            <a:ext cx="244800" cy="39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16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6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462C0-B81D-9630-6B52-9C0B89AA7309}"/>
              </a:ext>
            </a:extLst>
          </p:cNvPr>
          <p:cNvSpPr txBox="1"/>
          <p:nvPr/>
        </p:nvSpPr>
        <p:spPr>
          <a:xfrm>
            <a:off x="6500828" y="4007272"/>
            <a:ext cx="24352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CABS: iteratively</a:t>
            </a:r>
            <a:br>
              <a:rPr lang="en-US" dirty="0"/>
            </a:br>
            <a:r>
              <a:rPr lang="en-US" dirty="0"/>
              <a:t>repeat beam search</a:t>
            </a:r>
            <a:br>
              <a:rPr lang="en-US" dirty="0"/>
            </a:br>
            <a:r>
              <a:rPr lang="en-US" dirty="0"/>
              <a:t>with b = 1,2,4,8,16, …</a:t>
            </a:r>
          </a:p>
        </p:txBody>
      </p:sp>
    </p:spTree>
    <p:extLst>
      <p:ext uri="{BB962C8B-B14F-4D97-AF65-F5344CB8AC3E}">
        <p14:creationId xmlns:p14="http://schemas.microsoft.com/office/powerpoint/2010/main" val="265023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Solving DIDPs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53</a:t>
            </a:fld>
            <a:endParaRPr/>
          </a:p>
        </p:txBody>
      </p:sp>
      <p:pic>
        <p:nvPicPr>
          <p:cNvPr id="5" name="Google Shape;1136;p55">
            <a:extLst>
              <a:ext uri="{FF2B5EF4-FFF2-40B4-BE49-F238E27FC236}">
                <a16:creationId xmlns:a16="http://schemas.microsoft.com/office/drawing/2014/main" id="{3BCDF617-9EDF-D7F4-9B24-7B40E314617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63229"/>
            <a:ext cx="8035873" cy="3423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302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7CD616-4EA9-1470-F3E2-BC0AE5FA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# Optimally Solved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FBC8E4-5E02-6EEA-1B5F-3D630C9C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C619C9-0274-477C-AD1C-C3FFD0FC96B5}" type="slidenum">
              <a:rPr lang="en-US" smtClean="0"/>
              <a:pPr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5">
                <a:extLst>
                  <a:ext uri="{FF2B5EF4-FFF2-40B4-BE49-F238E27FC236}">
                    <a16:creationId xmlns:a16="http://schemas.microsoft.com/office/drawing/2014/main" id="{B2941ABA-A69A-694B-7B40-DB6566F285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6724060"/>
                  </p:ext>
                </p:extLst>
              </p:nvPr>
            </p:nvGraphicFramePr>
            <p:xfrm>
              <a:off x="228601" y="806890"/>
              <a:ext cx="8610600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1794">
                      <a:extLst>
                        <a:ext uri="{9D8B030D-6E8A-4147-A177-3AD203B41FA5}">
                          <a16:colId xmlns:a16="http://schemas.microsoft.com/office/drawing/2014/main" val="1569046337"/>
                        </a:ext>
                      </a:extLst>
                    </a:gridCol>
                    <a:gridCol w="1898149">
                      <a:extLst>
                        <a:ext uri="{9D8B030D-6E8A-4147-A177-3AD203B41FA5}">
                          <a16:colId xmlns:a16="http://schemas.microsoft.com/office/drawing/2014/main" val="2698186769"/>
                        </a:ext>
                      </a:extLst>
                    </a:gridCol>
                    <a:gridCol w="959525">
                      <a:extLst>
                        <a:ext uri="{9D8B030D-6E8A-4147-A177-3AD203B41FA5}">
                          <a16:colId xmlns:a16="http://schemas.microsoft.com/office/drawing/2014/main" val="331248924"/>
                        </a:ext>
                      </a:extLst>
                    </a:gridCol>
                    <a:gridCol w="807462">
                      <a:extLst>
                        <a:ext uri="{9D8B030D-6E8A-4147-A177-3AD203B41FA5}">
                          <a16:colId xmlns:a16="http://schemas.microsoft.com/office/drawing/2014/main" val="2817093717"/>
                        </a:ext>
                      </a:extLst>
                    </a:gridCol>
                    <a:gridCol w="1222811">
                      <a:extLst>
                        <a:ext uri="{9D8B030D-6E8A-4147-A177-3AD203B41FA5}">
                          <a16:colId xmlns:a16="http://schemas.microsoft.com/office/drawing/2014/main" val="2383868121"/>
                        </a:ext>
                      </a:extLst>
                    </a:gridCol>
                    <a:gridCol w="990859">
                      <a:extLst>
                        <a:ext uri="{9D8B030D-6E8A-4147-A177-3AD203B41FA5}">
                          <a16:colId xmlns:a16="http://schemas.microsoft.com/office/drawing/2014/main" val="1504999141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Problem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MIP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CP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CAASDy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676966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TSPTW (340)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 with time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257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259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01710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CVRP (207)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vehicle routing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0    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44602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m-PDTSP (1180)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pick and delivery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1049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357961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OPTW (144)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orienteering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600334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MDKP (277)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knapsack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051589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 (1615)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1160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1234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1167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83110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SALBP-1 (2100)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assembly line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1431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1584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1657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1802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03539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1||</m:t>
                              </m:r>
                              <m:r>
                                <m:rPr>
                                  <m:sty m:val="p"/>
                                </m:rPr>
                                <a:rPr lang="el-GR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Σ</m:t>
                              </m:r>
                              <m:sSub>
                                <m:sSubPr>
                                  <m:ctrlPr>
                                    <a:rPr lang="el-GR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(375)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job 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945838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Talent Scheduling (1000)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38778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MOSP (570)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manufacturing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527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2848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Graph-Clear (135)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building security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261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5">
                <a:extLst>
                  <a:ext uri="{FF2B5EF4-FFF2-40B4-BE49-F238E27FC236}">
                    <a16:creationId xmlns:a16="http://schemas.microsoft.com/office/drawing/2014/main" id="{B2941ABA-A69A-694B-7B40-DB6566F285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6724060"/>
                  </p:ext>
                </p:extLst>
              </p:nvPr>
            </p:nvGraphicFramePr>
            <p:xfrm>
              <a:off x="228601" y="806890"/>
              <a:ext cx="8610600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1794">
                      <a:extLst>
                        <a:ext uri="{9D8B030D-6E8A-4147-A177-3AD203B41FA5}">
                          <a16:colId xmlns:a16="http://schemas.microsoft.com/office/drawing/2014/main" val="1569046337"/>
                        </a:ext>
                      </a:extLst>
                    </a:gridCol>
                    <a:gridCol w="1898149">
                      <a:extLst>
                        <a:ext uri="{9D8B030D-6E8A-4147-A177-3AD203B41FA5}">
                          <a16:colId xmlns:a16="http://schemas.microsoft.com/office/drawing/2014/main" val="2698186769"/>
                        </a:ext>
                      </a:extLst>
                    </a:gridCol>
                    <a:gridCol w="959525">
                      <a:extLst>
                        <a:ext uri="{9D8B030D-6E8A-4147-A177-3AD203B41FA5}">
                          <a16:colId xmlns:a16="http://schemas.microsoft.com/office/drawing/2014/main" val="331248924"/>
                        </a:ext>
                      </a:extLst>
                    </a:gridCol>
                    <a:gridCol w="807462">
                      <a:extLst>
                        <a:ext uri="{9D8B030D-6E8A-4147-A177-3AD203B41FA5}">
                          <a16:colId xmlns:a16="http://schemas.microsoft.com/office/drawing/2014/main" val="2817093717"/>
                        </a:ext>
                      </a:extLst>
                    </a:gridCol>
                    <a:gridCol w="1222811">
                      <a:extLst>
                        <a:ext uri="{9D8B030D-6E8A-4147-A177-3AD203B41FA5}">
                          <a16:colId xmlns:a16="http://schemas.microsoft.com/office/drawing/2014/main" val="2383868121"/>
                        </a:ext>
                      </a:extLst>
                    </a:gridCol>
                    <a:gridCol w="990859">
                      <a:extLst>
                        <a:ext uri="{9D8B030D-6E8A-4147-A177-3AD203B41FA5}">
                          <a16:colId xmlns:a16="http://schemas.microsoft.com/office/drawing/2014/main" val="1504999141"/>
                        </a:ext>
                      </a:extLst>
                    </a:gridCol>
                  </a:tblGrid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Problem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MIP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CP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CAASDy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676966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TSPTW (340)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 with time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257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259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017108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CVRP (207)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vehicle routing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0    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446020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m-PDTSP (1180)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pick and delivery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1049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3579610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OPTW (144)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orienteering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600334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MDKP (277)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knapsack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0515891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 (1615)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1160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1234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1167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83110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SALBP-1 (2100)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assembly line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1431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1584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1657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1802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035392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465" t="-807692" r="-216279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job 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9458389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Talent Scheduling (1000)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387782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MOSP (570)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manufacturing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527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28486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Graph-Clear (135)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building security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2610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0861F6-EEB0-C26A-7789-9D648C39A822}"/>
              </a:ext>
            </a:extLst>
          </p:cNvPr>
          <p:cNvSpPr txBox="1"/>
          <p:nvPr/>
        </p:nvSpPr>
        <p:spPr>
          <a:xfrm>
            <a:off x="967154" y="4738810"/>
            <a:ext cx="720969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30 minutes, 8 GB, MIP: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Gurobi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11.0.2, CP: IBM ILOG CP Optimizer 22.1.0</a:t>
            </a:r>
          </a:p>
        </p:txBody>
      </p:sp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82203D9A-F610-A4F1-4986-4770E93593E2}"/>
              </a:ext>
            </a:extLst>
          </p:cNvPr>
          <p:cNvSpPr txBox="1"/>
          <p:nvPr/>
        </p:nvSpPr>
        <p:spPr>
          <a:xfrm>
            <a:off x="6705600" y="58441"/>
            <a:ext cx="2564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Kuroiwa &amp; Beck, ICAPS 2023</a:t>
            </a:r>
          </a:p>
        </p:txBody>
      </p:sp>
    </p:spTree>
    <p:extLst>
      <p:ext uri="{BB962C8B-B14F-4D97-AF65-F5344CB8AC3E}">
        <p14:creationId xmlns:p14="http://schemas.microsoft.com/office/powerpoint/2010/main" val="40329223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7CD616-4EA9-1470-F3E2-BC0AE5FA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Mean Optimality Gap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FBC8E4-5E02-6EEA-1B5F-3D630C9C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C619C9-0274-477C-AD1C-C3FFD0FC96B5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5">
                <a:extLst>
                  <a:ext uri="{FF2B5EF4-FFF2-40B4-BE49-F238E27FC236}">
                    <a16:creationId xmlns:a16="http://schemas.microsoft.com/office/drawing/2014/main" id="{B2941ABA-A69A-694B-7B40-DB6566F285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1634820"/>
                  </p:ext>
                </p:extLst>
              </p:nvPr>
            </p:nvGraphicFramePr>
            <p:xfrm>
              <a:off x="285752" y="806890"/>
              <a:ext cx="8553448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3661">
                      <a:extLst>
                        <a:ext uri="{9D8B030D-6E8A-4147-A177-3AD203B41FA5}">
                          <a16:colId xmlns:a16="http://schemas.microsoft.com/office/drawing/2014/main" val="1569046337"/>
                        </a:ext>
                      </a:extLst>
                    </a:gridCol>
                    <a:gridCol w="1885550">
                      <a:extLst>
                        <a:ext uri="{9D8B030D-6E8A-4147-A177-3AD203B41FA5}">
                          <a16:colId xmlns:a16="http://schemas.microsoft.com/office/drawing/2014/main" val="2698186769"/>
                        </a:ext>
                      </a:extLst>
                    </a:gridCol>
                    <a:gridCol w="953156">
                      <a:extLst>
                        <a:ext uri="{9D8B030D-6E8A-4147-A177-3AD203B41FA5}">
                          <a16:colId xmlns:a16="http://schemas.microsoft.com/office/drawing/2014/main" val="331248924"/>
                        </a:ext>
                      </a:extLst>
                    </a:gridCol>
                    <a:gridCol w="802103">
                      <a:extLst>
                        <a:ext uri="{9D8B030D-6E8A-4147-A177-3AD203B41FA5}">
                          <a16:colId xmlns:a16="http://schemas.microsoft.com/office/drawing/2014/main" val="2817093717"/>
                        </a:ext>
                      </a:extLst>
                    </a:gridCol>
                    <a:gridCol w="1214696">
                      <a:extLst>
                        <a:ext uri="{9D8B030D-6E8A-4147-A177-3AD203B41FA5}">
                          <a16:colId xmlns:a16="http://schemas.microsoft.com/office/drawing/2014/main" val="2383868121"/>
                        </a:ext>
                      </a:extLst>
                    </a:gridCol>
                    <a:gridCol w="984282">
                      <a:extLst>
                        <a:ext uri="{9D8B030D-6E8A-4147-A177-3AD203B41FA5}">
                          <a16:colId xmlns:a16="http://schemas.microsoft.com/office/drawing/2014/main" val="1504999141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Problem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MIP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CP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CAASDy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676966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TSPTW (340)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 with time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0.220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0.716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0.244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0.115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01710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CVRP (207)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vehicle routing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0.865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0.987    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0.971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0.691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44602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m-PDTSP (1180)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pick and delivery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0.184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0.160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357961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OPTW (144)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orienteering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0.665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0.289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0.556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600334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MDKP (277)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knapsack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0.986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0.468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051589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 (1615)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0.044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0.004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0.429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83110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SALBP-1 (2100)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assembly line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0.211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03539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1||</m:t>
                              </m:r>
                              <m:r>
                                <m:rPr>
                                  <m:sty m:val="p"/>
                                </m:rPr>
                                <a:rPr lang="el-GR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Σ</m:t>
                              </m:r>
                              <m:sSub>
                                <m:sSubPr>
                                  <m:ctrlPr>
                                    <a:rPr lang="el-GR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(375)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job 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0.498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0.371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0.280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0.225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945838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Talent Scheduling (1000)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0.887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0.951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0.793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38778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MOSP (570)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manufacturing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0.317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0.193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0.153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0.020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2848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Graph-Clear (135)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building security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0.447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0.456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0.061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261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5">
                <a:extLst>
                  <a:ext uri="{FF2B5EF4-FFF2-40B4-BE49-F238E27FC236}">
                    <a16:creationId xmlns:a16="http://schemas.microsoft.com/office/drawing/2014/main" id="{B2941ABA-A69A-694B-7B40-DB6566F285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1634820"/>
                  </p:ext>
                </p:extLst>
              </p:nvPr>
            </p:nvGraphicFramePr>
            <p:xfrm>
              <a:off x="285752" y="806890"/>
              <a:ext cx="8553448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3661">
                      <a:extLst>
                        <a:ext uri="{9D8B030D-6E8A-4147-A177-3AD203B41FA5}">
                          <a16:colId xmlns:a16="http://schemas.microsoft.com/office/drawing/2014/main" val="1569046337"/>
                        </a:ext>
                      </a:extLst>
                    </a:gridCol>
                    <a:gridCol w="1885550">
                      <a:extLst>
                        <a:ext uri="{9D8B030D-6E8A-4147-A177-3AD203B41FA5}">
                          <a16:colId xmlns:a16="http://schemas.microsoft.com/office/drawing/2014/main" val="2698186769"/>
                        </a:ext>
                      </a:extLst>
                    </a:gridCol>
                    <a:gridCol w="953156">
                      <a:extLst>
                        <a:ext uri="{9D8B030D-6E8A-4147-A177-3AD203B41FA5}">
                          <a16:colId xmlns:a16="http://schemas.microsoft.com/office/drawing/2014/main" val="331248924"/>
                        </a:ext>
                      </a:extLst>
                    </a:gridCol>
                    <a:gridCol w="802103">
                      <a:extLst>
                        <a:ext uri="{9D8B030D-6E8A-4147-A177-3AD203B41FA5}">
                          <a16:colId xmlns:a16="http://schemas.microsoft.com/office/drawing/2014/main" val="2817093717"/>
                        </a:ext>
                      </a:extLst>
                    </a:gridCol>
                    <a:gridCol w="1214696">
                      <a:extLst>
                        <a:ext uri="{9D8B030D-6E8A-4147-A177-3AD203B41FA5}">
                          <a16:colId xmlns:a16="http://schemas.microsoft.com/office/drawing/2014/main" val="2383868121"/>
                        </a:ext>
                      </a:extLst>
                    </a:gridCol>
                    <a:gridCol w="984282">
                      <a:extLst>
                        <a:ext uri="{9D8B030D-6E8A-4147-A177-3AD203B41FA5}">
                          <a16:colId xmlns:a16="http://schemas.microsoft.com/office/drawing/2014/main" val="1504999141"/>
                        </a:ext>
                      </a:extLst>
                    </a:gridCol>
                  </a:tblGrid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Problem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MIP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CP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CAASDy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676966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TSPTW (340)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 with time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0.220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0.716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0.244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0.115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017108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CVRP (207)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vehicle routing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0.865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0.987    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0.971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0.691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446020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m-PDTSP (1180)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pick and delivery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0.184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0.160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3579610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OPTW (144)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orienteering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0.665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0.289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0.556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600334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MDKP (277)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knapsack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0.986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0.468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0515891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 (1615)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0.044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0.004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0.429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83110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SALBP-1 (2100)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assembly line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0.211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035392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467" t="-807692" r="-215888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job 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0.498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0.371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0.280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0.225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9458389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Talent Scheduling (1000)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0.887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0.951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0.793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387782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MOSP (570)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manufacturing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0.317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0.193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0.153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0.020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28486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Graph-Clear (135)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building security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0.447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0.456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0.061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2610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00861F6-EEB0-C26A-7789-9D648C39A822}"/>
                  </a:ext>
                </a:extLst>
              </p:cNvPr>
              <p:cNvSpPr txBox="1"/>
              <p:nvPr/>
            </p:nvSpPr>
            <p:spPr>
              <a:xfrm>
                <a:off x="1576754" y="4738810"/>
                <a:ext cx="5990492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solution</m:t>
                          </m:r>
                          <m: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cost</m:t>
                          </m:r>
                          <m: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bound</m:t>
                          </m:r>
                        </m:e>
                      </m:d>
                      <m:r>
                        <a:rPr lang="en-US" sz="165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65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max</m:t>
                      </m:r>
                      <m:r>
                        <a:rPr lang="en-US" sz="165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⁡{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solution</m:t>
                          </m:r>
                          <m: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cost</m:t>
                          </m:r>
                        </m:e>
                      </m:d>
                      <m:r>
                        <a:rPr lang="en-US" sz="165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|</m:t>
                      </m:r>
                      <m:r>
                        <m:rPr>
                          <m:sty m:val="p"/>
                        </m:rPr>
                        <a:rPr lang="en-US" sz="165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bound</m:t>
                      </m:r>
                      <m:r>
                        <a:rPr lang="en-US" sz="165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|}</m:t>
                      </m:r>
                    </m:oMath>
                  </m:oMathPara>
                </a14:m>
                <a:endParaRPr lang="en-US" sz="16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00861F6-EEB0-C26A-7789-9D648C39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754" y="4738810"/>
                <a:ext cx="5990492" cy="346249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5">
            <a:extLst>
              <a:ext uri="{FF2B5EF4-FFF2-40B4-BE49-F238E27FC236}">
                <a16:creationId xmlns:a16="http://schemas.microsoft.com/office/drawing/2014/main" id="{05B69522-3410-564C-21EA-CFCDFF0CB08A}"/>
              </a:ext>
            </a:extLst>
          </p:cNvPr>
          <p:cNvSpPr txBox="1"/>
          <p:nvPr/>
        </p:nvSpPr>
        <p:spPr>
          <a:xfrm>
            <a:off x="6705600" y="58441"/>
            <a:ext cx="2564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Kuroiwa &amp; Beck, ICAPS 2023</a:t>
            </a:r>
          </a:p>
        </p:txBody>
      </p:sp>
    </p:spTree>
    <p:extLst>
      <p:ext uri="{BB962C8B-B14F-4D97-AF65-F5344CB8AC3E}">
        <p14:creationId xmlns:p14="http://schemas.microsoft.com/office/powerpoint/2010/main" val="16214342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38AA9-F3D1-0B40-AAA6-7272DED8E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44123-F69B-6C4C-B631-98E8DF456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90550"/>
            <a:ext cx="41021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18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Goals for this Tutorial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57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Modeling in Dynamic Programming</a:t>
            </a:r>
          </a:p>
          <a:p>
            <a:pPr marL="914400" lvl="1" indent="-514350"/>
            <a:r>
              <a:rPr lang="en-US" sz="2000" dirty="0"/>
              <a:t>It’s different than CP, MIP, SAT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Modeling in </a:t>
            </a:r>
            <a:r>
              <a:rPr lang="en-US" sz="2800" dirty="0" err="1"/>
              <a:t>DIDPpy</a:t>
            </a:r>
            <a:endParaRPr lang="en-US" sz="2800" dirty="0"/>
          </a:p>
          <a:p>
            <a:pPr marL="914400" lvl="1" indent="-514350"/>
            <a:r>
              <a:rPr lang="en-US" sz="2400" dirty="0"/>
              <a:t>Hands-on with DIDP Python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Solving DIDP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it Good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2591088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7CD616-4EA9-1470-F3E2-BC0AE5FA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# Optimally Solved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FBC8E4-5E02-6EEA-1B5F-3D630C9C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C619C9-0274-477C-AD1C-C3FFD0FC96B5}" type="slidenum">
              <a:rPr lang="en-US" smtClean="0"/>
              <a:pPr/>
              <a:t>58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5">
                <a:extLst>
                  <a:ext uri="{FF2B5EF4-FFF2-40B4-BE49-F238E27FC236}">
                    <a16:creationId xmlns:a16="http://schemas.microsoft.com/office/drawing/2014/main" id="{B2941ABA-A69A-694B-7B40-DB6566F285F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28601" y="806890"/>
              <a:ext cx="8610600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1794">
                      <a:extLst>
                        <a:ext uri="{9D8B030D-6E8A-4147-A177-3AD203B41FA5}">
                          <a16:colId xmlns:a16="http://schemas.microsoft.com/office/drawing/2014/main" val="1569046337"/>
                        </a:ext>
                      </a:extLst>
                    </a:gridCol>
                    <a:gridCol w="1898149">
                      <a:extLst>
                        <a:ext uri="{9D8B030D-6E8A-4147-A177-3AD203B41FA5}">
                          <a16:colId xmlns:a16="http://schemas.microsoft.com/office/drawing/2014/main" val="2698186769"/>
                        </a:ext>
                      </a:extLst>
                    </a:gridCol>
                    <a:gridCol w="959525">
                      <a:extLst>
                        <a:ext uri="{9D8B030D-6E8A-4147-A177-3AD203B41FA5}">
                          <a16:colId xmlns:a16="http://schemas.microsoft.com/office/drawing/2014/main" val="331248924"/>
                        </a:ext>
                      </a:extLst>
                    </a:gridCol>
                    <a:gridCol w="807462">
                      <a:extLst>
                        <a:ext uri="{9D8B030D-6E8A-4147-A177-3AD203B41FA5}">
                          <a16:colId xmlns:a16="http://schemas.microsoft.com/office/drawing/2014/main" val="2817093717"/>
                        </a:ext>
                      </a:extLst>
                    </a:gridCol>
                    <a:gridCol w="1222811">
                      <a:extLst>
                        <a:ext uri="{9D8B030D-6E8A-4147-A177-3AD203B41FA5}">
                          <a16:colId xmlns:a16="http://schemas.microsoft.com/office/drawing/2014/main" val="2383868121"/>
                        </a:ext>
                      </a:extLst>
                    </a:gridCol>
                    <a:gridCol w="990859">
                      <a:extLst>
                        <a:ext uri="{9D8B030D-6E8A-4147-A177-3AD203B41FA5}">
                          <a16:colId xmlns:a16="http://schemas.microsoft.com/office/drawing/2014/main" val="1504999141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Problem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MIP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CP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CAASDy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676966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TSPTW (340)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 with time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257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259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01710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CVRP (207)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vehicle routing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0    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44602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m-PDTSP (1180)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pick and delivery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1049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357961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OPTW (144)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orienteering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600334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MDKP (277)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knapsack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051589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 (1615)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1160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1234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1167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83110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SALBP-1 (2100)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assembly line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1431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1584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1657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1802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03539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1||</m:t>
                              </m:r>
                              <m:r>
                                <m:rPr>
                                  <m:sty m:val="p"/>
                                </m:rPr>
                                <a:rPr lang="el-GR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Σ</m:t>
                              </m:r>
                              <m:sSub>
                                <m:sSubPr>
                                  <m:ctrlPr>
                                    <a:rPr lang="el-GR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(375)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job 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945838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Talent Scheduling (1000)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38778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MOSP (570)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manufacturing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527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2848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Graph-Clear (135)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building security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261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5">
                <a:extLst>
                  <a:ext uri="{FF2B5EF4-FFF2-40B4-BE49-F238E27FC236}">
                    <a16:creationId xmlns:a16="http://schemas.microsoft.com/office/drawing/2014/main" id="{B2941ABA-A69A-694B-7B40-DB6566F285F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28601" y="806890"/>
              <a:ext cx="8610600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1794">
                      <a:extLst>
                        <a:ext uri="{9D8B030D-6E8A-4147-A177-3AD203B41FA5}">
                          <a16:colId xmlns:a16="http://schemas.microsoft.com/office/drawing/2014/main" val="1569046337"/>
                        </a:ext>
                      </a:extLst>
                    </a:gridCol>
                    <a:gridCol w="1898149">
                      <a:extLst>
                        <a:ext uri="{9D8B030D-6E8A-4147-A177-3AD203B41FA5}">
                          <a16:colId xmlns:a16="http://schemas.microsoft.com/office/drawing/2014/main" val="2698186769"/>
                        </a:ext>
                      </a:extLst>
                    </a:gridCol>
                    <a:gridCol w="959525">
                      <a:extLst>
                        <a:ext uri="{9D8B030D-6E8A-4147-A177-3AD203B41FA5}">
                          <a16:colId xmlns:a16="http://schemas.microsoft.com/office/drawing/2014/main" val="331248924"/>
                        </a:ext>
                      </a:extLst>
                    </a:gridCol>
                    <a:gridCol w="807462">
                      <a:extLst>
                        <a:ext uri="{9D8B030D-6E8A-4147-A177-3AD203B41FA5}">
                          <a16:colId xmlns:a16="http://schemas.microsoft.com/office/drawing/2014/main" val="2817093717"/>
                        </a:ext>
                      </a:extLst>
                    </a:gridCol>
                    <a:gridCol w="1222811">
                      <a:extLst>
                        <a:ext uri="{9D8B030D-6E8A-4147-A177-3AD203B41FA5}">
                          <a16:colId xmlns:a16="http://schemas.microsoft.com/office/drawing/2014/main" val="2383868121"/>
                        </a:ext>
                      </a:extLst>
                    </a:gridCol>
                    <a:gridCol w="990859">
                      <a:extLst>
                        <a:ext uri="{9D8B030D-6E8A-4147-A177-3AD203B41FA5}">
                          <a16:colId xmlns:a16="http://schemas.microsoft.com/office/drawing/2014/main" val="1504999141"/>
                        </a:ext>
                      </a:extLst>
                    </a:gridCol>
                  </a:tblGrid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Problem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MIP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CP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CAASDy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676966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TSPTW (340)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 with time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257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259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017108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CVRP (207)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vehicle routing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0    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446020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m-PDTSP (1180)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pick and delivery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1049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3579610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OPTW (144)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orienteering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600334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MDKP (277)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knapsack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0515891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 (1615)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1160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1234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1167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83110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SALBP-1 (2100)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assembly line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1431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1584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1657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1802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035392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465" t="-807692" r="-216279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job 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9458389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Talent Scheduling (1000)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387782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MOSP (570)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manufacturing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527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28486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Graph-Clear (135)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building security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2610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0861F6-EEB0-C26A-7789-9D648C39A822}"/>
              </a:ext>
            </a:extLst>
          </p:cNvPr>
          <p:cNvSpPr txBox="1"/>
          <p:nvPr/>
        </p:nvSpPr>
        <p:spPr>
          <a:xfrm>
            <a:off x="1400908" y="4776054"/>
            <a:ext cx="720969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30 minute, 8 GB, MIP: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Gurobi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11.0.2, CP: IBM ILOG CP Optimizer 22.1.0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A14237C-DFD9-24F0-DAD4-A5A51F737C8D}"/>
              </a:ext>
            </a:extLst>
          </p:cNvPr>
          <p:cNvSpPr/>
          <p:nvPr/>
        </p:nvSpPr>
        <p:spPr>
          <a:xfrm>
            <a:off x="2286000" y="643457"/>
            <a:ext cx="4771292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Sequencing (with constraints) vs. Packing?</a:t>
            </a:r>
          </a:p>
        </p:txBody>
      </p:sp>
      <p:sp>
        <p:nvSpPr>
          <p:cNvPr id="10" name="Google Shape;629;p28">
            <a:extLst>
              <a:ext uri="{FF2B5EF4-FFF2-40B4-BE49-F238E27FC236}">
                <a16:creationId xmlns:a16="http://schemas.microsoft.com/office/drawing/2014/main" id="{1B6EA462-AA42-E08A-E34B-00E2DB95F94A}"/>
              </a:ext>
            </a:extLst>
          </p:cNvPr>
          <p:cNvSpPr/>
          <p:nvPr/>
        </p:nvSpPr>
        <p:spPr>
          <a:xfrm>
            <a:off x="76199" y="2788047"/>
            <a:ext cx="8915401" cy="62190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CD208D5F-5865-83A4-076A-D264B8920C37}"/>
              </a:ext>
            </a:extLst>
          </p:cNvPr>
          <p:cNvSpPr txBox="1"/>
          <p:nvPr/>
        </p:nvSpPr>
        <p:spPr>
          <a:xfrm>
            <a:off x="6705600" y="58441"/>
            <a:ext cx="2564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Kuroiwa &amp; Beck, ICAPS 2023</a:t>
            </a:r>
          </a:p>
        </p:txBody>
      </p:sp>
    </p:spTree>
    <p:extLst>
      <p:ext uri="{BB962C8B-B14F-4D97-AF65-F5344CB8AC3E}">
        <p14:creationId xmlns:p14="http://schemas.microsoft.com/office/powerpoint/2010/main" val="299330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57250"/>
          </a:xfrm>
        </p:spPr>
        <p:txBody>
          <a:bodyPr/>
          <a:lstStyle/>
          <a:p>
            <a:r>
              <a:rPr lang="en-US" dirty="0"/>
              <a:t>Simple Assembly Line Balancing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E66CF0-0AE0-216A-BAA7-CFF75E142D94}"/>
              </a:ext>
            </a:extLst>
          </p:cNvPr>
          <p:cNvGrpSpPr/>
          <p:nvPr/>
        </p:nvGrpSpPr>
        <p:grpSpPr>
          <a:xfrm>
            <a:off x="575284" y="1247304"/>
            <a:ext cx="2118764" cy="2432630"/>
            <a:chOff x="575284" y="1247304"/>
            <a:chExt cx="2118764" cy="243263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4FBE2FF-D89B-7DE4-3267-DDAAA2D3F6B5}"/>
                </a:ext>
              </a:extLst>
            </p:cNvPr>
            <p:cNvSpPr/>
            <p:nvPr/>
          </p:nvSpPr>
          <p:spPr>
            <a:xfrm>
              <a:off x="575958" y="2351132"/>
              <a:ext cx="409372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1744093-D59D-560D-461C-EA548928B80A}"/>
                </a:ext>
              </a:extLst>
            </p:cNvPr>
            <p:cNvSpPr/>
            <p:nvPr/>
          </p:nvSpPr>
          <p:spPr>
            <a:xfrm>
              <a:off x="1447800" y="2351132"/>
              <a:ext cx="9144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41084E7C-BB37-33BA-192C-5F38567D4897}"/>
                </a:ext>
              </a:extLst>
            </p:cNvPr>
            <p:cNvSpPr/>
            <p:nvPr/>
          </p:nvSpPr>
          <p:spPr>
            <a:xfrm>
              <a:off x="1447800" y="2786436"/>
              <a:ext cx="590144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A1777E7-9061-235D-96C4-100306C7CB2B}"/>
                </a:ext>
              </a:extLst>
            </p:cNvPr>
            <p:cNvCxnSpPr>
              <a:stCxn id="14" idx="3"/>
              <a:endCxn id="24" idx="1"/>
            </p:cNvCxnSpPr>
            <p:nvPr/>
          </p:nvCxnSpPr>
          <p:spPr>
            <a:xfrm>
              <a:off x="985330" y="2503532"/>
              <a:ext cx="46247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662B4A6-2162-A6D4-A275-0E37045EBFB7}"/>
                </a:ext>
              </a:extLst>
            </p:cNvPr>
            <p:cNvCxnSpPr>
              <a:cxnSpLocks/>
              <a:stCxn id="14" idx="3"/>
              <a:endCxn id="25" idx="1"/>
            </p:cNvCxnSpPr>
            <p:nvPr/>
          </p:nvCxnSpPr>
          <p:spPr>
            <a:xfrm>
              <a:off x="985330" y="2503532"/>
              <a:ext cx="462470" cy="4353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DF06C8F-970A-63D1-8044-3702EA71B923}"/>
                </a:ext>
              </a:extLst>
            </p:cNvPr>
            <p:cNvSpPr/>
            <p:nvPr/>
          </p:nvSpPr>
          <p:spPr>
            <a:xfrm>
              <a:off x="575284" y="3375134"/>
              <a:ext cx="590144" cy="3048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765C7977-82AA-B934-2731-C246D3D79352}"/>
                </a:ext>
              </a:extLst>
            </p:cNvPr>
            <p:cNvSpPr/>
            <p:nvPr/>
          </p:nvSpPr>
          <p:spPr>
            <a:xfrm>
              <a:off x="1358688" y="3375134"/>
              <a:ext cx="590144" cy="3048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97990642-E858-50A6-47F9-E7608441C624}"/>
                </a:ext>
              </a:extLst>
            </p:cNvPr>
            <p:cNvSpPr/>
            <p:nvPr/>
          </p:nvSpPr>
          <p:spPr>
            <a:xfrm>
              <a:off x="2231458" y="3371226"/>
              <a:ext cx="401226" cy="3048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916715A-FA46-6AAF-550B-EFF2B355209D}"/>
                </a:ext>
              </a:extLst>
            </p:cNvPr>
            <p:cNvCxnSpPr>
              <a:cxnSpLocks/>
              <a:stCxn id="34" idx="3"/>
              <a:endCxn id="35" idx="1"/>
            </p:cNvCxnSpPr>
            <p:nvPr/>
          </p:nvCxnSpPr>
          <p:spPr>
            <a:xfrm>
              <a:off x="1165428" y="3527534"/>
              <a:ext cx="1932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B5CA1CB-3563-61D3-E748-48DF33DEC31F}"/>
                </a:ext>
              </a:extLst>
            </p:cNvPr>
            <p:cNvCxnSpPr>
              <a:cxnSpLocks/>
              <a:stCxn id="35" idx="3"/>
              <a:endCxn id="36" idx="1"/>
            </p:cNvCxnSpPr>
            <p:nvPr/>
          </p:nvCxnSpPr>
          <p:spPr>
            <a:xfrm flipV="1">
              <a:off x="1948832" y="3523626"/>
              <a:ext cx="282626" cy="39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A1EB16BA-FF3B-CE72-6F4C-542365067518}"/>
                </a:ext>
              </a:extLst>
            </p:cNvPr>
            <p:cNvSpPr/>
            <p:nvPr/>
          </p:nvSpPr>
          <p:spPr>
            <a:xfrm>
              <a:off x="579905" y="1464956"/>
              <a:ext cx="166584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6D2E2FEC-04C4-7871-7068-6416CC61037D}"/>
                </a:ext>
              </a:extLst>
            </p:cNvPr>
            <p:cNvSpPr/>
            <p:nvPr/>
          </p:nvSpPr>
          <p:spPr>
            <a:xfrm>
              <a:off x="997630" y="1479671"/>
              <a:ext cx="166584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620740C-87ED-4A7D-7351-5CD01626C998}"/>
                </a:ext>
              </a:extLst>
            </p:cNvPr>
            <p:cNvSpPr/>
            <p:nvPr/>
          </p:nvSpPr>
          <p:spPr>
            <a:xfrm>
              <a:off x="1358688" y="1247304"/>
              <a:ext cx="779828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C615D7B2-8F13-2E64-1C54-F49DC7CF6D54}"/>
                </a:ext>
              </a:extLst>
            </p:cNvPr>
            <p:cNvSpPr/>
            <p:nvPr/>
          </p:nvSpPr>
          <p:spPr>
            <a:xfrm>
              <a:off x="1358688" y="1770250"/>
              <a:ext cx="779828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B1EBA29F-A539-379A-9E8D-C2FF533FB1B3}"/>
                </a:ext>
              </a:extLst>
            </p:cNvPr>
            <p:cNvSpPr/>
            <p:nvPr/>
          </p:nvSpPr>
          <p:spPr>
            <a:xfrm>
              <a:off x="2527464" y="1464956"/>
              <a:ext cx="166584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361F9D8-721F-1BE2-A5D3-FA71597D9373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>
              <a:off x="746489" y="1617356"/>
              <a:ext cx="251141" cy="147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5E9510F-F9C8-6367-3049-351A1D5B70B1}"/>
                </a:ext>
              </a:extLst>
            </p:cNvPr>
            <p:cNvCxnSpPr>
              <a:cxnSpLocks/>
              <a:stCxn id="46" idx="3"/>
              <a:endCxn id="47" idx="1"/>
            </p:cNvCxnSpPr>
            <p:nvPr/>
          </p:nvCxnSpPr>
          <p:spPr>
            <a:xfrm flipV="1">
              <a:off x="1164214" y="1399704"/>
              <a:ext cx="194474" cy="2323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0135BDB-A9F8-3776-5C88-C8EF62957649}"/>
                </a:ext>
              </a:extLst>
            </p:cNvPr>
            <p:cNvCxnSpPr>
              <a:cxnSpLocks/>
              <a:stCxn id="46" idx="3"/>
              <a:endCxn id="48" idx="1"/>
            </p:cNvCxnSpPr>
            <p:nvPr/>
          </p:nvCxnSpPr>
          <p:spPr>
            <a:xfrm>
              <a:off x="1164214" y="1632071"/>
              <a:ext cx="194474" cy="2905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73B29CC-9A95-8D21-4510-44389D5529B4}"/>
                </a:ext>
              </a:extLst>
            </p:cNvPr>
            <p:cNvCxnSpPr>
              <a:cxnSpLocks/>
              <a:stCxn id="47" idx="3"/>
              <a:endCxn id="49" idx="1"/>
            </p:cNvCxnSpPr>
            <p:nvPr/>
          </p:nvCxnSpPr>
          <p:spPr>
            <a:xfrm>
              <a:off x="2138516" y="1399704"/>
              <a:ext cx="388948" cy="2176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677696A-F92C-9017-DB53-0E950454B9C5}"/>
                </a:ext>
              </a:extLst>
            </p:cNvPr>
            <p:cNvCxnSpPr>
              <a:cxnSpLocks/>
              <a:stCxn id="48" idx="3"/>
              <a:endCxn id="49" idx="1"/>
            </p:cNvCxnSpPr>
            <p:nvPr/>
          </p:nvCxnSpPr>
          <p:spPr>
            <a:xfrm flipV="1">
              <a:off x="2138516" y="1617356"/>
              <a:ext cx="388948" cy="3052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41CA4F1-0CF2-D33E-3F8F-389D9FBF85B7}"/>
              </a:ext>
            </a:extLst>
          </p:cNvPr>
          <p:cNvGrpSpPr/>
          <p:nvPr/>
        </p:nvGrpSpPr>
        <p:grpSpPr>
          <a:xfrm>
            <a:off x="4010228" y="1738880"/>
            <a:ext cx="5045905" cy="2726202"/>
            <a:chOff x="4010228" y="1738880"/>
            <a:chExt cx="5045905" cy="27262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E1C8E9-D598-B3B8-4773-3E924730D198}"/>
                </a:ext>
              </a:extLst>
            </p:cNvPr>
            <p:cNvSpPr txBox="1"/>
            <p:nvPr/>
          </p:nvSpPr>
          <p:spPr>
            <a:xfrm>
              <a:off x="6410409" y="3440821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…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8AFE011-DAE2-27BC-C8BD-286D0A5F1EA6}"/>
                </a:ext>
              </a:extLst>
            </p:cNvPr>
            <p:cNvCxnSpPr/>
            <p:nvPr/>
          </p:nvCxnSpPr>
          <p:spPr>
            <a:xfrm>
              <a:off x="4100614" y="4010952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7EA9E8-5F4A-C0F6-2813-2FD363F031E6}"/>
                </a:ext>
              </a:extLst>
            </p:cNvPr>
            <p:cNvSpPr txBox="1"/>
            <p:nvPr/>
          </p:nvSpPr>
          <p:spPr>
            <a:xfrm>
              <a:off x="4010228" y="4087152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Station 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FD84C9-CB95-2E13-8BE5-08AD6416F07F}"/>
                </a:ext>
              </a:extLst>
            </p:cNvPr>
            <p:cNvCxnSpPr/>
            <p:nvPr/>
          </p:nvCxnSpPr>
          <p:spPr>
            <a:xfrm>
              <a:off x="5334000" y="4010952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F7F3C7-EA7C-F17C-2B5E-B902C5365535}"/>
                </a:ext>
              </a:extLst>
            </p:cNvPr>
            <p:cNvSpPr txBox="1"/>
            <p:nvPr/>
          </p:nvSpPr>
          <p:spPr>
            <a:xfrm>
              <a:off x="5243614" y="4087152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Station 2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41A9E1-E2E6-E54C-05DE-E4B3EA31104E}"/>
                </a:ext>
              </a:extLst>
            </p:cNvPr>
            <p:cNvCxnSpPr/>
            <p:nvPr/>
          </p:nvCxnSpPr>
          <p:spPr>
            <a:xfrm>
              <a:off x="7391400" y="401955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C533F7-B4A4-C040-3049-6C1666B60F76}"/>
                </a:ext>
              </a:extLst>
            </p:cNvPr>
            <p:cNvSpPr txBox="1"/>
            <p:nvPr/>
          </p:nvSpPr>
          <p:spPr>
            <a:xfrm>
              <a:off x="7301014" y="4095750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Station m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C90C909-CBF0-CE26-BDB7-B6FA240C12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0600" y="1806784"/>
              <a:ext cx="0" cy="22041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EAD4E6-DA3C-4477-E398-AF3D217E98F0}"/>
                </a:ext>
              </a:extLst>
            </p:cNvPr>
            <p:cNvSpPr txBox="1"/>
            <p:nvPr/>
          </p:nvSpPr>
          <p:spPr>
            <a:xfrm rot="16200000">
              <a:off x="8285409" y="2697425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fixed time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54B7C11-585E-75F5-E10C-4923E81976E6}"/>
                </a:ext>
              </a:extLst>
            </p:cNvPr>
            <p:cNvCxnSpPr/>
            <p:nvPr/>
          </p:nvCxnSpPr>
          <p:spPr>
            <a:xfrm>
              <a:off x="4010228" y="1738880"/>
              <a:ext cx="49813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E9A357F-ADF6-0104-21AF-0F8FAC225022}"/>
              </a:ext>
            </a:extLst>
          </p:cNvPr>
          <p:cNvGrpSpPr/>
          <p:nvPr/>
        </p:nvGrpSpPr>
        <p:grpSpPr>
          <a:xfrm>
            <a:off x="4419600" y="1783260"/>
            <a:ext cx="4303970" cy="3336953"/>
            <a:chOff x="4419600" y="1783260"/>
            <a:chExt cx="4303970" cy="333695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24E63E4-4B45-0C71-9BB4-1D7B243414AD}"/>
                </a:ext>
              </a:extLst>
            </p:cNvPr>
            <p:cNvSpPr/>
            <p:nvPr/>
          </p:nvSpPr>
          <p:spPr>
            <a:xfrm rot="16200000">
              <a:off x="4488708" y="3754462"/>
              <a:ext cx="166584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C9E06A8-1FF1-2DD1-E63D-6F63F845F64E}"/>
                </a:ext>
              </a:extLst>
            </p:cNvPr>
            <p:cNvSpPr/>
            <p:nvPr/>
          </p:nvSpPr>
          <p:spPr>
            <a:xfrm rot="16200000">
              <a:off x="5707908" y="3761705"/>
              <a:ext cx="166584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00A7D9D-F4F3-98FC-70EC-4D8097071045}"/>
                </a:ext>
              </a:extLst>
            </p:cNvPr>
            <p:cNvSpPr/>
            <p:nvPr/>
          </p:nvSpPr>
          <p:spPr>
            <a:xfrm rot="16200000">
              <a:off x="5401286" y="3266734"/>
              <a:ext cx="779828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5613656-DE1D-75E0-6E6C-66FDB7A870BD}"/>
                </a:ext>
              </a:extLst>
            </p:cNvPr>
            <p:cNvSpPr/>
            <p:nvPr/>
          </p:nvSpPr>
          <p:spPr>
            <a:xfrm rot="16200000">
              <a:off x="4367314" y="3428384"/>
              <a:ext cx="409372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8DB3781A-5007-76AC-D13D-425F6F46B427}"/>
                </a:ext>
              </a:extLst>
            </p:cNvPr>
            <p:cNvSpPr/>
            <p:nvPr/>
          </p:nvSpPr>
          <p:spPr>
            <a:xfrm rot="16200000">
              <a:off x="7454806" y="3026982"/>
              <a:ext cx="779828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5620B4A-2E47-2CF9-F217-2FE00F660FA7}"/>
                </a:ext>
              </a:extLst>
            </p:cNvPr>
            <p:cNvSpPr/>
            <p:nvPr/>
          </p:nvSpPr>
          <p:spPr>
            <a:xfrm rot="16200000">
              <a:off x="4276928" y="1925932"/>
              <a:ext cx="590144" cy="3048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FBF4362-83A0-0271-5869-9F69371C7F07}"/>
                </a:ext>
              </a:extLst>
            </p:cNvPr>
            <p:cNvSpPr/>
            <p:nvPr/>
          </p:nvSpPr>
          <p:spPr>
            <a:xfrm rot="16200000">
              <a:off x="5496128" y="2557815"/>
              <a:ext cx="590144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601D960-3E1D-0137-E769-23A209553555}"/>
                </a:ext>
              </a:extLst>
            </p:cNvPr>
            <p:cNvSpPr/>
            <p:nvPr/>
          </p:nvSpPr>
          <p:spPr>
            <a:xfrm rot="16200000">
              <a:off x="4114800" y="2716303"/>
              <a:ext cx="9144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DDF489B5-338B-D259-0455-0E913AD4A1DB}"/>
                </a:ext>
              </a:extLst>
            </p:cNvPr>
            <p:cNvSpPr/>
            <p:nvPr/>
          </p:nvSpPr>
          <p:spPr>
            <a:xfrm rot="16200000">
              <a:off x="5496128" y="1936578"/>
              <a:ext cx="590144" cy="3048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F93D2781-AAE1-140C-3778-6CB33C6BF2A3}"/>
                </a:ext>
              </a:extLst>
            </p:cNvPr>
            <p:cNvSpPr/>
            <p:nvPr/>
          </p:nvSpPr>
          <p:spPr>
            <a:xfrm rot="16200000">
              <a:off x="7641946" y="3643697"/>
              <a:ext cx="401226" cy="3048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4150E596-DCC8-EDBD-5417-B4BB3EC6A3D3}"/>
                </a:ext>
              </a:extLst>
            </p:cNvPr>
            <p:cNvSpPr/>
            <p:nvPr/>
          </p:nvSpPr>
          <p:spPr>
            <a:xfrm rot="16200000">
              <a:off x="7761428" y="2523479"/>
              <a:ext cx="166584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84DE16-EDD1-0B4C-488E-FEC68F00BDF6}"/>
                </a:ext>
              </a:extLst>
            </p:cNvPr>
            <p:cNvSpPr txBox="1"/>
            <p:nvPr/>
          </p:nvSpPr>
          <p:spPr>
            <a:xfrm>
              <a:off x="6961549" y="4473882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minimize m</a:t>
              </a:r>
              <a:br>
                <a:rPr lang="en-US" dirty="0"/>
              </a:br>
              <a:r>
                <a:rPr lang="en-US" dirty="0" err="1"/>
                <a:t>s.t.</a:t>
              </a:r>
              <a:r>
                <a:rPr lang="en-US" dirty="0"/>
                <a:t> precedence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9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E56DE2-2946-472D-F4C4-83E8649A6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Open-Source Software: </a:t>
            </a:r>
            <a:r>
              <a:rPr lang="en-US" dirty="0" err="1"/>
              <a:t>didp-rs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4E1E98-A932-CE61-948C-95B27859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C619C9-0274-477C-AD1C-C3FFD0FC96B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2016042-978D-81D5-CEF0-5BC6B63F27AE}"/>
              </a:ext>
            </a:extLst>
          </p:cNvPr>
          <p:cNvSpPr/>
          <p:nvPr/>
        </p:nvSpPr>
        <p:spPr>
          <a:xfrm>
            <a:off x="5794864" y="1548510"/>
            <a:ext cx="1985596" cy="5216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didp-yaml</a:t>
            </a:r>
            <a:r>
              <a:rPr lang="en-U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(CLI)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0C9D169-DA10-22E1-5142-9326ABE148C1}"/>
              </a:ext>
            </a:extLst>
          </p:cNvPr>
          <p:cNvSpPr/>
          <p:nvPr/>
        </p:nvSpPr>
        <p:spPr>
          <a:xfrm>
            <a:off x="1732453" y="1548510"/>
            <a:ext cx="2637692" cy="5216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DIDPPy</a:t>
            </a:r>
            <a:r>
              <a:rPr lang="en-U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(Python Library)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24CAF96-AEFD-E49D-0A56-72961CBC7A3D}"/>
              </a:ext>
            </a:extLst>
          </p:cNvPr>
          <p:cNvSpPr/>
          <p:nvPr/>
        </p:nvSpPr>
        <p:spPr>
          <a:xfrm>
            <a:off x="2024797" y="3241444"/>
            <a:ext cx="2069123" cy="5216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dypdl</a:t>
            </a:r>
            <a:r>
              <a:rPr lang="en-U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(Modeling)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4AB3368-F459-AAA5-091C-4CAFA70793BF}"/>
              </a:ext>
            </a:extLst>
          </p:cNvPr>
          <p:cNvSpPr/>
          <p:nvPr/>
        </p:nvSpPr>
        <p:spPr>
          <a:xfrm>
            <a:off x="5050082" y="3241443"/>
            <a:ext cx="3498607" cy="5216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dypdl</a:t>
            </a:r>
            <a:r>
              <a:rPr lang="en-U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-heuristic-search (Solver)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D75F495-7434-37F8-E3F5-06534F0CA233}"/>
              </a:ext>
            </a:extLst>
          </p:cNvPr>
          <p:cNvCxnSpPr>
            <a:cxnSpLocks/>
            <a:stCxn id="8" idx="1"/>
            <a:endCxn id="7" idx="3"/>
          </p:cNvCxnSpPr>
          <p:nvPr/>
        </p:nvCxnSpPr>
        <p:spPr>
          <a:xfrm flipH="1">
            <a:off x="4093920" y="3502282"/>
            <a:ext cx="95616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754BAE0C-B3A2-BBF1-400B-9ABB820C5C4B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3051300" y="2070187"/>
            <a:ext cx="8059" cy="11712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0BF4495-832F-C054-DB9B-24C272EE4B18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3051299" y="2070187"/>
            <a:ext cx="3748086" cy="11712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9B56D60-D10D-BDCD-D2BA-AEE0FB9B0AC1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3059358" y="2070186"/>
            <a:ext cx="3728304" cy="11712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9FA1159-3492-2170-D38B-A3F0F7F8841E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6787663" y="2070186"/>
            <a:ext cx="11723" cy="11712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DBF2E6C-D9A7-872B-1A1D-8857D79D7373}"/>
              </a:ext>
            </a:extLst>
          </p:cNvPr>
          <p:cNvCxnSpPr>
            <a:cxnSpLocks/>
          </p:cNvCxnSpPr>
          <p:nvPr/>
        </p:nvCxnSpPr>
        <p:spPr>
          <a:xfrm>
            <a:off x="628650" y="2651918"/>
            <a:ext cx="7886700" cy="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8267688-4907-9FE3-69FB-E67F2443B569}"/>
              </a:ext>
            </a:extLst>
          </p:cNvPr>
          <p:cNvSpPr txBox="1"/>
          <p:nvPr/>
        </p:nvSpPr>
        <p:spPr>
          <a:xfrm>
            <a:off x="643395" y="2845630"/>
            <a:ext cx="177018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Core Libraries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2A6898-0F85-BCB4-BA3D-FB2A40FFB1F8}"/>
              </a:ext>
            </a:extLst>
          </p:cNvPr>
          <p:cNvSpPr txBox="1"/>
          <p:nvPr/>
        </p:nvSpPr>
        <p:spPr>
          <a:xfrm>
            <a:off x="719595" y="2194213"/>
            <a:ext cx="10971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5586270-BF5C-CFB1-22A8-49DDDFD1583E}"/>
              </a:ext>
            </a:extLst>
          </p:cNvPr>
          <p:cNvSpPr txBox="1"/>
          <p:nvPr/>
        </p:nvSpPr>
        <p:spPr>
          <a:xfrm>
            <a:off x="2209800" y="4173465"/>
            <a:ext cx="384517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Everything is implemented in Rust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491FD5-5E5D-3A26-4E98-88BAA183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82" y="4092105"/>
            <a:ext cx="604799" cy="4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A016A6-C07E-3877-C965-28A99BA4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909609"/>
            <a:ext cx="1177229" cy="1179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41D05A-C9DE-2C2E-FC23-B9C38D331BFD}"/>
              </a:ext>
            </a:extLst>
          </p:cNvPr>
          <p:cNvSpPr txBox="1"/>
          <p:nvPr/>
        </p:nvSpPr>
        <p:spPr>
          <a:xfrm>
            <a:off x="6291764" y="47195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didp.ai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755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57250"/>
          </a:xfrm>
        </p:spPr>
        <p:txBody>
          <a:bodyPr/>
          <a:lstStyle/>
          <a:p>
            <a:r>
              <a:rPr lang="en-US" dirty="0"/>
              <a:t>Bin Packing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E66CF0-0AE0-216A-BAA7-CFF75E142D94}"/>
              </a:ext>
            </a:extLst>
          </p:cNvPr>
          <p:cNvGrpSpPr/>
          <p:nvPr/>
        </p:nvGrpSpPr>
        <p:grpSpPr>
          <a:xfrm>
            <a:off x="575284" y="1247304"/>
            <a:ext cx="2118764" cy="2432630"/>
            <a:chOff x="575284" y="1247304"/>
            <a:chExt cx="2118764" cy="243263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4FBE2FF-D89B-7DE4-3267-DDAAA2D3F6B5}"/>
                </a:ext>
              </a:extLst>
            </p:cNvPr>
            <p:cNvSpPr/>
            <p:nvPr/>
          </p:nvSpPr>
          <p:spPr>
            <a:xfrm>
              <a:off x="575958" y="2351132"/>
              <a:ext cx="409372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1744093-D59D-560D-461C-EA548928B80A}"/>
                </a:ext>
              </a:extLst>
            </p:cNvPr>
            <p:cNvSpPr/>
            <p:nvPr/>
          </p:nvSpPr>
          <p:spPr>
            <a:xfrm>
              <a:off x="1447800" y="2351132"/>
              <a:ext cx="9144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41084E7C-BB37-33BA-192C-5F38567D4897}"/>
                </a:ext>
              </a:extLst>
            </p:cNvPr>
            <p:cNvSpPr/>
            <p:nvPr/>
          </p:nvSpPr>
          <p:spPr>
            <a:xfrm>
              <a:off x="1447800" y="2786436"/>
              <a:ext cx="590144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A1777E7-9061-235D-96C4-100306C7CB2B}"/>
                </a:ext>
              </a:extLst>
            </p:cNvPr>
            <p:cNvCxnSpPr>
              <a:stCxn id="14" idx="3"/>
              <a:endCxn id="24" idx="1"/>
            </p:cNvCxnSpPr>
            <p:nvPr/>
          </p:nvCxnSpPr>
          <p:spPr>
            <a:xfrm>
              <a:off x="985330" y="2503532"/>
              <a:ext cx="46247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662B4A6-2162-A6D4-A275-0E37045EBFB7}"/>
                </a:ext>
              </a:extLst>
            </p:cNvPr>
            <p:cNvCxnSpPr>
              <a:cxnSpLocks/>
              <a:stCxn id="14" idx="3"/>
              <a:endCxn id="25" idx="1"/>
            </p:cNvCxnSpPr>
            <p:nvPr/>
          </p:nvCxnSpPr>
          <p:spPr>
            <a:xfrm>
              <a:off x="985330" y="2503532"/>
              <a:ext cx="462470" cy="4353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DF06C8F-970A-63D1-8044-3702EA71B923}"/>
                </a:ext>
              </a:extLst>
            </p:cNvPr>
            <p:cNvSpPr/>
            <p:nvPr/>
          </p:nvSpPr>
          <p:spPr>
            <a:xfrm>
              <a:off x="575284" y="3375134"/>
              <a:ext cx="590144" cy="3048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765C7977-82AA-B934-2731-C246D3D79352}"/>
                </a:ext>
              </a:extLst>
            </p:cNvPr>
            <p:cNvSpPr/>
            <p:nvPr/>
          </p:nvSpPr>
          <p:spPr>
            <a:xfrm>
              <a:off x="1358688" y="3375134"/>
              <a:ext cx="590144" cy="3048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97990642-E858-50A6-47F9-E7608441C624}"/>
                </a:ext>
              </a:extLst>
            </p:cNvPr>
            <p:cNvSpPr/>
            <p:nvPr/>
          </p:nvSpPr>
          <p:spPr>
            <a:xfrm>
              <a:off x="2231458" y="3371226"/>
              <a:ext cx="401226" cy="3048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916715A-FA46-6AAF-550B-EFF2B355209D}"/>
                </a:ext>
              </a:extLst>
            </p:cNvPr>
            <p:cNvCxnSpPr>
              <a:cxnSpLocks/>
              <a:stCxn id="34" idx="3"/>
              <a:endCxn id="35" idx="1"/>
            </p:cNvCxnSpPr>
            <p:nvPr/>
          </p:nvCxnSpPr>
          <p:spPr>
            <a:xfrm>
              <a:off x="1165428" y="3527534"/>
              <a:ext cx="19326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B5CA1CB-3563-61D3-E748-48DF33DEC31F}"/>
                </a:ext>
              </a:extLst>
            </p:cNvPr>
            <p:cNvCxnSpPr>
              <a:cxnSpLocks/>
              <a:stCxn id="35" idx="3"/>
              <a:endCxn id="36" idx="1"/>
            </p:cNvCxnSpPr>
            <p:nvPr/>
          </p:nvCxnSpPr>
          <p:spPr>
            <a:xfrm flipV="1">
              <a:off x="1948832" y="3523626"/>
              <a:ext cx="282626" cy="39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A1EB16BA-FF3B-CE72-6F4C-542365067518}"/>
                </a:ext>
              </a:extLst>
            </p:cNvPr>
            <p:cNvSpPr/>
            <p:nvPr/>
          </p:nvSpPr>
          <p:spPr>
            <a:xfrm>
              <a:off x="579905" y="1464956"/>
              <a:ext cx="166584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6D2E2FEC-04C4-7871-7068-6416CC61037D}"/>
                </a:ext>
              </a:extLst>
            </p:cNvPr>
            <p:cNvSpPr/>
            <p:nvPr/>
          </p:nvSpPr>
          <p:spPr>
            <a:xfrm>
              <a:off x="997630" y="1479671"/>
              <a:ext cx="166584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620740C-87ED-4A7D-7351-5CD01626C998}"/>
                </a:ext>
              </a:extLst>
            </p:cNvPr>
            <p:cNvSpPr/>
            <p:nvPr/>
          </p:nvSpPr>
          <p:spPr>
            <a:xfrm>
              <a:off x="1358688" y="1247304"/>
              <a:ext cx="779828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C615D7B2-8F13-2E64-1C54-F49DC7CF6D54}"/>
                </a:ext>
              </a:extLst>
            </p:cNvPr>
            <p:cNvSpPr/>
            <p:nvPr/>
          </p:nvSpPr>
          <p:spPr>
            <a:xfrm>
              <a:off x="1358688" y="1770250"/>
              <a:ext cx="779828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B1EBA29F-A539-379A-9E8D-C2FF533FB1B3}"/>
                </a:ext>
              </a:extLst>
            </p:cNvPr>
            <p:cNvSpPr/>
            <p:nvPr/>
          </p:nvSpPr>
          <p:spPr>
            <a:xfrm>
              <a:off x="2527464" y="1464956"/>
              <a:ext cx="166584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361F9D8-721F-1BE2-A5D3-FA71597D9373}"/>
                </a:ext>
              </a:extLst>
            </p:cNvPr>
            <p:cNvCxnSpPr>
              <a:cxnSpLocks/>
              <a:stCxn id="45" idx="3"/>
              <a:endCxn id="46" idx="1"/>
            </p:cNvCxnSpPr>
            <p:nvPr/>
          </p:nvCxnSpPr>
          <p:spPr>
            <a:xfrm>
              <a:off x="746489" y="1617356"/>
              <a:ext cx="251141" cy="147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5E9510F-F9C8-6367-3049-351A1D5B70B1}"/>
                </a:ext>
              </a:extLst>
            </p:cNvPr>
            <p:cNvCxnSpPr>
              <a:cxnSpLocks/>
              <a:stCxn id="46" idx="3"/>
              <a:endCxn id="47" idx="1"/>
            </p:cNvCxnSpPr>
            <p:nvPr/>
          </p:nvCxnSpPr>
          <p:spPr>
            <a:xfrm flipV="1">
              <a:off x="1164214" y="1399704"/>
              <a:ext cx="194474" cy="2323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0135BDB-A9F8-3776-5C88-C8EF62957649}"/>
                </a:ext>
              </a:extLst>
            </p:cNvPr>
            <p:cNvCxnSpPr>
              <a:cxnSpLocks/>
              <a:stCxn id="46" idx="3"/>
              <a:endCxn id="48" idx="1"/>
            </p:cNvCxnSpPr>
            <p:nvPr/>
          </p:nvCxnSpPr>
          <p:spPr>
            <a:xfrm>
              <a:off x="1164214" y="1632071"/>
              <a:ext cx="194474" cy="2905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73B29CC-9A95-8D21-4510-44389D5529B4}"/>
                </a:ext>
              </a:extLst>
            </p:cNvPr>
            <p:cNvCxnSpPr>
              <a:cxnSpLocks/>
              <a:stCxn id="47" idx="3"/>
              <a:endCxn id="49" idx="1"/>
            </p:cNvCxnSpPr>
            <p:nvPr/>
          </p:nvCxnSpPr>
          <p:spPr>
            <a:xfrm>
              <a:off x="2138516" y="1399704"/>
              <a:ext cx="388948" cy="2176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677696A-F92C-9017-DB53-0E950454B9C5}"/>
                </a:ext>
              </a:extLst>
            </p:cNvPr>
            <p:cNvCxnSpPr>
              <a:cxnSpLocks/>
              <a:stCxn id="48" idx="3"/>
              <a:endCxn id="49" idx="1"/>
            </p:cNvCxnSpPr>
            <p:nvPr/>
          </p:nvCxnSpPr>
          <p:spPr>
            <a:xfrm flipV="1">
              <a:off x="2138516" y="1617356"/>
              <a:ext cx="388948" cy="3052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25660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57250"/>
          </a:xfrm>
        </p:spPr>
        <p:txBody>
          <a:bodyPr/>
          <a:lstStyle/>
          <a:p>
            <a:r>
              <a:rPr lang="en-US" dirty="0"/>
              <a:t>Bin Packing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4FBE2FF-D89B-7DE4-3267-DDAAA2D3F6B5}"/>
              </a:ext>
            </a:extLst>
          </p:cNvPr>
          <p:cNvSpPr/>
          <p:nvPr/>
        </p:nvSpPr>
        <p:spPr>
          <a:xfrm>
            <a:off x="575958" y="2351132"/>
            <a:ext cx="409372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1744093-D59D-560D-461C-EA548928B80A}"/>
              </a:ext>
            </a:extLst>
          </p:cNvPr>
          <p:cNvSpPr/>
          <p:nvPr/>
        </p:nvSpPr>
        <p:spPr>
          <a:xfrm>
            <a:off x="1447800" y="2351132"/>
            <a:ext cx="9144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084E7C-BB37-33BA-192C-5F38567D4897}"/>
              </a:ext>
            </a:extLst>
          </p:cNvPr>
          <p:cNvSpPr/>
          <p:nvPr/>
        </p:nvSpPr>
        <p:spPr>
          <a:xfrm>
            <a:off x="1447800" y="2786436"/>
            <a:ext cx="590144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DF06C8F-970A-63D1-8044-3702EA71B923}"/>
              </a:ext>
            </a:extLst>
          </p:cNvPr>
          <p:cNvSpPr/>
          <p:nvPr/>
        </p:nvSpPr>
        <p:spPr>
          <a:xfrm>
            <a:off x="575284" y="3375134"/>
            <a:ext cx="590144" cy="3048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65C7977-82AA-B934-2731-C246D3D79352}"/>
              </a:ext>
            </a:extLst>
          </p:cNvPr>
          <p:cNvSpPr/>
          <p:nvPr/>
        </p:nvSpPr>
        <p:spPr>
          <a:xfrm>
            <a:off x="1358688" y="3375134"/>
            <a:ext cx="590144" cy="3048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7990642-E858-50A6-47F9-E7608441C624}"/>
              </a:ext>
            </a:extLst>
          </p:cNvPr>
          <p:cNvSpPr/>
          <p:nvPr/>
        </p:nvSpPr>
        <p:spPr>
          <a:xfrm>
            <a:off x="2231458" y="3371226"/>
            <a:ext cx="401226" cy="30480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1EB16BA-FF3B-CE72-6F4C-542365067518}"/>
              </a:ext>
            </a:extLst>
          </p:cNvPr>
          <p:cNvSpPr/>
          <p:nvPr/>
        </p:nvSpPr>
        <p:spPr>
          <a:xfrm>
            <a:off x="579905" y="1464956"/>
            <a:ext cx="166584" cy="30480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3">
                  <a:lumMod val="85000"/>
                </a:schemeClr>
              </a:gs>
            </a:gsLst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6D2E2FEC-04C4-7871-7068-6416CC61037D}"/>
              </a:ext>
            </a:extLst>
          </p:cNvPr>
          <p:cNvSpPr/>
          <p:nvPr/>
        </p:nvSpPr>
        <p:spPr>
          <a:xfrm>
            <a:off x="997630" y="1479671"/>
            <a:ext cx="166584" cy="30480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3">
                  <a:lumMod val="85000"/>
                </a:schemeClr>
              </a:gs>
            </a:gsLst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620740C-87ED-4A7D-7351-5CD01626C998}"/>
              </a:ext>
            </a:extLst>
          </p:cNvPr>
          <p:cNvSpPr/>
          <p:nvPr/>
        </p:nvSpPr>
        <p:spPr>
          <a:xfrm>
            <a:off x="1358688" y="1247304"/>
            <a:ext cx="779828" cy="30480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3">
                  <a:lumMod val="85000"/>
                </a:schemeClr>
              </a:gs>
            </a:gsLst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615D7B2-8F13-2E64-1C54-F49DC7CF6D54}"/>
              </a:ext>
            </a:extLst>
          </p:cNvPr>
          <p:cNvSpPr/>
          <p:nvPr/>
        </p:nvSpPr>
        <p:spPr>
          <a:xfrm>
            <a:off x="1358688" y="1770250"/>
            <a:ext cx="779828" cy="30480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3">
                  <a:lumMod val="85000"/>
                </a:schemeClr>
              </a:gs>
            </a:gsLst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1EBA29F-A539-379A-9E8D-C2FF533FB1B3}"/>
              </a:ext>
            </a:extLst>
          </p:cNvPr>
          <p:cNvSpPr/>
          <p:nvPr/>
        </p:nvSpPr>
        <p:spPr>
          <a:xfrm>
            <a:off x="2527464" y="1464956"/>
            <a:ext cx="166584" cy="30480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3">
                  <a:lumMod val="85000"/>
                </a:schemeClr>
              </a:gs>
            </a:gsLst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41CA4F1-0CF2-D33E-3F8F-389D9FBF85B7}"/>
              </a:ext>
            </a:extLst>
          </p:cNvPr>
          <p:cNvGrpSpPr/>
          <p:nvPr/>
        </p:nvGrpSpPr>
        <p:grpSpPr>
          <a:xfrm>
            <a:off x="4010228" y="1738880"/>
            <a:ext cx="5045905" cy="2726202"/>
            <a:chOff x="4010228" y="1738880"/>
            <a:chExt cx="5045905" cy="27262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E1C8E9-D598-B3B8-4773-3E924730D198}"/>
                </a:ext>
              </a:extLst>
            </p:cNvPr>
            <p:cNvSpPr txBox="1"/>
            <p:nvPr/>
          </p:nvSpPr>
          <p:spPr>
            <a:xfrm>
              <a:off x="6410409" y="3440821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/>
                <a:t>…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8AFE011-DAE2-27BC-C8BD-286D0A5F1EA6}"/>
                </a:ext>
              </a:extLst>
            </p:cNvPr>
            <p:cNvCxnSpPr/>
            <p:nvPr/>
          </p:nvCxnSpPr>
          <p:spPr>
            <a:xfrm>
              <a:off x="4100614" y="4010952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7EA9E8-5F4A-C0F6-2813-2FD363F031E6}"/>
                </a:ext>
              </a:extLst>
            </p:cNvPr>
            <p:cNvSpPr txBox="1"/>
            <p:nvPr/>
          </p:nvSpPr>
          <p:spPr>
            <a:xfrm>
              <a:off x="4216774" y="4095750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 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FD84C9-CB95-2E13-8BE5-08AD6416F07F}"/>
                </a:ext>
              </a:extLst>
            </p:cNvPr>
            <p:cNvCxnSpPr/>
            <p:nvPr/>
          </p:nvCxnSpPr>
          <p:spPr>
            <a:xfrm>
              <a:off x="5334000" y="4010952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F7F3C7-EA7C-F17C-2B5E-B902C5365535}"/>
                </a:ext>
              </a:extLst>
            </p:cNvPr>
            <p:cNvSpPr txBox="1"/>
            <p:nvPr/>
          </p:nvSpPr>
          <p:spPr>
            <a:xfrm>
              <a:off x="5435974" y="4074289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 2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41A9E1-E2E6-E54C-05DE-E4B3EA31104E}"/>
                </a:ext>
              </a:extLst>
            </p:cNvPr>
            <p:cNvCxnSpPr/>
            <p:nvPr/>
          </p:nvCxnSpPr>
          <p:spPr>
            <a:xfrm>
              <a:off x="7391400" y="401955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C533F7-B4A4-C040-3049-6C1666B60F76}"/>
                </a:ext>
              </a:extLst>
            </p:cNvPr>
            <p:cNvSpPr txBox="1"/>
            <p:nvPr/>
          </p:nvSpPr>
          <p:spPr>
            <a:xfrm>
              <a:off x="7445148" y="408715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Bin m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C90C909-CBF0-CE26-BDB7-B6FA240C12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0600" y="1806784"/>
              <a:ext cx="0" cy="22041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EAD4E6-DA3C-4477-E398-AF3D217E98F0}"/>
                </a:ext>
              </a:extLst>
            </p:cNvPr>
            <p:cNvSpPr txBox="1"/>
            <p:nvPr/>
          </p:nvSpPr>
          <p:spPr>
            <a:xfrm rot="16200000">
              <a:off x="8080225" y="2697425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fixed capacity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54B7C11-585E-75F5-E10C-4923E81976E6}"/>
                </a:ext>
              </a:extLst>
            </p:cNvPr>
            <p:cNvCxnSpPr/>
            <p:nvPr/>
          </p:nvCxnSpPr>
          <p:spPr>
            <a:xfrm>
              <a:off x="4010228" y="1738880"/>
              <a:ext cx="49813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D50838-AD80-3BC6-535F-92BF1C7D7D75}"/>
              </a:ext>
            </a:extLst>
          </p:cNvPr>
          <p:cNvGrpSpPr/>
          <p:nvPr/>
        </p:nvGrpSpPr>
        <p:grpSpPr>
          <a:xfrm>
            <a:off x="4419600" y="1783260"/>
            <a:ext cx="4587949" cy="3075961"/>
            <a:chOff x="4419600" y="1783260"/>
            <a:chExt cx="4587949" cy="307596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24E63E4-4B45-0C71-9BB4-1D7B243414AD}"/>
                </a:ext>
              </a:extLst>
            </p:cNvPr>
            <p:cNvSpPr/>
            <p:nvPr/>
          </p:nvSpPr>
          <p:spPr>
            <a:xfrm rot="16200000">
              <a:off x="4488708" y="3754462"/>
              <a:ext cx="166584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C9E06A8-1FF1-2DD1-E63D-6F63F845F64E}"/>
                </a:ext>
              </a:extLst>
            </p:cNvPr>
            <p:cNvSpPr/>
            <p:nvPr/>
          </p:nvSpPr>
          <p:spPr>
            <a:xfrm rot="16200000">
              <a:off x="5707908" y="3761705"/>
              <a:ext cx="166584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00A7D9D-F4F3-98FC-70EC-4D8097071045}"/>
                </a:ext>
              </a:extLst>
            </p:cNvPr>
            <p:cNvSpPr/>
            <p:nvPr/>
          </p:nvSpPr>
          <p:spPr>
            <a:xfrm rot="16200000">
              <a:off x="5401286" y="3266734"/>
              <a:ext cx="779828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5613656-DE1D-75E0-6E6C-66FDB7A870BD}"/>
                </a:ext>
              </a:extLst>
            </p:cNvPr>
            <p:cNvSpPr/>
            <p:nvPr/>
          </p:nvSpPr>
          <p:spPr>
            <a:xfrm rot="16200000">
              <a:off x="4367314" y="3428384"/>
              <a:ext cx="409372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8DB3781A-5007-76AC-D13D-425F6F46B427}"/>
                </a:ext>
              </a:extLst>
            </p:cNvPr>
            <p:cNvSpPr/>
            <p:nvPr/>
          </p:nvSpPr>
          <p:spPr>
            <a:xfrm rot="16200000">
              <a:off x="7452646" y="2841748"/>
              <a:ext cx="779828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5620B4A-2E47-2CF9-F217-2FE00F660FA7}"/>
                </a:ext>
              </a:extLst>
            </p:cNvPr>
            <p:cNvSpPr/>
            <p:nvPr/>
          </p:nvSpPr>
          <p:spPr>
            <a:xfrm rot="16200000">
              <a:off x="4276928" y="1925932"/>
              <a:ext cx="590144" cy="3048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FBF4362-83A0-0271-5869-9F69371C7F07}"/>
                </a:ext>
              </a:extLst>
            </p:cNvPr>
            <p:cNvSpPr/>
            <p:nvPr/>
          </p:nvSpPr>
          <p:spPr>
            <a:xfrm rot="16200000">
              <a:off x="5496128" y="2557815"/>
              <a:ext cx="590144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601D960-3E1D-0137-E769-23A209553555}"/>
                </a:ext>
              </a:extLst>
            </p:cNvPr>
            <p:cNvSpPr/>
            <p:nvPr/>
          </p:nvSpPr>
          <p:spPr>
            <a:xfrm rot="16200000">
              <a:off x="4114800" y="2716303"/>
              <a:ext cx="914400" cy="3048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DDF489B5-338B-D259-0455-0E913AD4A1DB}"/>
                </a:ext>
              </a:extLst>
            </p:cNvPr>
            <p:cNvSpPr/>
            <p:nvPr/>
          </p:nvSpPr>
          <p:spPr>
            <a:xfrm rot="16200000">
              <a:off x="7547488" y="3542682"/>
              <a:ext cx="590144" cy="3048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F93D2781-AAE1-140C-3778-6CB33C6BF2A3}"/>
                </a:ext>
              </a:extLst>
            </p:cNvPr>
            <p:cNvSpPr/>
            <p:nvPr/>
          </p:nvSpPr>
          <p:spPr>
            <a:xfrm rot="16200000">
              <a:off x="5590587" y="2029011"/>
              <a:ext cx="401226" cy="304800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4150E596-DCC8-EDBD-5417-B4BB3EC6A3D3}"/>
                </a:ext>
              </a:extLst>
            </p:cNvPr>
            <p:cNvSpPr/>
            <p:nvPr/>
          </p:nvSpPr>
          <p:spPr>
            <a:xfrm rot="16200000">
              <a:off x="5707907" y="1721174"/>
              <a:ext cx="166584" cy="304800"/>
            </a:xfrm>
            <a:prstGeom prst="round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</a:gra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684DE16-EDD1-0B4C-488E-FEC68F00BDF6}"/>
                </a:ext>
              </a:extLst>
            </p:cNvPr>
            <p:cNvSpPr txBox="1"/>
            <p:nvPr/>
          </p:nvSpPr>
          <p:spPr>
            <a:xfrm>
              <a:off x="7655897" y="4489889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minimize m</a:t>
              </a:r>
            </a:p>
          </p:txBody>
        </p:sp>
      </p:grpSp>
      <p:sp>
        <p:nvSpPr>
          <p:cNvPr id="21" name="Google Shape;675;p30">
            <a:extLst>
              <a:ext uri="{FF2B5EF4-FFF2-40B4-BE49-F238E27FC236}">
                <a16:creationId xmlns:a16="http://schemas.microsoft.com/office/drawing/2014/main" id="{6FE49AC8-95F2-D661-3E2B-EFCC20496F11}"/>
              </a:ext>
            </a:extLst>
          </p:cNvPr>
          <p:cNvSpPr txBox="1"/>
          <p:nvPr/>
        </p:nvSpPr>
        <p:spPr>
          <a:xfrm>
            <a:off x="4314029" y="964803"/>
            <a:ext cx="437377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Bin Packing is a relaxation of SALBP-1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48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57250"/>
          </a:xfrm>
        </p:spPr>
        <p:txBody>
          <a:bodyPr/>
          <a:lstStyle/>
          <a:p>
            <a:r>
              <a:rPr lang="en-US" dirty="0"/>
              <a:t>Bin Packing vs SALBP-1 </a:t>
            </a:r>
            <a:r>
              <a:rPr lang="en-US" sz="1600" dirty="0"/>
              <a:t>(30 min)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FB273-7E15-A77D-817D-54AF8A6A27D4}"/>
              </a:ext>
            </a:extLst>
          </p:cNvPr>
          <p:cNvSpPr txBox="1"/>
          <p:nvPr/>
        </p:nvSpPr>
        <p:spPr>
          <a:xfrm>
            <a:off x="441825" y="1597313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</a:t>
            </a:r>
            <a:br>
              <a:rPr lang="en-US" dirty="0"/>
            </a:br>
            <a:r>
              <a:rPr lang="en-US" dirty="0"/>
              <a:t>Packing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2A235-749C-280E-CB7D-08F844880EAE}"/>
              </a:ext>
            </a:extLst>
          </p:cNvPr>
          <p:cNvSpPr txBox="1"/>
          <p:nvPr/>
        </p:nvSpPr>
        <p:spPr>
          <a:xfrm>
            <a:off x="313584" y="370651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SALBP-1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28316-A7C2-DC02-BD17-3FF67802D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28" y="1114028"/>
            <a:ext cx="7676204" cy="2067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489A86-48F1-F6D9-EE5C-67A1C8B00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028950"/>
            <a:ext cx="7676200" cy="206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220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57250"/>
          </a:xfrm>
        </p:spPr>
        <p:txBody>
          <a:bodyPr/>
          <a:lstStyle/>
          <a:p>
            <a:r>
              <a:rPr lang="en-US" dirty="0"/>
              <a:t>SALBP-1 to Bin-Packing </a:t>
            </a:r>
            <a:r>
              <a:rPr lang="en-US" sz="1600" dirty="0"/>
              <a:t>(5 min)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6BA1BB-07C8-6507-408D-8283D9BD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8" y="987029"/>
            <a:ext cx="7543800" cy="3771900"/>
          </a:xfrm>
          <a:prstGeom prst="rect">
            <a:avLst/>
          </a:prstGeom>
        </p:spPr>
      </p:pic>
      <p:sp>
        <p:nvSpPr>
          <p:cNvPr id="3" name="Google Shape;675;p30">
            <a:extLst>
              <a:ext uri="{FF2B5EF4-FFF2-40B4-BE49-F238E27FC236}">
                <a16:creationId xmlns:a16="http://schemas.microsoft.com/office/drawing/2014/main" id="{445F4BEA-0513-D996-7EA8-90A7A22788AC}"/>
              </a:ext>
            </a:extLst>
          </p:cNvPr>
          <p:cNvSpPr txBox="1"/>
          <p:nvPr/>
        </p:nvSpPr>
        <p:spPr>
          <a:xfrm>
            <a:off x="6949679" y="4343453"/>
            <a:ext cx="1524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Bin Packing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75;p30">
            <a:extLst>
              <a:ext uri="{FF2B5EF4-FFF2-40B4-BE49-F238E27FC236}">
                <a16:creationId xmlns:a16="http://schemas.microsoft.com/office/drawing/2014/main" id="{7DBC036E-71C6-104A-7AD1-D3261032EA6D}"/>
              </a:ext>
            </a:extLst>
          </p:cNvPr>
          <p:cNvSpPr txBox="1"/>
          <p:nvPr/>
        </p:nvSpPr>
        <p:spPr>
          <a:xfrm>
            <a:off x="1371600" y="4343453"/>
            <a:ext cx="1188242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SALBP-1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2452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5045E7-011D-000F-97E2-1D59CF79A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79" y="1055860"/>
            <a:ext cx="7434844" cy="3703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57250"/>
          </a:xfrm>
        </p:spPr>
        <p:txBody>
          <a:bodyPr/>
          <a:lstStyle/>
          <a:p>
            <a:r>
              <a:rPr lang="en-US" dirty="0"/>
              <a:t>SALBP-1 to Bin-Packing </a:t>
            </a:r>
            <a:r>
              <a:rPr lang="en-US" sz="1600" dirty="0"/>
              <a:t>(5 min)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Google Shape;675;p30">
            <a:extLst>
              <a:ext uri="{FF2B5EF4-FFF2-40B4-BE49-F238E27FC236}">
                <a16:creationId xmlns:a16="http://schemas.microsoft.com/office/drawing/2014/main" id="{445F4BEA-0513-D996-7EA8-90A7A22788AC}"/>
              </a:ext>
            </a:extLst>
          </p:cNvPr>
          <p:cNvSpPr txBox="1"/>
          <p:nvPr/>
        </p:nvSpPr>
        <p:spPr>
          <a:xfrm>
            <a:off x="6949679" y="4343453"/>
            <a:ext cx="15240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Bin Packing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75;p30">
            <a:extLst>
              <a:ext uri="{FF2B5EF4-FFF2-40B4-BE49-F238E27FC236}">
                <a16:creationId xmlns:a16="http://schemas.microsoft.com/office/drawing/2014/main" id="{7DBC036E-71C6-104A-7AD1-D3261032EA6D}"/>
              </a:ext>
            </a:extLst>
          </p:cNvPr>
          <p:cNvSpPr txBox="1"/>
          <p:nvPr/>
        </p:nvSpPr>
        <p:spPr>
          <a:xfrm>
            <a:off x="1371600" y="4343453"/>
            <a:ext cx="1188242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SALBP-1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75;p30">
            <a:extLst>
              <a:ext uri="{FF2B5EF4-FFF2-40B4-BE49-F238E27FC236}">
                <a16:creationId xmlns:a16="http://schemas.microsoft.com/office/drawing/2014/main" id="{8F3F9E32-1647-F076-FF44-8B49698513F9}"/>
              </a:ext>
            </a:extLst>
          </p:cNvPr>
          <p:cNvSpPr txBox="1"/>
          <p:nvPr/>
        </p:nvSpPr>
        <p:spPr>
          <a:xfrm>
            <a:off x="1828800" y="1913110"/>
            <a:ext cx="17526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PAR2 bounds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675;p30">
            <a:extLst>
              <a:ext uri="{FF2B5EF4-FFF2-40B4-BE49-F238E27FC236}">
                <a16:creationId xmlns:a16="http://schemas.microsoft.com/office/drawing/2014/main" id="{06EE09CA-FC76-0B0B-785E-1192238270B0}"/>
              </a:ext>
            </a:extLst>
          </p:cNvPr>
          <p:cNvSpPr txBox="1"/>
          <p:nvPr/>
        </p:nvSpPr>
        <p:spPr>
          <a:xfrm>
            <a:off x="7772400" y="2491918"/>
            <a:ext cx="1256401" cy="152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latin typeface="Arial"/>
                <a:cs typeface="Arial"/>
                <a:sym typeface="Arial"/>
              </a:rPr>
              <a:t>CP dual bound hidden under DIDP</a:t>
            </a:r>
            <a:endParaRPr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6294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57250"/>
          </a:xfrm>
        </p:spPr>
        <p:txBody>
          <a:bodyPr/>
          <a:lstStyle/>
          <a:p>
            <a:r>
              <a:rPr lang="en-US" dirty="0"/>
              <a:t>SALBP-1 to Bin-Packing </a:t>
            </a:r>
            <a:r>
              <a:rPr lang="en-US" sz="1600" dirty="0"/>
              <a:t>(5 min)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D4DF0-4531-6015-0B62-7178AF1F3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0" y="1596629"/>
            <a:ext cx="4541042" cy="2270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22DC51-2281-9CBE-1FA2-06B7C1028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588213"/>
            <a:ext cx="4558641" cy="2270520"/>
          </a:xfrm>
          <a:prstGeom prst="rect">
            <a:avLst/>
          </a:prstGeom>
        </p:spPr>
      </p:pic>
      <p:sp>
        <p:nvSpPr>
          <p:cNvPr id="10" name="Google Shape;675;p30">
            <a:extLst>
              <a:ext uri="{FF2B5EF4-FFF2-40B4-BE49-F238E27FC236}">
                <a16:creationId xmlns:a16="http://schemas.microsoft.com/office/drawing/2014/main" id="{CA192215-69C9-0949-8D5D-E21FDD3C6140}"/>
              </a:ext>
            </a:extLst>
          </p:cNvPr>
          <p:cNvSpPr txBox="1"/>
          <p:nvPr/>
        </p:nvSpPr>
        <p:spPr>
          <a:xfrm>
            <a:off x="2514600" y="4095750"/>
            <a:ext cx="48768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How do we explain the behavior of CABS?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675;p30">
            <a:extLst>
              <a:ext uri="{FF2B5EF4-FFF2-40B4-BE49-F238E27FC236}">
                <a16:creationId xmlns:a16="http://schemas.microsoft.com/office/drawing/2014/main" id="{C8D14598-B629-C584-3683-3B307F108A9B}"/>
              </a:ext>
            </a:extLst>
          </p:cNvPr>
          <p:cNvSpPr txBox="1"/>
          <p:nvPr/>
        </p:nvSpPr>
        <p:spPr>
          <a:xfrm>
            <a:off x="6769395" y="1657350"/>
            <a:ext cx="17526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Zoomed in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41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57250"/>
          </a:xfrm>
        </p:spPr>
        <p:txBody>
          <a:bodyPr/>
          <a:lstStyle/>
          <a:p>
            <a:r>
              <a:rPr lang="en-US" dirty="0"/>
              <a:t>Bin Packing vs SALBP-1 </a:t>
            </a:r>
            <a:r>
              <a:rPr lang="en-US" sz="1600" dirty="0"/>
              <a:t>(5 min)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DAE83-DF3A-A5BF-D384-6E1CCBCE9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4" y="1644650"/>
            <a:ext cx="9101216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083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57250"/>
          </a:xfrm>
        </p:spPr>
        <p:txBody>
          <a:bodyPr/>
          <a:lstStyle/>
          <a:p>
            <a:r>
              <a:rPr lang="en-US" dirty="0"/>
              <a:t>Bin Packing vs SALBP-1 </a:t>
            </a:r>
            <a:r>
              <a:rPr lang="en-US" sz="1600" dirty="0"/>
              <a:t>(5 min)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73268B-FE4C-7B82-F8F0-6E3034F88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56" r="1" b="-6571"/>
          <a:stretch/>
        </p:blipFill>
        <p:spPr>
          <a:xfrm>
            <a:off x="1754870" y="1088919"/>
            <a:ext cx="6779530" cy="428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5080C-FC3F-263B-9D7C-FA613C93AC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1" r="93982" b="-6571"/>
          <a:stretch/>
        </p:blipFill>
        <p:spPr>
          <a:xfrm>
            <a:off x="685800" y="1088481"/>
            <a:ext cx="914400" cy="4281950"/>
          </a:xfrm>
          <a:prstGeom prst="rect">
            <a:avLst/>
          </a:prstGeom>
        </p:spPr>
      </p:pic>
      <p:sp>
        <p:nvSpPr>
          <p:cNvPr id="6" name="Google Shape;629;p28">
            <a:extLst>
              <a:ext uri="{FF2B5EF4-FFF2-40B4-BE49-F238E27FC236}">
                <a16:creationId xmlns:a16="http://schemas.microsoft.com/office/drawing/2014/main" id="{C78F4BE6-B59B-F264-C149-1451854698DE}"/>
              </a:ext>
            </a:extLst>
          </p:cNvPr>
          <p:cNvSpPr/>
          <p:nvPr/>
        </p:nvSpPr>
        <p:spPr>
          <a:xfrm>
            <a:off x="1600200" y="1063229"/>
            <a:ext cx="914400" cy="105132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75;p30">
            <a:extLst>
              <a:ext uri="{FF2B5EF4-FFF2-40B4-BE49-F238E27FC236}">
                <a16:creationId xmlns:a16="http://schemas.microsoft.com/office/drawing/2014/main" id="{6D99A7B7-9BDE-3F05-DA9D-94D553C9A491}"/>
              </a:ext>
            </a:extLst>
          </p:cNvPr>
          <p:cNvSpPr txBox="1"/>
          <p:nvPr/>
        </p:nvSpPr>
        <p:spPr>
          <a:xfrm>
            <a:off x="3048000" y="1428750"/>
            <a:ext cx="3581402" cy="96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CABS: ~15% of bin packing instances have very small gaps that it cannot close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6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FAB3-668E-8648-B41A-82C5E874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F1383-23FD-2A4B-A88F-5BFEA23A9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52799"/>
          </a:xfrm>
        </p:spPr>
        <p:txBody>
          <a:bodyPr/>
          <a:lstStyle/>
          <a:p>
            <a:r>
              <a:rPr lang="en-US" dirty="0"/>
              <a:t>(Mean) CABS primal and dual bounds do not change much</a:t>
            </a:r>
          </a:p>
          <a:p>
            <a:pPr lvl="1"/>
            <a:r>
              <a:rPr lang="en-US" dirty="0"/>
              <a:t>Large number of instances with small optimality gap that CABS cannot close in bin packing compared to SALBP-1</a:t>
            </a:r>
          </a:p>
          <a:p>
            <a:pPr lvl="1"/>
            <a:r>
              <a:rPr lang="en-US" dirty="0"/>
              <a:t>Likely smaller branching factor </a:t>
            </a:r>
            <a:br>
              <a:rPr lang="en-US" dirty="0"/>
            </a:br>
            <a:r>
              <a:rPr lang="en-US" dirty="0"/>
              <a:t>due to precedence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A93CB-0704-D542-AFD2-858038F169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0EB858-6B5C-B24B-BC6C-CB4245C8C48A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Google Shape;675;p30">
            <a:extLst>
              <a:ext uri="{FF2B5EF4-FFF2-40B4-BE49-F238E27FC236}">
                <a16:creationId xmlns:a16="http://schemas.microsoft.com/office/drawing/2014/main" id="{8BEE01DB-20D9-2B58-823D-37DF06119CE2}"/>
              </a:ext>
            </a:extLst>
          </p:cNvPr>
          <p:cNvSpPr txBox="1"/>
          <p:nvPr/>
        </p:nvSpPr>
        <p:spPr>
          <a:xfrm>
            <a:off x="6530163" y="3334014"/>
            <a:ext cx="2286000" cy="152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With a bit stronger dual bound or a bit faster solver, CABS might challenge on bin packing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2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Connections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69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sz="2800" dirty="0"/>
              <a:t>Decision diagrams</a:t>
            </a:r>
          </a:p>
          <a:p>
            <a:pPr marL="914400" lvl="1" indent="-514350"/>
            <a:r>
              <a:rPr lang="en-US" sz="2000" dirty="0"/>
              <a:t>Hooker, van </a:t>
            </a:r>
            <a:r>
              <a:rPr lang="en-US" sz="2000" dirty="0" err="1"/>
              <a:t>Hoeve</a:t>
            </a:r>
            <a:r>
              <a:rPr lang="en-US" sz="2000" dirty="0"/>
              <a:t>, Bergman, Cire, </a:t>
            </a:r>
            <a:r>
              <a:rPr lang="en-US" sz="2000" dirty="0" err="1"/>
              <a:t>Schaus</a:t>
            </a:r>
            <a:r>
              <a:rPr lang="en-US" sz="2000" dirty="0"/>
              <a:t>, Michel, Regin, …</a:t>
            </a:r>
          </a:p>
          <a:p>
            <a:r>
              <a:rPr lang="en-US" sz="2800" dirty="0"/>
              <a:t>Heuristic search for DP</a:t>
            </a:r>
          </a:p>
          <a:p>
            <a:pPr marL="914400" lvl="1" indent="-514350"/>
            <a:r>
              <a:rPr lang="en-US" sz="2000" dirty="0"/>
              <a:t>Garcia de la Banda, Stuckey, Chu; </a:t>
            </a:r>
            <a:r>
              <a:rPr lang="en-US" sz="2000" dirty="0" err="1"/>
              <a:t>Solnon</a:t>
            </a:r>
            <a:r>
              <a:rPr lang="en-US" sz="2000" dirty="0"/>
              <a:t>, Fontaine</a:t>
            </a:r>
          </a:p>
          <a:p>
            <a:r>
              <a:rPr lang="en-US" sz="2800" dirty="0"/>
              <a:t>Heuristic search in AI planning </a:t>
            </a:r>
          </a:p>
          <a:p>
            <a:r>
              <a:rPr lang="en-US" sz="2800" dirty="0"/>
              <a:t>Column generation for routing</a:t>
            </a:r>
          </a:p>
          <a:p>
            <a:r>
              <a:rPr lang="en-US" sz="2800" dirty="0"/>
              <a:t>Years of problem-specific DP in CS and OR</a:t>
            </a:r>
            <a:endParaRPr lang="en-US" sz="2400" dirty="0"/>
          </a:p>
        </p:txBody>
      </p:sp>
      <p:pic>
        <p:nvPicPr>
          <p:cNvPr id="5122" name="Picture 2" descr="Building Connections and Expanding your Network">
            <a:extLst>
              <a:ext uri="{FF2B5EF4-FFF2-40B4-BE49-F238E27FC236}">
                <a16:creationId xmlns:a16="http://schemas.microsoft.com/office/drawing/2014/main" id="{0D780239-F9B2-FE9F-580D-8DA9EB1C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6350"/>
            <a:ext cx="3843867" cy="15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7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E56DE2-2946-472D-F4C4-83E8649A6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Open-Source Software: </a:t>
            </a:r>
            <a:r>
              <a:rPr lang="en-US" dirty="0" err="1"/>
              <a:t>didp-rs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4E1E98-A932-CE61-948C-95B27859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C619C9-0274-477C-AD1C-C3FFD0FC96B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2016042-978D-81D5-CEF0-5BC6B63F27AE}"/>
              </a:ext>
            </a:extLst>
          </p:cNvPr>
          <p:cNvSpPr/>
          <p:nvPr/>
        </p:nvSpPr>
        <p:spPr>
          <a:xfrm>
            <a:off x="5794864" y="1548510"/>
            <a:ext cx="1985596" cy="5216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didp-yaml</a:t>
            </a:r>
            <a:r>
              <a:rPr lang="en-U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(CLI)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0C9D169-DA10-22E1-5142-9326ABE148C1}"/>
              </a:ext>
            </a:extLst>
          </p:cNvPr>
          <p:cNvSpPr/>
          <p:nvPr/>
        </p:nvSpPr>
        <p:spPr>
          <a:xfrm>
            <a:off x="1732453" y="1548510"/>
            <a:ext cx="2637692" cy="5216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DIDPPy</a:t>
            </a:r>
            <a:r>
              <a:rPr lang="en-U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(Python Library)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24CAF96-AEFD-E49D-0A56-72961CBC7A3D}"/>
              </a:ext>
            </a:extLst>
          </p:cNvPr>
          <p:cNvSpPr/>
          <p:nvPr/>
        </p:nvSpPr>
        <p:spPr>
          <a:xfrm>
            <a:off x="2024797" y="3241444"/>
            <a:ext cx="2069123" cy="5216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dypdl</a:t>
            </a:r>
            <a:r>
              <a:rPr lang="en-U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(Modeling)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4AB3368-F459-AAA5-091C-4CAFA70793BF}"/>
              </a:ext>
            </a:extLst>
          </p:cNvPr>
          <p:cNvSpPr/>
          <p:nvPr/>
        </p:nvSpPr>
        <p:spPr>
          <a:xfrm>
            <a:off x="5050082" y="3241443"/>
            <a:ext cx="3498607" cy="5216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dypdl</a:t>
            </a:r>
            <a:r>
              <a:rPr lang="en-US" sz="1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-heuristic-search (Solver)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D75F495-7434-37F8-E3F5-06534F0CA233}"/>
              </a:ext>
            </a:extLst>
          </p:cNvPr>
          <p:cNvCxnSpPr>
            <a:cxnSpLocks/>
            <a:stCxn id="8" idx="1"/>
            <a:endCxn id="7" idx="3"/>
          </p:cNvCxnSpPr>
          <p:nvPr/>
        </p:nvCxnSpPr>
        <p:spPr>
          <a:xfrm flipH="1">
            <a:off x="4093920" y="3502282"/>
            <a:ext cx="95616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754BAE0C-B3A2-BBF1-400B-9ABB820C5C4B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3051300" y="2070187"/>
            <a:ext cx="8059" cy="11712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0BF4495-832F-C054-DB9B-24C272EE4B18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3051299" y="2070187"/>
            <a:ext cx="3748086" cy="11712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9B56D60-D10D-BDCD-D2BA-AEE0FB9B0AC1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3059358" y="2070186"/>
            <a:ext cx="3728304" cy="11712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9FA1159-3492-2170-D38B-A3F0F7F8841E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6787663" y="2070186"/>
            <a:ext cx="11723" cy="11712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DBF2E6C-D9A7-872B-1A1D-8857D79D7373}"/>
              </a:ext>
            </a:extLst>
          </p:cNvPr>
          <p:cNvCxnSpPr>
            <a:cxnSpLocks/>
          </p:cNvCxnSpPr>
          <p:nvPr/>
        </p:nvCxnSpPr>
        <p:spPr>
          <a:xfrm>
            <a:off x="628650" y="2651918"/>
            <a:ext cx="7886700" cy="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8267688-4907-9FE3-69FB-E67F2443B569}"/>
              </a:ext>
            </a:extLst>
          </p:cNvPr>
          <p:cNvSpPr txBox="1"/>
          <p:nvPr/>
        </p:nvSpPr>
        <p:spPr>
          <a:xfrm>
            <a:off x="643395" y="2845630"/>
            <a:ext cx="177018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Core Libraries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D2A6898-0F85-BCB4-BA3D-FB2A40FFB1F8}"/>
              </a:ext>
            </a:extLst>
          </p:cNvPr>
          <p:cNvSpPr txBox="1"/>
          <p:nvPr/>
        </p:nvSpPr>
        <p:spPr>
          <a:xfrm>
            <a:off x="719595" y="2194213"/>
            <a:ext cx="10971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5586270-BF5C-CFB1-22A8-49DDDFD1583E}"/>
              </a:ext>
            </a:extLst>
          </p:cNvPr>
          <p:cNvSpPr txBox="1"/>
          <p:nvPr/>
        </p:nvSpPr>
        <p:spPr>
          <a:xfrm>
            <a:off x="2209801" y="4173465"/>
            <a:ext cx="384517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Everything is implemented in Rust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491FD5-5E5D-3A26-4E98-88BAA183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82" y="4092105"/>
            <a:ext cx="604799" cy="40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0E1CDE-8F2F-E647-EE3A-8967FB533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909609"/>
            <a:ext cx="1177229" cy="11792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6B370D-106D-25F5-8AF3-8D9ACC129DE7}"/>
              </a:ext>
            </a:extLst>
          </p:cNvPr>
          <p:cNvSpPr txBox="1"/>
          <p:nvPr/>
        </p:nvSpPr>
        <p:spPr>
          <a:xfrm>
            <a:off x="6291764" y="47195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didp.ai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334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C16755-FBD3-791F-BE46-5D4F9A4BE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9" y="-171450"/>
            <a:ext cx="9067800" cy="783910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491145-498A-083D-0DE6-284FC0FE0414}"/>
              </a:ext>
            </a:extLst>
          </p:cNvPr>
          <p:cNvSpPr/>
          <p:nvPr/>
        </p:nvSpPr>
        <p:spPr>
          <a:xfrm>
            <a:off x="3581400" y="-19050"/>
            <a:ext cx="1600200" cy="457200"/>
          </a:xfrm>
          <a:prstGeom prst="roundRect">
            <a:avLst/>
          </a:prstGeom>
          <a:solidFill>
            <a:srgbClr val="FF0073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didp.ai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742CE80-2A71-2FCC-3EB9-E12FB8F6B43B}"/>
              </a:ext>
            </a:extLst>
          </p:cNvPr>
          <p:cNvSpPr/>
          <p:nvPr/>
        </p:nvSpPr>
        <p:spPr>
          <a:xfrm>
            <a:off x="508999" y="498939"/>
            <a:ext cx="8229600" cy="533400"/>
          </a:xfrm>
          <a:prstGeom prst="roundRect">
            <a:avLst/>
          </a:prstGeom>
          <a:solidFill>
            <a:srgbClr val="FF0073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Everything is open source – please try DIDP on your </a:t>
            </a:r>
            <a:r>
              <a:rPr lang="en-US" sz="2000" dirty="0" err="1">
                <a:solidFill>
                  <a:srgbClr val="FFFF00"/>
                </a:solidFill>
              </a:rPr>
              <a:t>favourite</a:t>
            </a:r>
            <a:r>
              <a:rPr lang="en-US" sz="2000" dirty="0">
                <a:solidFill>
                  <a:srgbClr val="FFFF00"/>
                </a:solidFill>
              </a:rPr>
              <a:t> problem!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862A5-1D42-F9FA-F12E-CF3ED420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867150"/>
            <a:ext cx="1177229" cy="117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413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Bin Packing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71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74EDB-9C44-5234-C760-F22705EFF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3229"/>
            <a:ext cx="7772400" cy="3579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B4E46-7A90-10FA-1C3C-7EB6AC6EE9A0}"/>
              </a:ext>
            </a:extLst>
          </p:cNvPr>
          <p:cNvSpPr txBox="1"/>
          <p:nvPr/>
        </p:nvSpPr>
        <p:spPr>
          <a:xfrm>
            <a:off x="5642224" y="217409"/>
            <a:ext cx="348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U: unselected items</a:t>
            </a:r>
          </a:p>
          <a:p>
            <a:r>
              <a:rPr lang="en-US" dirty="0"/>
              <a:t>r: remaining space in current bin</a:t>
            </a:r>
          </a:p>
          <a:p>
            <a:r>
              <a:rPr lang="en-US" dirty="0"/>
              <a:t>k: number of used bins</a:t>
            </a:r>
          </a:p>
        </p:txBody>
      </p:sp>
      <p:sp>
        <p:nvSpPr>
          <p:cNvPr id="3" name="Google Shape;675;p30">
            <a:extLst>
              <a:ext uri="{FF2B5EF4-FFF2-40B4-BE49-F238E27FC236}">
                <a16:creationId xmlns:a16="http://schemas.microsoft.com/office/drawing/2014/main" id="{FDD0C387-B400-6FCF-113A-726B37E1CA19}"/>
              </a:ext>
            </a:extLst>
          </p:cNvPr>
          <p:cNvSpPr txBox="1"/>
          <p:nvPr/>
        </p:nvSpPr>
        <p:spPr>
          <a:xfrm>
            <a:off x="7162800" y="1358147"/>
            <a:ext cx="1959864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Base case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675;p30">
            <a:extLst>
              <a:ext uri="{FF2B5EF4-FFF2-40B4-BE49-F238E27FC236}">
                <a16:creationId xmlns:a16="http://schemas.microsoft.com/office/drawing/2014/main" id="{CE688655-46F9-C2B2-A86F-426D7E493377}"/>
              </a:ext>
            </a:extLst>
          </p:cNvPr>
          <p:cNvSpPr txBox="1"/>
          <p:nvPr/>
        </p:nvSpPr>
        <p:spPr>
          <a:xfrm>
            <a:off x="7173468" y="1712741"/>
            <a:ext cx="1959864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Open bin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75;p30">
            <a:extLst>
              <a:ext uri="{FF2B5EF4-FFF2-40B4-BE49-F238E27FC236}">
                <a16:creationId xmlns:a16="http://schemas.microsoft.com/office/drawing/2014/main" id="{AD6F1734-3CB3-96B1-1C41-4E058885119F}"/>
              </a:ext>
            </a:extLst>
          </p:cNvPr>
          <p:cNvSpPr txBox="1"/>
          <p:nvPr/>
        </p:nvSpPr>
        <p:spPr>
          <a:xfrm>
            <a:off x="7156704" y="2081711"/>
            <a:ext cx="1959864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Pack item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675;p30">
            <a:extLst>
              <a:ext uri="{FF2B5EF4-FFF2-40B4-BE49-F238E27FC236}">
                <a16:creationId xmlns:a16="http://schemas.microsoft.com/office/drawing/2014/main" id="{2C2FCDCB-5198-4124-97D3-14008A376EAF}"/>
              </a:ext>
            </a:extLst>
          </p:cNvPr>
          <p:cNvSpPr txBox="1"/>
          <p:nvPr/>
        </p:nvSpPr>
        <p:spPr>
          <a:xfrm>
            <a:off x="7150608" y="2950342"/>
            <a:ext cx="1959864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Dominance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75;p30">
            <a:extLst>
              <a:ext uri="{FF2B5EF4-FFF2-40B4-BE49-F238E27FC236}">
                <a16:creationId xmlns:a16="http://schemas.microsoft.com/office/drawing/2014/main" id="{3A5108B0-BDC7-4182-4F63-CFE71165F10B}"/>
              </a:ext>
            </a:extLst>
          </p:cNvPr>
          <p:cNvSpPr txBox="1"/>
          <p:nvPr/>
        </p:nvSpPr>
        <p:spPr>
          <a:xfrm>
            <a:off x="7150608" y="3673906"/>
            <a:ext cx="1959864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Dual bounds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321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SALBP-1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72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9609F5-60BC-9790-93BD-BAED6505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3" y="1027622"/>
            <a:ext cx="8105297" cy="3220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9C2061-DBF0-DB31-893D-4806DE9B2A9C}"/>
              </a:ext>
            </a:extLst>
          </p:cNvPr>
          <p:cNvSpPr txBox="1"/>
          <p:nvPr/>
        </p:nvSpPr>
        <p:spPr>
          <a:xfrm>
            <a:off x="5642224" y="217409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U: unselected items</a:t>
            </a:r>
          </a:p>
          <a:p>
            <a:r>
              <a:rPr lang="en-US" dirty="0"/>
              <a:t>r: remaining space in current bin</a:t>
            </a:r>
          </a:p>
        </p:txBody>
      </p:sp>
      <p:sp>
        <p:nvSpPr>
          <p:cNvPr id="4" name="Google Shape;675;p30">
            <a:extLst>
              <a:ext uri="{FF2B5EF4-FFF2-40B4-BE49-F238E27FC236}">
                <a16:creationId xmlns:a16="http://schemas.microsoft.com/office/drawing/2014/main" id="{3799E839-6F06-FBF3-E759-805C5A524BF8}"/>
              </a:ext>
            </a:extLst>
          </p:cNvPr>
          <p:cNvSpPr txBox="1"/>
          <p:nvPr/>
        </p:nvSpPr>
        <p:spPr>
          <a:xfrm>
            <a:off x="7162800" y="1428750"/>
            <a:ext cx="1959864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Base case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675;p30">
            <a:extLst>
              <a:ext uri="{FF2B5EF4-FFF2-40B4-BE49-F238E27FC236}">
                <a16:creationId xmlns:a16="http://schemas.microsoft.com/office/drawing/2014/main" id="{34BD5CF2-02EF-5CDB-5BD8-D667FECC8B4C}"/>
              </a:ext>
            </a:extLst>
          </p:cNvPr>
          <p:cNvSpPr txBox="1"/>
          <p:nvPr/>
        </p:nvSpPr>
        <p:spPr>
          <a:xfrm>
            <a:off x="7010400" y="1783344"/>
            <a:ext cx="2122932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Open next station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675;p30">
            <a:extLst>
              <a:ext uri="{FF2B5EF4-FFF2-40B4-BE49-F238E27FC236}">
                <a16:creationId xmlns:a16="http://schemas.microsoft.com/office/drawing/2014/main" id="{E2E5892E-AF6E-7ADA-6FBD-83CD0D948B00}"/>
              </a:ext>
            </a:extLst>
          </p:cNvPr>
          <p:cNvSpPr txBox="1"/>
          <p:nvPr/>
        </p:nvSpPr>
        <p:spPr>
          <a:xfrm>
            <a:off x="7156704" y="2152314"/>
            <a:ext cx="1959864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Pack item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675;p30">
            <a:extLst>
              <a:ext uri="{FF2B5EF4-FFF2-40B4-BE49-F238E27FC236}">
                <a16:creationId xmlns:a16="http://schemas.microsoft.com/office/drawing/2014/main" id="{F1042E9C-7F82-CF60-5809-1FEAEF15AD5A}"/>
              </a:ext>
            </a:extLst>
          </p:cNvPr>
          <p:cNvSpPr txBox="1"/>
          <p:nvPr/>
        </p:nvSpPr>
        <p:spPr>
          <a:xfrm>
            <a:off x="7150608" y="2641311"/>
            <a:ext cx="1959864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Dominance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675;p30">
            <a:extLst>
              <a:ext uri="{FF2B5EF4-FFF2-40B4-BE49-F238E27FC236}">
                <a16:creationId xmlns:a16="http://schemas.microsoft.com/office/drawing/2014/main" id="{41DB7323-4C12-8393-C713-0147F952AF4B}"/>
              </a:ext>
            </a:extLst>
          </p:cNvPr>
          <p:cNvSpPr txBox="1"/>
          <p:nvPr/>
        </p:nvSpPr>
        <p:spPr>
          <a:xfrm>
            <a:off x="7144512" y="3389433"/>
            <a:ext cx="1959864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Dual bounds</a:t>
            </a:r>
            <a:endParaRPr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6874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7CD616-4EA9-1470-F3E2-BC0AE5FA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# Optimally Solved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FBC8E4-5E02-6EEA-1B5F-3D630C9C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C619C9-0274-477C-AD1C-C3FFD0FC96B5}" type="slidenum">
              <a:rPr lang="en-US" smtClean="0"/>
              <a:pPr/>
              <a:t>73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5">
                <a:extLst>
                  <a:ext uri="{FF2B5EF4-FFF2-40B4-BE49-F238E27FC236}">
                    <a16:creationId xmlns:a16="http://schemas.microsoft.com/office/drawing/2014/main" id="{B2941ABA-A69A-694B-7B40-DB6566F285F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28601" y="806890"/>
              <a:ext cx="8610600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1794">
                      <a:extLst>
                        <a:ext uri="{9D8B030D-6E8A-4147-A177-3AD203B41FA5}">
                          <a16:colId xmlns:a16="http://schemas.microsoft.com/office/drawing/2014/main" val="1569046337"/>
                        </a:ext>
                      </a:extLst>
                    </a:gridCol>
                    <a:gridCol w="1898149">
                      <a:extLst>
                        <a:ext uri="{9D8B030D-6E8A-4147-A177-3AD203B41FA5}">
                          <a16:colId xmlns:a16="http://schemas.microsoft.com/office/drawing/2014/main" val="2698186769"/>
                        </a:ext>
                      </a:extLst>
                    </a:gridCol>
                    <a:gridCol w="959525">
                      <a:extLst>
                        <a:ext uri="{9D8B030D-6E8A-4147-A177-3AD203B41FA5}">
                          <a16:colId xmlns:a16="http://schemas.microsoft.com/office/drawing/2014/main" val="331248924"/>
                        </a:ext>
                      </a:extLst>
                    </a:gridCol>
                    <a:gridCol w="807462">
                      <a:extLst>
                        <a:ext uri="{9D8B030D-6E8A-4147-A177-3AD203B41FA5}">
                          <a16:colId xmlns:a16="http://schemas.microsoft.com/office/drawing/2014/main" val="2817093717"/>
                        </a:ext>
                      </a:extLst>
                    </a:gridCol>
                    <a:gridCol w="1222811">
                      <a:extLst>
                        <a:ext uri="{9D8B030D-6E8A-4147-A177-3AD203B41FA5}">
                          <a16:colId xmlns:a16="http://schemas.microsoft.com/office/drawing/2014/main" val="2383868121"/>
                        </a:ext>
                      </a:extLst>
                    </a:gridCol>
                    <a:gridCol w="990859">
                      <a:extLst>
                        <a:ext uri="{9D8B030D-6E8A-4147-A177-3AD203B41FA5}">
                          <a16:colId xmlns:a16="http://schemas.microsoft.com/office/drawing/2014/main" val="1504999141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Problem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MIP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CP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CAASDy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676966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TSPTW (340)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 with time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257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259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01710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CVRP (207)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vehicle routing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0    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44602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m-PDTSP (1180)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pick and delivery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1049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357961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OPTW (144)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orienteering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600334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MDKP (277)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knapsack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051589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 (1615)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1160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1234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1167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83110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SALBP-1 (2100)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assembly line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1431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1584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1657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1802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03539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1||</m:t>
                              </m:r>
                              <m:r>
                                <m:rPr>
                                  <m:sty m:val="p"/>
                                </m:rPr>
                                <a:rPr lang="el-GR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Σ</m:t>
                              </m:r>
                              <m:sSub>
                                <m:sSubPr>
                                  <m:ctrlPr>
                                    <a:rPr lang="el-GR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(375)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job 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945838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Talent Scheduling (1000)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38778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MOSP (570)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manufacturing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527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2848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Graph-Clear (135)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building security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261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5">
                <a:extLst>
                  <a:ext uri="{FF2B5EF4-FFF2-40B4-BE49-F238E27FC236}">
                    <a16:creationId xmlns:a16="http://schemas.microsoft.com/office/drawing/2014/main" id="{B2941ABA-A69A-694B-7B40-DB6566F285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6724060"/>
                  </p:ext>
                </p:extLst>
              </p:nvPr>
            </p:nvGraphicFramePr>
            <p:xfrm>
              <a:off x="228601" y="806890"/>
              <a:ext cx="8610600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1794">
                      <a:extLst>
                        <a:ext uri="{9D8B030D-6E8A-4147-A177-3AD203B41FA5}">
                          <a16:colId xmlns:a16="http://schemas.microsoft.com/office/drawing/2014/main" val="1569046337"/>
                        </a:ext>
                      </a:extLst>
                    </a:gridCol>
                    <a:gridCol w="1898149">
                      <a:extLst>
                        <a:ext uri="{9D8B030D-6E8A-4147-A177-3AD203B41FA5}">
                          <a16:colId xmlns:a16="http://schemas.microsoft.com/office/drawing/2014/main" val="2698186769"/>
                        </a:ext>
                      </a:extLst>
                    </a:gridCol>
                    <a:gridCol w="959525">
                      <a:extLst>
                        <a:ext uri="{9D8B030D-6E8A-4147-A177-3AD203B41FA5}">
                          <a16:colId xmlns:a16="http://schemas.microsoft.com/office/drawing/2014/main" val="331248924"/>
                        </a:ext>
                      </a:extLst>
                    </a:gridCol>
                    <a:gridCol w="807462">
                      <a:extLst>
                        <a:ext uri="{9D8B030D-6E8A-4147-A177-3AD203B41FA5}">
                          <a16:colId xmlns:a16="http://schemas.microsoft.com/office/drawing/2014/main" val="2817093717"/>
                        </a:ext>
                      </a:extLst>
                    </a:gridCol>
                    <a:gridCol w="1222811">
                      <a:extLst>
                        <a:ext uri="{9D8B030D-6E8A-4147-A177-3AD203B41FA5}">
                          <a16:colId xmlns:a16="http://schemas.microsoft.com/office/drawing/2014/main" val="2383868121"/>
                        </a:ext>
                      </a:extLst>
                    </a:gridCol>
                    <a:gridCol w="990859">
                      <a:extLst>
                        <a:ext uri="{9D8B030D-6E8A-4147-A177-3AD203B41FA5}">
                          <a16:colId xmlns:a16="http://schemas.microsoft.com/office/drawing/2014/main" val="1504999141"/>
                        </a:ext>
                      </a:extLst>
                    </a:gridCol>
                  </a:tblGrid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Problem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MIP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CP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CAASDy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676966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TSPTW (340)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 with time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257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259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017108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CVRP (207)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vehicle routing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0    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446020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m-PDTSP (1180)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pick and delivery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1049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3579610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OPTW (144)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orienteering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600334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MDKP (277)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knapsack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0515891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 (1615)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1160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1234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1167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83110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SALBP-1 (2100)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assembly line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1431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1584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1657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1802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035392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465" t="-807692" r="-216279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job 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9458389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Talent Scheduling (1000)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387782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MOSP (570)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manufacturing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241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483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527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28486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Graph-Clear (135)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building security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103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2610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0861F6-EEB0-C26A-7789-9D648C39A822}"/>
              </a:ext>
            </a:extLst>
          </p:cNvPr>
          <p:cNvSpPr txBox="1"/>
          <p:nvPr/>
        </p:nvSpPr>
        <p:spPr>
          <a:xfrm>
            <a:off x="1400908" y="4776054"/>
            <a:ext cx="720969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30 minute, 8 GB, MIP: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Gurobi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11.0.2, CP: IBM ILOG CP Optimizer 22.1.0</a:t>
            </a:r>
          </a:p>
        </p:txBody>
      </p:sp>
    </p:spTree>
    <p:extLst>
      <p:ext uri="{BB962C8B-B14F-4D97-AF65-F5344CB8AC3E}">
        <p14:creationId xmlns:p14="http://schemas.microsoft.com/office/powerpoint/2010/main" val="19570926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7CD616-4EA9-1470-F3E2-BC0AE5FA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Mean Optimality Gap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FBC8E4-5E02-6EEA-1B5F-3D630C9C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C619C9-0274-477C-AD1C-C3FFD0FC96B5}" type="slidenum">
              <a:rPr lang="en-US" smtClean="0"/>
              <a:pPr/>
              <a:t>74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5">
                <a:extLst>
                  <a:ext uri="{FF2B5EF4-FFF2-40B4-BE49-F238E27FC236}">
                    <a16:creationId xmlns:a16="http://schemas.microsoft.com/office/drawing/2014/main" id="{B2941ABA-A69A-694B-7B40-DB6566F285F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5752" y="806890"/>
              <a:ext cx="8553448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3661">
                      <a:extLst>
                        <a:ext uri="{9D8B030D-6E8A-4147-A177-3AD203B41FA5}">
                          <a16:colId xmlns:a16="http://schemas.microsoft.com/office/drawing/2014/main" val="1569046337"/>
                        </a:ext>
                      </a:extLst>
                    </a:gridCol>
                    <a:gridCol w="1885550">
                      <a:extLst>
                        <a:ext uri="{9D8B030D-6E8A-4147-A177-3AD203B41FA5}">
                          <a16:colId xmlns:a16="http://schemas.microsoft.com/office/drawing/2014/main" val="2698186769"/>
                        </a:ext>
                      </a:extLst>
                    </a:gridCol>
                    <a:gridCol w="953156">
                      <a:extLst>
                        <a:ext uri="{9D8B030D-6E8A-4147-A177-3AD203B41FA5}">
                          <a16:colId xmlns:a16="http://schemas.microsoft.com/office/drawing/2014/main" val="331248924"/>
                        </a:ext>
                      </a:extLst>
                    </a:gridCol>
                    <a:gridCol w="802103">
                      <a:extLst>
                        <a:ext uri="{9D8B030D-6E8A-4147-A177-3AD203B41FA5}">
                          <a16:colId xmlns:a16="http://schemas.microsoft.com/office/drawing/2014/main" val="2817093717"/>
                        </a:ext>
                      </a:extLst>
                    </a:gridCol>
                    <a:gridCol w="1214696">
                      <a:extLst>
                        <a:ext uri="{9D8B030D-6E8A-4147-A177-3AD203B41FA5}">
                          <a16:colId xmlns:a16="http://schemas.microsoft.com/office/drawing/2014/main" val="2383868121"/>
                        </a:ext>
                      </a:extLst>
                    </a:gridCol>
                    <a:gridCol w="984282">
                      <a:extLst>
                        <a:ext uri="{9D8B030D-6E8A-4147-A177-3AD203B41FA5}">
                          <a16:colId xmlns:a16="http://schemas.microsoft.com/office/drawing/2014/main" val="1504999141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Problem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MIP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CP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CAASDy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676966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TSPTW (340)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 with time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0.220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0.716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0.244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0.115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01710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CVRP (207)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vehicle routing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0.865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0.987    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0.971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0.691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44602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m-PDTSP (1180)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pick and delivery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0.184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0.160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357961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OPTW (144)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orienteering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0.665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0.289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0.556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600334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MDKP (277)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knapsack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0.986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0.468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051589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 (1615)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0.044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0.004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0.429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83110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SALBP-1 (2100)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assembly line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0.211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03539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1||</m:t>
                              </m:r>
                              <m:r>
                                <m:rPr>
                                  <m:sty m:val="p"/>
                                </m:rPr>
                                <a:rPr lang="el-GR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Σ</m:t>
                              </m:r>
                              <m:sSub>
                                <m:sSubPr>
                                  <m:ctrlPr>
                                    <a:rPr lang="el-GR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(375)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job 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0.498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0.371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0.280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0.225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945838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Talent Scheduling (1000)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0.887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0.951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0.793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38778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MOSP (570)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manufacturing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0.317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0.193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0.153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0.020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2848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Graph-Clear (135)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building security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0.447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0.456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0.061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261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5">
                <a:extLst>
                  <a:ext uri="{FF2B5EF4-FFF2-40B4-BE49-F238E27FC236}">
                    <a16:creationId xmlns:a16="http://schemas.microsoft.com/office/drawing/2014/main" id="{B2941ABA-A69A-694B-7B40-DB6566F285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1634820"/>
                  </p:ext>
                </p:extLst>
              </p:nvPr>
            </p:nvGraphicFramePr>
            <p:xfrm>
              <a:off x="285752" y="806890"/>
              <a:ext cx="8553448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3661">
                      <a:extLst>
                        <a:ext uri="{9D8B030D-6E8A-4147-A177-3AD203B41FA5}">
                          <a16:colId xmlns:a16="http://schemas.microsoft.com/office/drawing/2014/main" val="1569046337"/>
                        </a:ext>
                      </a:extLst>
                    </a:gridCol>
                    <a:gridCol w="1885550">
                      <a:extLst>
                        <a:ext uri="{9D8B030D-6E8A-4147-A177-3AD203B41FA5}">
                          <a16:colId xmlns:a16="http://schemas.microsoft.com/office/drawing/2014/main" val="2698186769"/>
                        </a:ext>
                      </a:extLst>
                    </a:gridCol>
                    <a:gridCol w="953156">
                      <a:extLst>
                        <a:ext uri="{9D8B030D-6E8A-4147-A177-3AD203B41FA5}">
                          <a16:colId xmlns:a16="http://schemas.microsoft.com/office/drawing/2014/main" val="331248924"/>
                        </a:ext>
                      </a:extLst>
                    </a:gridCol>
                    <a:gridCol w="802103">
                      <a:extLst>
                        <a:ext uri="{9D8B030D-6E8A-4147-A177-3AD203B41FA5}">
                          <a16:colId xmlns:a16="http://schemas.microsoft.com/office/drawing/2014/main" val="2817093717"/>
                        </a:ext>
                      </a:extLst>
                    </a:gridCol>
                    <a:gridCol w="1214696">
                      <a:extLst>
                        <a:ext uri="{9D8B030D-6E8A-4147-A177-3AD203B41FA5}">
                          <a16:colId xmlns:a16="http://schemas.microsoft.com/office/drawing/2014/main" val="2383868121"/>
                        </a:ext>
                      </a:extLst>
                    </a:gridCol>
                    <a:gridCol w="984282">
                      <a:extLst>
                        <a:ext uri="{9D8B030D-6E8A-4147-A177-3AD203B41FA5}">
                          <a16:colId xmlns:a16="http://schemas.microsoft.com/office/drawing/2014/main" val="1504999141"/>
                        </a:ext>
                      </a:extLst>
                    </a:gridCol>
                  </a:tblGrid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Problem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MIP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CP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CAASDy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676966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TSPTW (340)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 with time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0.220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0.716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0.244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0.115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017108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CVRP (207)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vehicle routing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0.865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0.987    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0.971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0.691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446020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m-PDTSP (1180)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pick and delivery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0.184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0.160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3579610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OPTW (144)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orienteering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0.665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0.289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0.556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600334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MDKP (277)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knapsack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0.986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0.468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0515891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 (1615)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0.044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0.004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0.429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83110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SALBP-1 (2100)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assembly line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0.271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0.211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035392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467" t="-807692" r="-215888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job 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0.498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0.371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0.280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0.225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9458389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Talent Scheduling (1000)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0.887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0.951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0.793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0.170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387782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MOSP (570)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manufacturing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0.317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0.193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0.153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0.020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28486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Graph-Clear (135)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building security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0.447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0.456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0.422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0.061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2610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00861F6-EEB0-C26A-7789-9D648C39A822}"/>
                  </a:ext>
                </a:extLst>
              </p:cNvPr>
              <p:cNvSpPr txBox="1"/>
              <p:nvPr/>
            </p:nvSpPr>
            <p:spPr>
              <a:xfrm>
                <a:off x="1576754" y="4738810"/>
                <a:ext cx="5990492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solution</m:t>
                          </m:r>
                          <m: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cost</m:t>
                          </m:r>
                          <m: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m:rPr>
                              <m:sty m:val="p"/>
                            </m:rP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bound</m:t>
                          </m:r>
                        </m:e>
                      </m:d>
                      <m:r>
                        <a:rPr lang="en-US" sz="165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65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max</m:t>
                      </m:r>
                      <m:r>
                        <a:rPr lang="en-US" sz="165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⁡{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5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solution</m:t>
                          </m:r>
                          <m: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65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cost</m:t>
                          </m:r>
                        </m:e>
                      </m:d>
                      <m:r>
                        <a:rPr lang="en-US" sz="165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|</m:t>
                      </m:r>
                      <m:r>
                        <m:rPr>
                          <m:sty m:val="p"/>
                        </m:rPr>
                        <a:rPr lang="en-US" sz="165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bound</m:t>
                      </m:r>
                      <m:r>
                        <a:rPr lang="en-US" sz="165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|}</m:t>
                      </m:r>
                    </m:oMath>
                  </m:oMathPara>
                </a14:m>
                <a:endParaRPr lang="en-US" sz="16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00861F6-EEB0-C26A-7789-9D648C39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754" y="4738810"/>
                <a:ext cx="5990492" cy="346249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3886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7B67662-B925-CE00-3DB7-239307E1DE69}"/>
              </a:ext>
            </a:extLst>
          </p:cNvPr>
          <p:cNvSpPr/>
          <p:nvPr/>
        </p:nvSpPr>
        <p:spPr>
          <a:xfrm>
            <a:off x="3120393" y="2963298"/>
            <a:ext cx="799660" cy="997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E7DEE44-FCD2-C953-FBB0-E611A75EE70E}"/>
              </a:ext>
            </a:extLst>
          </p:cNvPr>
          <p:cNvSpPr/>
          <p:nvPr/>
        </p:nvSpPr>
        <p:spPr>
          <a:xfrm>
            <a:off x="3913602" y="3143121"/>
            <a:ext cx="1433587" cy="8174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248ED03C-538E-2551-3A78-2A6B682C5A55}"/>
              </a:ext>
            </a:extLst>
          </p:cNvPr>
          <p:cNvSpPr/>
          <p:nvPr/>
        </p:nvSpPr>
        <p:spPr>
          <a:xfrm>
            <a:off x="5347188" y="3400512"/>
            <a:ext cx="1459521" cy="5595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05C1690-3A5B-CE62-1851-37AE26331F9B}"/>
              </a:ext>
            </a:extLst>
          </p:cNvPr>
          <p:cNvSpPr/>
          <p:nvPr/>
        </p:nvSpPr>
        <p:spPr>
          <a:xfrm>
            <a:off x="2379784" y="2447681"/>
            <a:ext cx="745880" cy="15333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AD05069-21AA-E258-3C37-C0E1A983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Integral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A4D932-3982-EC22-BD46-EB4189E89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Primal gap: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solution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best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knwon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⁡{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solution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|,   |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best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knwon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|}</m:t>
                        </m:r>
                      </m:den>
                    </m:f>
                  </m:oMath>
                </a14:m>
                <a:r>
                  <a:rPr lang="en-US" sz="2000" dirty="0"/>
                  <a:t> (1 if no solution found)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5A4D932-3982-EC22-BD46-EB4189E89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E985B8-93D0-F4BC-F5F1-4BB0AC28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C619C9-0274-477C-AD1C-C3FFD0FC96B5}" type="slidenum">
              <a:rPr lang="en-US" smtClean="0"/>
              <a:pPr/>
              <a:t>75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9524D7E-2FE7-B694-0620-20E94E32A7BC}"/>
              </a:ext>
            </a:extLst>
          </p:cNvPr>
          <p:cNvCxnSpPr/>
          <p:nvPr/>
        </p:nvCxnSpPr>
        <p:spPr>
          <a:xfrm>
            <a:off x="2391507" y="2066681"/>
            <a:ext cx="0" cy="21259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0E99C6D-CAF0-F4A2-AEBF-5F428A79AFBB}"/>
              </a:ext>
            </a:extLst>
          </p:cNvPr>
          <p:cNvCxnSpPr>
            <a:cxnSpLocks/>
          </p:cNvCxnSpPr>
          <p:nvPr/>
        </p:nvCxnSpPr>
        <p:spPr>
          <a:xfrm rot="5400000">
            <a:off x="4713266" y="1399052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E9AB86A-FF7A-7A6C-4792-740D08938630}"/>
                  </a:ext>
                </a:extLst>
              </p:cNvPr>
              <p:cNvSpPr txBox="1"/>
              <p:nvPr/>
            </p:nvSpPr>
            <p:spPr>
              <a:xfrm>
                <a:off x="2203938" y="4335097"/>
                <a:ext cx="351692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5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5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E9AB86A-FF7A-7A6C-4792-740D08938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938" y="4335097"/>
                <a:ext cx="351692" cy="3462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7B6C24E-F81B-3E01-36D4-134DE55543D5}"/>
                  </a:ext>
                </a:extLst>
              </p:cNvPr>
              <p:cNvSpPr txBox="1"/>
              <p:nvPr/>
            </p:nvSpPr>
            <p:spPr>
              <a:xfrm>
                <a:off x="1738974" y="3809220"/>
                <a:ext cx="351692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5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5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7B6C24E-F81B-3E01-36D4-134DE5554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974" y="3809220"/>
                <a:ext cx="351692" cy="3462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AB2124B-ED40-85FF-51E8-9E3870E3E7D3}"/>
              </a:ext>
            </a:extLst>
          </p:cNvPr>
          <p:cNvSpPr txBox="1"/>
          <p:nvPr/>
        </p:nvSpPr>
        <p:spPr>
          <a:xfrm>
            <a:off x="4185139" y="4112136"/>
            <a:ext cx="100818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dirty="0">
                <a:latin typeface="Arial" panose="020B0604020202020204" pitchFamily="34" charset="0"/>
                <a:cs typeface="Arial" panose="020B0604020202020204" pitchFamily="34" charset="0"/>
              </a:rPr>
              <a:t>Time (s)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56409F9-C4D8-0D6D-A5D7-BAE2B33F735F}"/>
              </a:ext>
            </a:extLst>
          </p:cNvPr>
          <p:cNvSpPr txBox="1"/>
          <p:nvPr/>
        </p:nvSpPr>
        <p:spPr>
          <a:xfrm>
            <a:off x="915427" y="2883688"/>
            <a:ext cx="1351085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dirty="0">
                <a:latin typeface="Arial" panose="020B0604020202020204" pitchFamily="34" charset="0"/>
                <a:cs typeface="Arial" panose="020B0604020202020204" pitchFamily="34" charset="0"/>
              </a:rPr>
              <a:t>Primal gap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BC605D5-08C3-DCAE-30B1-87F6EB05A25A}"/>
              </a:ext>
            </a:extLst>
          </p:cNvPr>
          <p:cNvSpPr txBox="1"/>
          <p:nvPr/>
        </p:nvSpPr>
        <p:spPr>
          <a:xfrm>
            <a:off x="6342183" y="4105344"/>
            <a:ext cx="112541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Time limit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B5F9232-AC0F-E8D5-9297-66BF95F7E432}"/>
              </a:ext>
            </a:extLst>
          </p:cNvPr>
          <p:cNvCxnSpPr>
            <a:cxnSpLocks/>
          </p:cNvCxnSpPr>
          <p:nvPr/>
        </p:nvCxnSpPr>
        <p:spPr>
          <a:xfrm>
            <a:off x="2391508" y="2447682"/>
            <a:ext cx="738554" cy="542506"/>
          </a:xfrm>
          <a:prstGeom prst="line">
            <a:avLst/>
          </a:prstGeom>
          <a:ln w="28575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ADC2D54-9BC0-07CC-C921-B4CC75439905}"/>
              </a:ext>
            </a:extLst>
          </p:cNvPr>
          <p:cNvCxnSpPr>
            <a:cxnSpLocks/>
          </p:cNvCxnSpPr>
          <p:nvPr/>
        </p:nvCxnSpPr>
        <p:spPr>
          <a:xfrm flipH="1" flipV="1">
            <a:off x="3130062" y="2990187"/>
            <a:ext cx="799660" cy="215282"/>
          </a:xfrm>
          <a:prstGeom prst="line">
            <a:avLst/>
          </a:prstGeom>
          <a:ln w="28575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1A19F0F-B321-8854-4A8E-0F8475761920}"/>
              </a:ext>
            </a:extLst>
          </p:cNvPr>
          <p:cNvCxnSpPr>
            <a:cxnSpLocks/>
          </p:cNvCxnSpPr>
          <p:nvPr/>
        </p:nvCxnSpPr>
        <p:spPr>
          <a:xfrm flipH="1" flipV="1">
            <a:off x="3929721" y="3205468"/>
            <a:ext cx="1421864" cy="217877"/>
          </a:xfrm>
          <a:prstGeom prst="line">
            <a:avLst/>
          </a:prstGeom>
          <a:ln w="28575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EA5D392-81F8-A0E2-49B4-AA4F3C7F54D8}"/>
              </a:ext>
            </a:extLst>
          </p:cNvPr>
          <p:cNvCxnSpPr>
            <a:cxnSpLocks/>
          </p:cNvCxnSpPr>
          <p:nvPr/>
        </p:nvCxnSpPr>
        <p:spPr>
          <a:xfrm>
            <a:off x="5351585" y="3423345"/>
            <a:ext cx="1463919" cy="0"/>
          </a:xfrm>
          <a:prstGeom prst="line">
            <a:avLst/>
          </a:prstGeom>
          <a:ln w="28575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329E51D-0379-7CB9-44CA-0B8B5F76F082}"/>
              </a:ext>
            </a:extLst>
          </p:cNvPr>
          <p:cNvCxnSpPr/>
          <p:nvPr/>
        </p:nvCxnSpPr>
        <p:spPr>
          <a:xfrm flipH="1" flipV="1">
            <a:off x="6811106" y="2060822"/>
            <a:ext cx="0" cy="192024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E33F859-619B-9919-7340-3448E52DC4A6}"/>
              </a:ext>
            </a:extLst>
          </p:cNvPr>
          <p:cNvSpPr txBox="1"/>
          <p:nvPr/>
        </p:nvSpPr>
        <p:spPr>
          <a:xfrm>
            <a:off x="4681903" y="2206597"/>
            <a:ext cx="187129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5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Primal integral</a:t>
            </a:r>
          </a:p>
        </p:txBody>
      </p:sp>
    </p:spTree>
    <p:extLst>
      <p:ext uri="{BB962C8B-B14F-4D97-AF65-F5344CB8AC3E}">
        <p14:creationId xmlns:p14="http://schemas.microsoft.com/office/powerpoint/2010/main" val="820153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7CD616-4EA9-1470-F3E2-BC0AE5FA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 Primal Integral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FBC8E4-5E02-6EEA-1B5F-3D630C9C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C619C9-0274-477C-AD1C-C3FFD0FC96B5}" type="slidenum">
              <a:rPr lang="en-US" smtClean="0"/>
              <a:pPr/>
              <a:t>76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5">
                <a:extLst>
                  <a:ext uri="{FF2B5EF4-FFF2-40B4-BE49-F238E27FC236}">
                    <a16:creationId xmlns:a16="http://schemas.microsoft.com/office/drawing/2014/main" id="{B2941ABA-A69A-694B-7B40-DB6566F285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81808559"/>
                  </p:ext>
                </p:extLst>
              </p:nvPr>
            </p:nvGraphicFramePr>
            <p:xfrm>
              <a:off x="228600" y="1002030"/>
              <a:ext cx="8686800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5969">
                      <a:extLst>
                        <a:ext uri="{9D8B030D-6E8A-4147-A177-3AD203B41FA5}">
                          <a16:colId xmlns:a16="http://schemas.microsoft.com/office/drawing/2014/main" val="1569046337"/>
                        </a:ext>
                      </a:extLst>
                    </a:gridCol>
                    <a:gridCol w="1914946">
                      <a:extLst>
                        <a:ext uri="{9D8B030D-6E8A-4147-A177-3AD203B41FA5}">
                          <a16:colId xmlns:a16="http://schemas.microsoft.com/office/drawing/2014/main" val="2698186769"/>
                        </a:ext>
                      </a:extLst>
                    </a:gridCol>
                    <a:gridCol w="968016">
                      <a:extLst>
                        <a:ext uri="{9D8B030D-6E8A-4147-A177-3AD203B41FA5}">
                          <a16:colId xmlns:a16="http://schemas.microsoft.com/office/drawing/2014/main" val="331248924"/>
                        </a:ext>
                      </a:extLst>
                    </a:gridCol>
                    <a:gridCol w="814608">
                      <a:extLst>
                        <a:ext uri="{9D8B030D-6E8A-4147-A177-3AD203B41FA5}">
                          <a16:colId xmlns:a16="http://schemas.microsoft.com/office/drawing/2014/main" val="2817093717"/>
                        </a:ext>
                      </a:extLst>
                    </a:gridCol>
                    <a:gridCol w="1233633">
                      <a:extLst>
                        <a:ext uri="{9D8B030D-6E8A-4147-A177-3AD203B41FA5}">
                          <a16:colId xmlns:a16="http://schemas.microsoft.com/office/drawing/2014/main" val="2383868121"/>
                        </a:ext>
                      </a:extLst>
                    </a:gridCol>
                    <a:gridCol w="999628">
                      <a:extLst>
                        <a:ext uri="{9D8B030D-6E8A-4147-A177-3AD203B41FA5}">
                          <a16:colId xmlns:a16="http://schemas.microsoft.com/office/drawing/2014/main" val="1504999141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Problem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MIP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CP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CAASDy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676966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TSPTW (340)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 with time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509.2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49.0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458.3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017108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CVRP (207)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vehicle routing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1147.1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482.9    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1748.2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333.7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44602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m-PDTSP (1180)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pick and delivery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177.8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26.0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333.5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357961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OPTW (144)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orienteering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443.7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1018.2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58.0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600334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MDKP (277)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knapsack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1773.9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201.7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0515891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 (1615)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88.5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778.6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83110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SALBP-1 (2100)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assembly line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536.4 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28.5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383.9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03539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1||</m:t>
                              </m:r>
                              <m:r>
                                <m:rPr>
                                  <m:sty m:val="p"/>
                                </m:rPr>
                                <a:rPr lang="el-GR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Σ</m:t>
                              </m:r>
                              <m:sSub>
                                <m:sSubPr>
                                  <m:ctrlPr>
                                    <a:rPr lang="el-GR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(375)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job 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64.0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513.2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71.2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945838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Talent Scheduling (1000)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111.8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18.9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1435.1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25.4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38778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MOSP (570)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manufacturing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95.2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13.0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275.5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2848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Graph-Clear (135)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building security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337.6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83.5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764.0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261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5">
                <a:extLst>
                  <a:ext uri="{FF2B5EF4-FFF2-40B4-BE49-F238E27FC236}">
                    <a16:creationId xmlns:a16="http://schemas.microsoft.com/office/drawing/2014/main" id="{B2941ABA-A69A-694B-7B40-DB6566F285F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81808559"/>
                  </p:ext>
                </p:extLst>
              </p:nvPr>
            </p:nvGraphicFramePr>
            <p:xfrm>
              <a:off x="228600" y="1002030"/>
              <a:ext cx="8686800" cy="393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5969">
                      <a:extLst>
                        <a:ext uri="{9D8B030D-6E8A-4147-A177-3AD203B41FA5}">
                          <a16:colId xmlns:a16="http://schemas.microsoft.com/office/drawing/2014/main" val="1569046337"/>
                        </a:ext>
                      </a:extLst>
                    </a:gridCol>
                    <a:gridCol w="1914946">
                      <a:extLst>
                        <a:ext uri="{9D8B030D-6E8A-4147-A177-3AD203B41FA5}">
                          <a16:colId xmlns:a16="http://schemas.microsoft.com/office/drawing/2014/main" val="2698186769"/>
                        </a:ext>
                      </a:extLst>
                    </a:gridCol>
                    <a:gridCol w="968016">
                      <a:extLst>
                        <a:ext uri="{9D8B030D-6E8A-4147-A177-3AD203B41FA5}">
                          <a16:colId xmlns:a16="http://schemas.microsoft.com/office/drawing/2014/main" val="331248924"/>
                        </a:ext>
                      </a:extLst>
                    </a:gridCol>
                    <a:gridCol w="814608">
                      <a:extLst>
                        <a:ext uri="{9D8B030D-6E8A-4147-A177-3AD203B41FA5}">
                          <a16:colId xmlns:a16="http://schemas.microsoft.com/office/drawing/2014/main" val="2817093717"/>
                        </a:ext>
                      </a:extLst>
                    </a:gridCol>
                    <a:gridCol w="1233633">
                      <a:extLst>
                        <a:ext uri="{9D8B030D-6E8A-4147-A177-3AD203B41FA5}">
                          <a16:colId xmlns:a16="http://schemas.microsoft.com/office/drawing/2014/main" val="2383868121"/>
                        </a:ext>
                      </a:extLst>
                    </a:gridCol>
                    <a:gridCol w="999628">
                      <a:extLst>
                        <a:ext uri="{9D8B030D-6E8A-4147-A177-3AD203B41FA5}">
                          <a16:colId xmlns:a16="http://schemas.microsoft.com/office/drawing/2014/main" val="1504999141"/>
                        </a:ext>
                      </a:extLst>
                    </a:gridCol>
                  </a:tblGrid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Problem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MIP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CP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 err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CAASDy</a:t>
                          </a:r>
                          <a:endParaRPr lang="en-US" sz="17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CABS</a:t>
                          </a:r>
                        </a:p>
                      </a:txBody>
                      <a:tcPr marL="68580" marR="68580" marT="34290" marB="3429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0676966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TSPTW (340)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TSP with time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509.2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49.0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458.3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</a:t>
                          </a:r>
                        </a:p>
                      </a:txBody>
                      <a:tcPr marL="68580" marR="68580" marT="34290" marB="3429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017108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CVRP (207)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vehicle routing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1147.1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482.9    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1748.2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333.7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9446020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m-PDTSP (1180)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pick and delivery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177.8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26.0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333.5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3579610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OPTW (144)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orienteering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443.7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1018.2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58.0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600334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MDKP (277)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knapsack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1773.9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201.7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0515891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 (1615)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bin packing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88.5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778.6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831104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SALBP-1 (2100)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assembly line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536.4 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28.5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383.9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035392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461" t="-803846" r="-216129" b="-3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job 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64.0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513.2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71.2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49458389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Talent Scheduling (1000)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scheduling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111.8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18.9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1435.1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25.4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91387782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MOSP (570)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manufacturing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95.2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13.0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275.5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41828486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Graph-Clear (135)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building security</a:t>
                          </a:r>
                        </a:p>
                      </a:txBody>
                      <a:tcPr marL="68580" marR="68580" marT="34290" marB="34290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337.6</a:t>
                          </a:r>
                        </a:p>
                      </a:txBody>
                      <a:tcPr marL="68580" marR="68580" marT="34290" marB="34290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83.5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764.0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700" b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17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2610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449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Goals for this Tutorial</a:t>
            </a:r>
            <a:endParaRPr dirty="0"/>
          </a:p>
        </p:txBody>
      </p:sp>
      <p:sp>
        <p:nvSpPr>
          <p:cNvPr id="3087" name="Google Shape;3087;p114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319-7CE6-A327-01AA-511EEC88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Modeling in Dynamic Programming</a:t>
            </a:r>
          </a:p>
          <a:p>
            <a:pPr marL="914400" lvl="1" indent="-514350"/>
            <a:r>
              <a:rPr lang="en-US" sz="2000" dirty="0"/>
              <a:t>It’s different than CP, MIP, SAT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Modeling in </a:t>
            </a:r>
            <a:r>
              <a:rPr lang="en-US" sz="2800" dirty="0" err="1"/>
              <a:t>DIDPpy</a:t>
            </a:r>
            <a:endParaRPr lang="en-US" sz="2800" dirty="0"/>
          </a:p>
          <a:p>
            <a:pPr marL="914400" lvl="1" indent="-514350"/>
            <a:r>
              <a:rPr lang="en-US" sz="2400" dirty="0"/>
              <a:t>Hands-on with DIDP Python interface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Solving DIDP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it Good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22131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1"/>
          <p:cNvSpPr txBox="1">
            <a:spLocks noGrp="1"/>
          </p:cNvSpPr>
          <p:nvPr>
            <p:ph type="title"/>
          </p:nvPr>
        </p:nvSpPr>
        <p:spPr>
          <a:xfrm>
            <a:off x="640759" y="246299"/>
            <a:ext cx="7862175" cy="477675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688" name="Google Shape;688;p31"/>
          <p:cNvSpPr txBox="1">
            <a:spLocks noGrp="1"/>
          </p:cNvSpPr>
          <p:nvPr>
            <p:ph type="body" idx="1"/>
          </p:nvPr>
        </p:nvSpPr>
        <p:spPr>
          <a:xfrm>
            <a:off x="640759" y="812738"/>
            <a:ext cx="7862175" cy="3768075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Aft>
                <a:spcPts val="1575"/>
              </a:spcAft>
              <a:buNone/>
            </a:pPr>
            <a:r>
              <a:rPr lang="en" sz="3900" dirty="0"/>
              <a:t>Modeling in Dynamic Programming</a:t>
            </a:r>
            <a:endParaRPr sz="3900" dirty="0"/>
          </a:p>
        </p:txBody>
      </p:sp>
      <p:sp>
        <p:nvSpPr>
          <p:cNvPr id="689" name="Google Shape;689;p31"/>
          <p:cNvSpPr txBox="1">
            <a:spLocks noGrp="1"/>
          </p:cNvSpPr>
          <p:nvPr>
            <p:ph type="sldNum" idx="12"/>
          </p:nvPr>
        </p:nvSpPr>
        <p:spPr>
          <a:xfrm>
            <a:off x="8462591" y="4663217"/>
            <a:ext cx="547425" cy="393525"/>
          </a:xfrm>
          <a:prstGeom prst="rect">
            <a:avLst/>
          </a:prstGeom>
        </p:spPr>
        <p:txBody>
          <a:bodyPr spcFirstLastPara="1" vert="horz" wrap="square" lIns="91406" tIns="91406" rIns="91406" bIns="91406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262672</TotalTime>
  <Words>4488</Words>
  <Application>Microsoft Macintosh PowerPoint</Application>
  <PresentationFormat>On-screen Show (16:9)</PresentationFormat>
  <Paragraphs>1306</Paragraphs>
  <Slides>76</Slides>
  <Notes>58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Cambria Math</vt:lpstr>
      <vt:lpstr>Courier New</vt:lpstr>
      <vt:lpstr>Helvetica Neue</vt:lpstr>
      <vt:lpstr>Times New Roman</vt:lpstr>
      <vt:lpstr>Default Design</vt:lpstr>
      <vt:lpstr>While You Are Waiting …</vt:lpstr>
      <vt:lpstr>Domain-Independent  Dynamic Programming A Tutorial </vt:lpstr>
      <vt:lpstr>Model-and-Solve</vt:lpstr>
      <vt:lpstr>Model-and-Solve</vt:lpstr>
      <vt:lpstr>Model-and-Solve for DP</vt:lpstr>
      <vt:lpstr>Open-Source Software: didp-rs</vt:lpstr>
      <vt:lpstr>Open-Source Software: didp-rs</vt:lpstr>
      <vt:lpstr>Goals for this Tutorial</vt:lpstr>
      <vt:lpstr>PowerPoint Presentation</vt:lpstr>
      <vt:lpstr>Think Different</vt:lpstr>
      <vt:lpstr>States &amp; Transitions</vt:lpstr>
      <vt:lpstr>TSP</vt:lpstr>
      <vt:lpstr>DP Model for TSP </vt:lpstr>
      <vt:lpstr>DP Model for TSP </vt:lpstr>
      <vt:lpstr>DP Model for TSP </vt:lpstr>
      <vt:lpstr>TSPTW</vt:lpstr>
      <vt:lpstr>TSPTW</vt:lpstr>
      <vt:lpstr>DP Model for TSPTW</vt:lpstr>
      <vt:lpstr>DP Model for TSPTW</vt:lpstr>
      <vt:lpstr>DP Model for TSPTW</vt:lpstr>
      <vt:lpstr>DP Model for TSPTW</vt:lpstr>
      <vt:lpstr>DP Model for TSPTW</vt:lpstr>
      <vt:lpstr>DP Model for TSPTW</vt:lpstr>
      <vt:lpstr>DP Model for TSPTW</vt:lpstr>
      <vt:lpstr>DP Model for TSPTW</vt:lpstr>
      <vt:lpstr>PowerPoint Presentation</vt:lpstr>
      <vt:lpstr>Modeling in DIDPPy</vt:lpstr>
      <vt:lpstr>Quadratic TSP</vt:lpstr>
      <vt:lpstr>Quadratic TSP</vt:lpstr>
      <vt:lpstr>PowerPoint Presentation</vt:lpstr>
      <vt:lpstr>Hands On with DIDPpy</vt:lpstr>
      <vt:lpstr>Modeling QTSP in DIDPPy</vt:lpstr>
      <vt:lpstr>PowerPoint Presentation</vt:lpstr>
      <vt:lpstr>PowerPoint Presentation</vt:lpstr>
      <vt:lpstr>Model-and-Solve for DP</vt:lpstr>
      <vt:lpstr>TSPTW</vt:lpstr>
      <vt:lpstr>DP Model for TSPTW</vt:lpstr>
      <vt:lpstr>DPs as Shortest Path Problems</vt:lpstr>
      <vt:lpstr>Solving DIDPs</vt:lpstr>
      <vt:lpstr>Implemented Solvers</vt:lpstr>
      <vt:lpstr>Beam Search</vt:lpstr>
      <vt:lpstr>Beam Search</vt:lpstr>
      <vt:lpstr>Beam Search</vt:lpstr>
      <vt:lpstr>Beam Search</vt:lpstr>
      <vt:lpstr>Beam Search</vt:lpstr>
      <vt:lpstr>Beam Search</vt:lpstr>
      <vt:lpstr>Beam Search</vt:lpstr>
      <vt:lpstr>Beam Search</vt:lpstr>
      <vt:lpstr>Beam Search</vt:lpstr>
      <vt:lpstr>Beam Search</vt:lpstr>
      <vt:lpstr>Beam Search</vt:lpstr>
      <vt:lpstr>Beam Search</vt:lpstr>
      <vt:lpstr>Solving DIDPs</vt:lpstr>
      <vt:lpstr># Optimally Solved</vt:lpstr>
      <vt:lpstr>Mean Optimality Gap</vt:lpstr>
      <vt:lpstr>PowerPoint Presentation</vt:lpstr>
      <vt:lpstr>Goals for this Tutorial</vt:lpstr>
      <vt:lpstr># Optimally Solved</vt:lpstr>
      <vt:lpstr>Simple Assembly Line Balancing</vt:lpstr>
      <vt:lpstr>Bin Packing</vt:lpstr>
      <vt:lpstr>Bin Packing</vt:lpstr>
      <vt:lpstr>Bin Packing vs SALBP-1 (30 min)</vt:lpstr>
      <vt:lpstr>SALBP-1 to Bin-Packing (5 min)</vt:lpstr>
      <vt:lpstr>SALBP-1 to Bin-Packing (5 min)</vt:lpstr>
      <vt:lpstr>SALBP-1 to Bin-Packing (5 min)</vt:lpstr>
      <vt:lpstr>Bin Packing vs SALBP-1 (5 min)</vt:lpstr>
      <vt:lpstr>Bin Packing vs SALBP-1 (5 min)</vt:lpstr>
      <vt:lpstr>Interpretation</vt:lpstr>
      <vt:lpstr>Connections</vt:lpstr>
      <vt:lpstr>PowerPoint Presentation</vt:lpstr>
      <vt:lpstr>Bin Packing</vt:lpstr>
      <vt:lpstr>SALBP-1</vt:lpstr>
      <vt:lpstr># Optimally Solved</vt:lpstr>
      <vt:lpstr>Mean Optimality Gap</vt:lpstr>
      <vt:lpstr>Primal Integral</vt:lpstr>
      <vt:lpstr>Mean Primal Integral</vt:lpstr>
    </vt:vector>
  </TitlesOfParts>
  <Company>U of T, Mechanical &amp; Industrial Eng.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Kendra Hawke</dc:creator>
  <cp:lastModifiedBy>Chris Beck</cp:lastModifiedBy>
  <cp:revision>1756</cp:revision>
  <dcterms:created xsi:type="dcterms:W3CDTF">2013-05-28T15:54:59Z</dcterms:created>
  <dcterms:modified xsi:type="dcterms:W3CDTF">2024-09-03T11:40:09Z</dcterms:modified>
</cp:coreProperties>
</file>